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413" r:id="rId5"/>
    <p:sldId id="260" r:id="rId6"/>
    <p:sldId id="261" r:id="rId7"/>
    <p:sldId id="262" r:id="rId8"/>
    <p:sldId id="264" r:id="rId9"/>
    <p:sldId id="398" r:id="rId10"/>
    <p:sldId id="378" r:id="rId11"/>
    <p:sldId id="400" r:id="rId12"/>
    <p:sldId id="375" r:id="rId13"/>
    <p:sldId id="376" r:id="rId14"/>
    <p:sldId id="377" r:id="rId15"/>
    <p:sldId id="399" r:id="rId16"/>
    <p:sldId id="390" r:id="rId17"/>
    <p:sldId id="401" r:id="rId18"/>
    <p:sldId id="392" r:id="rId19"/>
    <p:sldId id="393" r:id="rId20"/>
    <p:sldId id="391" r:id="rId21"/>
    <p:sldId id="382" r:id="rId22"/>
    <p:sldId id="402" r:id="rId23"/>
    <p:sldId id="265" r:id="rId24"/>
    <p:sldId id="383" r:id="rId25"/>
    <p:sldId id="389" r:id="rId26"/>
    <p:sldId id="388" r:id="rId27"/>
    <p:sldId id="384" r:id="rId28"/>
    <p:sldId id="403" r:id="rId29"/>
    <p:sldId id="373" r:id="rId30"/>
    <p:sldId id="385" r:id="rId31"/>
    <p:sldId id="404" r:id="rId32"/>
    <p:sldId id="405" r:id="rId33"/>
    <p:sldId id="386" r:id="rId34"/>
    <p:sldId id="381" r:id="rId35"/>
    <p:sldId id="406" r:id="rId36"/>
    <p:sldId id="395" r:id="rId37"/>
    <p:sldId id="379" r:id="rId38"/>
    <p:sldId id="416" r:id="rId39"/>
    <p:sldId id="417" r:id="rId40"/>
    <p:sldId id="418" r:id="rId41"/>
    <p:sldId id="419" r:id="rId42"/>
    <p:sldId id="420" r:id="rId43"/>
    <p:sldId id="412" r:id="rId44"/>
    <p:sldId id="396" r:id="rId45"/>
    <p:sldId id="415" r:id="rId46"/>
    <p:sldId id="414" r:id="rId47"/>
    <p:sldId id="397" r:id="rId48"/>
    <p:sldId id="408" r:id="rId49"/>
    <p:sldId id="41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1" autoAdjust="0"/>
    <p:restoredTop sz="94660"/>
  </p:normalViewPr>
  <p:slideViewPr>
    <p:cSldViewPr>
      <p:cViewPr varScale="1">
        <p:scale>
          <a:sx n="113" d="100"/>
          <a:sy n="113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09/05/2022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6324600" cy="3528392"/>
          </a:xfrm>
        </p:spPr>
        <p:txBody>
          <a:bodyPr/>
          <a:lstStyle/>
          <a:p>
            <a:r>
              <a:rPr lang="sk-SK" sz="4800" dirty="0"/>
              <a:t>KSCB092 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Fašizmus</a:t>
            </a:r>
            <a:br>
              <a:rPr lang="sk-SK" sz="4800" dirty="0"/>
            </a:br>
            <a:r>
              <a:rPr lang="sk-SK" sz="3200" dirty="0"/>
              <a:t>A jeho špecifiká v Európe a Ázii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DB39E15-B305-4AC3-AA28-FA58EA7EB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67FE5F8-EFDB-45C7-8EB1-D849A1D6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847"/>
            <a:ext cx="4695056" cy="1054394"/>
          </a:xfrm>
        </p:spPr>
        <p:txBody>
          <a:bodyPr/>
          <a:lstStyle/>
          <a:p>
            <a:r>
              <a:rPr lang="sk-SK" dirty="0"/>
              <a:t>MSI &amp; SRP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A47A3A-666E-453C-8824-9E45C9F4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79881"/>
            <a:ext cx="5117112" cy="50894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B00D8C-B980-4F0C-A944-3293AAB4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986" y="526235"/>
            <a:ext cx="3802925" cy="580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1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D1A805C-1FB3-40C0-A989-92DD03FF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4968551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 err="1"/>
              <a:t>Groupuscules</a:t>
            </a:r>
            <a:r>
              <a:rPr lang="sk-SK" sz="2400" dirty="0"/>
              <a:t> – drobné, skutočne neofašistické, alebo neonacistické skupiny/hnutia</a:t>
            </a:r>
          </a:p>
          <a:p>
            <a:endParaRPr lang="sk-SK" sz="2400" dirty="0"/>
          </a:p>
          <a:p>
            <a:r>
              <a:rPr lang="sk-SK" sz="2400" dirty="0"/>
              <a:t>Drvivá väčšina absolútne marginálne a s minimom členov, nemajú masový apel</a:t>
            </a:r>
          </a:p>
          <a:p>
            <a:endParaRPr lang="sk-SK" sz="2400" dirty="0"/>
          </a:p>
          <a:p>
            <a:r>
              <a:rPr lang="sk-SK" sz="2400" dirty="0"/>
              <a:t>Často sa organizujú na internete – sociálne siete, uzavreté fóra apod. </a:t>
            </a:r>
          </a:p>
          <a:p>
            <a:endParaRPr lang="sk-SK" sz="2400" dirty="0"/>
          </a:p>
          <a:p>
            <a:r>
              <a:rPr lang="sk-SK" sz="2400" dirty="0"/>
              <a:t>Veľká časť z nich teroristické organizácie (National </a:t>
            </a:r>
            <a:r>
              <a:rPr lang="sk-SK" sz="2400" dirty="0" err="1"/>
              <a:t>Action</a:t>
            </a:r>
            <a:r>
              <a:rPr lang="sk-SK" sz="2400" dirty="0"/>
              <a:t> v Británii zakázaná, dokázateľne chystala teroristické útoky)</a:t>
            </a:r>
          </a:p>
          <a:p>
            <a:endParaRPr lang="sk-SK" sz="2400" dirty="0"/>
          </a:p>
          <a:p>
            <a:r>
              <a:rPr lang="sk-SK" sz="2400" dirty="0"/>
              <a:t>Vo výnimočných prípadoch s stanú masovými hnutiami – </a:t>
            </a:r>
            <a:r>
              <a:rPr lang="sk-SK" sz="2400" dirty="0" err="1"/>
              <a:t>CasaPound</a:t>
            </a:r>
            <a:r>
              <a:rPr lang="sk-SK" sz="2400" dirty="0"/>
              <a:t> v Taliansku cca 6000 členov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C2B1814-23EF-47BC-99F3-D2139AB1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Groupuscules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85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A2535B-EF42-4A07-B63B-8D53E613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groupuscules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5A920A-8913-43F4-809D-632DC89D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456" y="3714272"/>
            <a:ext cx="2855407" cy="28303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7FC93D-DE99-4C22-9D2D-F6D92E496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18" y="3573016"/>
            <a:ext cx="2574693" cy="26323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DE0BA2-D689-4C52-B091-E9F678DCE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860" y="1760831"/>
            <a:ext cx="2401121" cy="24107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7A20B7-958E-44DF-BAF4-3B876644B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365" y="1695513"/>
            <a:ext cx="4048930" cy="17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61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1A6FDA4-ACA7-4710-B92D-F3421BF67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EC42069-EF64-41E6-8D1F-851948602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Groupuscules</a:t>
            </a:r>
            <a:r>
              <a:rPr lang="sk-SK" dirty="0"/>
              <a:t>: </a:t>
            </a:r>
            <a:r>
              <a:rPr lang="sk-SK" dirty="0" err="1"/>
              <a:t>Atomwaffen</a:t>
            </a:r>
            <a:r>
              <a:rPr lang="sk-SK" dirty="0"/>
              <a:t> </a:t>
            </a:r>
            <a:r>
              <a:rPr lang="sk-SK" dirty="0" err="1"/>
              <a:t>division</a:t>
            </a:r>
            <a:r>
              <a:rPr lang="sk-SK" dirty="0"/>
              <a:t> (</a:t>
            </a:r>
            <a:r>
              <a:rPr lang="sk-SK" dirty="0" err="1"/>
              <a:t>USA+svet</a:t>
            </a:r>
            <a:r>
              <a:rPr lang="sk-SK" dirty="0"/>
              <a:t>)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13E83F-9449-4A00-8780-BB81D570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" y="1556792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148FDAF-D1AD-4615-9454-0FBA097FE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4E716D5-3F54-4E95-A554-B5DC827C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Groupuscules</a:t>
            </a:r>
            <a:r>
              <a:rPr lang="sk-SK" dirty="0"/>
              <a:t>: </a:t>
            </a:r>
            <a:r>
              <a:rPr lang="sk-SK" dirty="0" err="1"/>
              <a:t>Nipsters</a:t>
            </a:r>
            <a:r>
              <a:rPr lang="sk-SK" dirty="0"/>
              <a:t> (DE)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43E9F0-0402-49D9-833F-6D2B73106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89" y="1719071"/>
            <a:ext cx="8657749" cy="48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9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148FDAF-D1AD-4615-9454-0FBA097FE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4E716D5-3F54-4E95-A554-B5DC827C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Groupuscules</a:t>
            </a:r>
            <a:r>
              <a:rPr lang="sk-SK" dirty="0"/>
              <a:t>: National </a:t>
            </a:r>
            <a:r>
              <a:rPr lang="sk-SK" dirty="0" err="1"/>
              <a:t>Action</a:t>
            </a:r>
            <a:r>
              <a:rPr lang="sk-SK" dirty="0"/>
              <a:t> (UK)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F127E2-AECC-4667-B09F-64BD5FA8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7776864" cy="50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2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Podivíni</a:t>
            </a:r>
            <a:endParaRPr lang="en-GB" dirty="0"/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95117"/>
            <a:ext cx="8892481" cy="5176833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Časť fašistov po vojne – naďalej presadzovala fašistické ideály, buď otvorene, alebo pod iným názvom</a:t>
            </a:r>
          </a:p>
          <a:p>
            <a:endParaRPr lang="sk-SK" sz="2400" dirty="0"/>
          </a:p>
          <a:p>
            <a:r>
              <a:rPr lang="sk-SK" sz="2400" dirty="0"/>
              <a:t>Takmer žiadny reálny vplyv v tej dobe, udržiavali ale „pochodeň“ = šírili myšlienky, udržiavali myšlienky na žive, ovplyvnili ďalšie generácie</a:t>
            </a:r>
          </a:p>
          <a:p>
            <a:endParaRPr lang="sk-SK" sz="2400" dirty="0"/>
          </a:p>
          <a:p>
            <a:r>
              <a:rPr lang="sk-SK" sz="2400" dirty="0"/>
              <a:t>Niektorí – „</a:t>
            </a:r>
            <a:r>
              <a:rPr lang="sk-SK" sz="2400" dirty="0" err="1"/>
              <a:t>eurofašizmus</a:t>
            </a:r>
            <a:r>
              <a:rPr lang="sk-SK" sz="2400" dirty="0"/>
              <a:t>“ – snaha o vytvorenie fašistickej Európskej únie, fašistických Spojených štátov európskych (badateľné ku koncu vojny u </a:t>
            </a:r>
            <a:r>
              <a:rPr lang="sk-SK" sz="2400" dirty="0" err="1"/>
              <a:t>Waffen</a:t>
            </a:r>
            <a:r>
              <a:rPr lang="sk-SK" sz="2400" dirty="0"/>
              <a:t> SS, ktoré podľa propagandy „bránili európsku civilizáciu pred boľševickými hordami“) – ako protiváhu, „tretiu cestu“ medzi kapitalizmom a komunizmom – najmä </a:t>
            </a:r>
            <a:r>
              <a:rPr lang="sk-SK" sz="2400" dirty="0" err="1"/>
              <a:t>Oswald</a:t>
            </a:r>
            <a:r>
              <a:rPr lang="sk-SK" sz="2400" dirty="0"/>
              <a:t> Mosley &amp; spol.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36441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Podivíni</a:t>
            </a:r>
            <a:endParaRPr lang="en-GB" dirty="0"/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95117"/>
            <a:ext cx="5508103" cy="5176833"/>
          </a:xfrm>
        </p:spPr>
        <p:txBody>
          <a:bodyPr>
            <a:normAutofit/>
          </a:bodyPr>
          <a:lstStyle/>
          <a:p>
            <a:r>
              <a:rPr lang="es-ES" sz="2400" dirty="0"/>
              <a:t>Francis Parker Yockey (1917 – 1960)</a:t>
            </a:r>
            <a:r>
              <a:rPr lang="sk-SK" sz="2400" dirty="0"/>
              <a:t> jeden z najzaujímavejších</a:t>
            </a:r>
          </a:p>
          <a:p>
            <a:endParaRPr lang="sk-SK" sz="2400" dirty="0"/>
          </a:p>
          <a:p>
            <a:r>
              <a:rPr lang="sk-SK" sz="2400" dirty="0"/>
              <a:t>Európske impérium proti USA a ZSSR, neskôr nacionálny boľševizmus – dodnes časť </a:t>
            </a:r>
            <a:r>
              <a:rPr lang="sk-SK" sz="2400" dirty="0" err="1"/>
              <a:t>eu</a:t>
            </a:r>
            <a:r>
              <a:rPr lang="sk-SK" sz="2400" dirty="0"/>
              <a:t>. krajnej pravice čerpá z jeho myšlienok</a:t>
            </a:r>
          </a:p>
          <a:p>
            <a:endParaRPr lang="sk-SK" sz="2400" dirty="0"/>
          </a:p>
          <a:p>
            <a:r>
              <a:rPr lang="sk-SK" sz="2400" dirty="0"/>
              <a:t>Aj ďalší – </a:t>
            </a:r>
            <a:r>
              <a:rPr lang="sk-SK" sz="2400" dirty="0" err="1"/>
              <a:t>Leon</a:t>
            </a:r>
            <a:r>
              <a:rPr lang="sk-SK" sz="2400" dirty="0"/>
              <a:t> </a:t>
            </a:r>
            <a:r>
              <a:rPr lang="sk-SK" sz="2400" dirty="0" err="1"/>
              <a:t>Degrelle</a:t>
            </a:r>
            <a:r>
              <a:rPr lang="sk-SK" sz="2400" dirty="0"/>
              <a:t>, </a:t>
            </a:r>
            <a:r>
              <a:rPr lang="sk-SK" sz="2400" dirty="0" err="1"/>
              <a:t>Maurice</a:t>
            </a:r>
            <a:r>
              <a:rPr lang="sk-SK" sz="2400" dirty="0"/>
              <a:t> </a:t>
            </a:r>
            <a:r>
              <a:rPr lang="sk-SK" sz="2400" dirty="0" err="1"/>
              <a:t>Bardéche</a:t>
            </a:r>
            <a:r>
              <a:rPr lang="sk-SK" sz="2400" dirty="0"/>
              <a:t>...</a:t>
            </a:r>
            <a:endParaRPr lang="en-GB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665A20-EF60-4077-8FBA-ECB8C60F6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007" y="1566486"/>
            <a:ext cx="3489503" cy="51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B2F2AA3-AFC8-4B0B-8906-12866C0BC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4EB7287-2F2C-4C1A-8272-F2BBA713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07771A-12EA-4F5B-A3F8-7C958339B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4" y="71335"/>
            <a:ext cx="8208912" cy="67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9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9D0B467-AEEF-4B66-8C22-F1107F5D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45E4DF7-2189-4CA8-A33A-CFBF9EF3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69EEBF-276A-4520-997C-495F5703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7506"/>
            <a:ext cx="8995290" cy="59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2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7073C90-81C0-4961-8CF3-1F2B7CEE1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D59308-F50A-4F9E-B78E-CC8D6170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Fašizmus po r. 1945</a:t>
            </a:r>
            <a:endParaRPr lang="en-GB" dirty="0"/>
          </a:p>
        </p:txBody>
      </p:sp>
      <p:pic>
        <p:nvPicPr>
          <p:cNvPr id="4" name="Zástupný obsah 4" descr="Obsah obrázku osoba, muž, exteriér&#10;&#10;Popis byl vytvořen automaticky">
            <a:extLst>
              <a:ext uri="{FF2B5EF4-FFF2-40B4-BE49-F238E27FC236}">
                <a16:creationId xmlns:a16="http://schemas.microsoft.com/office/drawing/2014/main" id="{E8B082FE-6AC3-4F3A-A1F7-3E3D3C554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84976" cy="50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68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6724A59-86F3-494C-8499-61A6FDBA1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8810225-4654-420D-BD65-C4050520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EurofaŠizmus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16EDC9-7280-4FCC-A139-8B2E274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42" y="1410241"/>
            <a:ext cx="83248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82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Fašizmus ako alternatívna forma vlády totálne zlyhal, priniesol devastáciu a smrť, ideológia, ktorá ma v sebe zabudovanú genocídnu podstatu = očista národa nevyhnutne znamená agresívnu politiku voči istým etnickým skupinám</a:t>
            </a:r>
          </a:p>
          <a:p>
            <a:endParaRPr lang="sk-SK" sz="2400" dirty="0"/>
          </a:p>
          <a:p>
            <a:r>
              <a:rPr lang="sk-SK" sz="2400" dirty="0"/>
              <a:t>Mnohí ideológovia ale presvedčení, že nie je koniec, že fašizmus ešte neprehral a že povstane ako Fénix z popola</a:t>
            </a:r>
          </a:p>
          <a:p>
            <a:endParaRPr lang="sk-SK" sz="2400" dirty="0"/>
          </a:p>
          <a:p>
            <a:r>
              <a:rPr lang="sk-SK" sz="2400" dirty="0"/>
              <a:t>Medzi </a:t>
            </a:r>
            <a:r>
              <a:rPr lang="sk-SK" sz="2400" dirty="0" err="1"/>
              <a:t>najvýznemnejších</a:t>
            </a:r>
            <a:r>
              <a:rPr lang="sk-SK" sz="2400" dirty="0"/>
              <a:t> patrili </a:t>
            </a:r>
            <a:r>
              <a:rPr lang="sk-SK" sz="2400" dirty="0" err="1"/>
              <a:t>Armin</a:t>
            </a:r>
            <a:r>
              <a:rPr lang="sk-SK" sz="2400" dirty="0"/>
              <a:t> </a:t>
            </a:r>
            <a:r>
              <a:rPr lang="sk-SK" sz="2400" dirty="0" err="1"/>
              <a:t>Mohler</a:t>
            </a:r>
            <a:r>
              <a:rPr lang="sk-SK" sz="2400" dirty="0"/>
              <a:t> (1920 - 2003) a </a:t>
            </a:r>
            <a:r>
              <a:rPr lang="sk-SK" sz="2400" dirty="0" err="1"/>
              <a:t>Julius</a:t>
            </a:r>
            <a:r>
              <a:rPr lang="sk-SK" sz="2400" dirty="0"/>
              <a:t> </a:t>
            </a:r>
            <a:r>
              <a:rPr lang="sk-SK" sz="2400" dirty="0" err="1"/>
              <a:t>Evola</a:t>
            </a:r>
            <a:r>
              <a:rPr lang="sk-SK" sz="2400" dirty="0"/>
              <a:t> (1989 - 1974)</a:t>
            </a:r>
          </a:p>
          <a:p>
            <a:endParaRPr lang="sk-SK" sz="2400" dirty="0"/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INTERREGNUM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243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628800"/>
            <a:ext cx="5040560" cy="5040560"/>
          </a:xfrm>
        </p:spPr>
        <p:txBody>
          <a:bodyPr>
            <a:normAutofit/>
          </a:bodyPr>
          <a:lstStyle/>
          <a:p>
            <a:r>
              <a:rPr lang="sk-SK" sz="2400" dirty="0" err="1"/>
              <a:t>Armin</a:t>
            </a:r>
            <a:r>
              <a:rPr lang="sk-SK" sz="2400" dirty="0"/>
              <a:t> </a:t>
            </a:r>
            <a:r>
              <a:rPr lang="sk-SK" sz="2400" dirty="0" err="1"/>
              <a:t>Mohler</a:t>
            </a:r>
            <a:r>
              <a:rPr lang="sk-SK" sz="2400" dirty="0"/>
              <a:t> (1920 - 2003)</a:t>
            </a:r>
          </a:p>
          <a:p>
            <a:endParaRPr lang="sk-SK" sz="2400" dirty="0"/>
          </a:p>
          <a:p>
            <a:r>
              <a:rPr lang="sk-SK" sz="2400" dirty="0"/>
              <a:t>Obdivoval </a:t>
            </a:r>
            <a:r>
              <a:rPr lang="sk-SK" sz="2400" dirty="0" err="1"/>
              <a:t>Oswalda</a:t>
            </a:r>
            <a:r>
              <a:rPr lang="sk-SK" sz="2400" dirty="0"/>
              <a:t> </a:t>
            </a:r>
            <a:r>
              <a:rPr lang="sk-SK" sz="2400" dirty="0" err="1"/>
              <a:t>Spenglera</a:t>
            </a:r>
            <a:r>
              <a:rPr lang="sk-SK" sz="2400" dirty="0"/>
              <a:t>, počas vojny snaha dostať sa do SS - neúspešná</a:t>
            </a:r>
          </a:p>
          <a:p>
            <a:endParaRPr lang="sk-SK" sz="2400" dirty="0"/>
          </a:p>
          <a:p>
            <a:r>
              <a:rPr lang="sk-SK" sz="2400" dirty="0"/>
              <a:t>1949 pod vedením významného nemeckého filozofa Karla </a:t>
            </a:r>
            <a:r>
              <a:rPr lang="sk-SK" sz="2400" dirty="0" err="1"/>
              <a:t>Jaspersa</a:t>
            </a:r>
            <a:r>
              <a:rPr lang="sk-SK" sz="2400" dirty="0"/>
              <a:t> práca </a:t>
            </a:r>
            <a:r>
              <a:rPr lang="de-DE" sz="2400" i="1" dirty="0"/>
              <a:t>Die Konservative Revolution in Deutschland 1918-1932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INTERREGNUM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59375D-2AA1-4586-A33F-6A4732414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039" y="1619316"/>
            <a:ext cx="3803448" cy="51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14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628800"/>
            <a:ext cx="5347526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Okrem iného </a:t>
            </a:r>
            <a:r>
              <a:rPr lang="sk-SK" sz="2400" dirty="0" err="1"/>
              <a:t>Mohler</a:t>
            </a:r>
            <a:r>
              <a:rPr lang="sk-SK" sz="2400" dirty="0"/>
              <a:t> prišiel s myšlienkou, že po smrti Mussoliniho a Hitlera je Európa a svet v akomsi medziobdobí – INTERREGNUM (medzi kráľovstvami)</a:t>
            </a:r>
          </a:p>
          <a:p>
            <a:endParaRPr lang="sk-SK" sz="2400" dirty="0"/>
          </a:p>
          <a:p>
            <a:r>
              <a:rPr lang="sk-SK" sz="2400" dirty="0"/>
              <a:t>Jedno kráľovstvo už bolo (Tretia ríša), ale zlyhalo</a:t>
            </a:r>
          </a:p>
          <a:p>
            <a:endParaRPr lang="sk-SK" sz="2400" dirty="0"/>
          </a:p>
          <a:p>
            <a:r>
              <a:rPr lang="sk-SK" sz="2400" dirty="0"/>
              <a:t>Nové kráľovstvo ale príde – fašisti majú pracovať na príprave pôdy pre tento príchod</a:t>
            </a:r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INTERREGNUM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3CD3BB-F4FB-4416-A60C-ACABB862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039" y="1621695"/>
            <a:ext cx="3437447" cy="51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24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1567344"/>
            <a:ext cx="5292080" cy="5176833"/>
          </a:xfrm>
        </p:spPr>
        <p:txBody>
          <a:bodyPr>
            <a:normAutofit/>
          </a:bodyPr>
          <a:lstStyle/>
          <a:p>
            <a:r>
              <a:rPr lang="sk-SK" sz="2400" dirty="0" err="1"/>
              <a:t>Julius</a:t>
            </a:r>
            <a:r>
              <a:rPr lang="sk-SK" sz="2400" dirty="0"/>
              <a:t> </a:t>
            </a:r>
            <a:r>
              <a:rPr lang="sk-SK" sz="2400" dirty="0" err="1"/>
              <a:t>Evola</a:t>
            </a:r>
            <a:r>
              <a:rPr lang="sk-SK" sz="2400" dirty="0"/>
              <a:t> (1989 - 1974)</a:t>
            </a:r>
          </a:p>
          <a:p>
            <a:endParaRPr lang="sk-SK" sz="2400" dirty="0"/>
          </a:p>
          <a:p>
            <a:r>
              <a:rPr lang="sk-SK" sz="2400" dirty="0"/>
              <a:t>Potomok sicílskej šľachty, katolícka konzervatívna výchova + od mala záujem o filozofiu</a:t>
            </a:r>
          </a:p>
          <a:p>
            <a:endParaRPr lang="sk-SK" sz="2400" dirty="0"/>
          </a:p>
          <a:p>
            <a:r>
              <a:rPr lang="sk-SK" sz="2400" dirty="0"/>
              <a:t>Najprv Taliansko – málo radikálne, prešiel k SS</a:t>
            </a:r>
          </a:p>
          <a:p>
            <a:endParaRPr lang="sk-SK" sz="2400" dirty="0"/>
          </a:p>
          <a:p>
            <a:r>
              <a:rPr lang="sk-SK" sz="2400" dirty="0"/>
              <a:t>Jeden z najvýznamnejších neofašistických intelektuálov</a:t>
            </a:r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JULIUS EVOLA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C4FE2C-EA0D-49C4-9D32-58F141E3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3672408" cy="50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22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384617F-69C8-4EF2-AD73-D0A174E20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41FC9AF-C71E-49FB-A430-C8A13B617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D4140B-F514-4939-948B-45C4E73B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651" y="355847"/>
            <a:ext cx="4349357" cy="60037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3C3FD2-7BF6-4DB8-940E-378D5AEC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8" y="355847"/>
            <a:ext cx="4421630" cy="60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70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28C1A43-CCF3-474D-8C5E-FC0839AFD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8AD66B3-090D-479A-9760-AF46E4117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Julius</a:t>
            </a:r>
            <a:r>
              <a:rPr lang="sk-SK" dirty="0"/>
              <a:t> </a:t>
            </a:r>
            <a:r>
              <a:rPr lang="sk-SK" dirty="0" err="1"/>
              <a:t>Evola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631CAB-94FB-4708-9544-839DF1BA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5" y="1495425"/>
            <a:ext cx="88773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3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5117"/>
            <a:ext cx="5292080" cy="5176833"/>
          </a:xfrm>
        </p:spPr>
        <p:txBody>
          <a:bodyPr>
            <a:normAutofit/>
          </a:bodyPr>
          <a:lstStyle/>
          <a:p>
            <a:r>
              <a:rPr lang="sk-SK" sz="2400" dirty="0"/>
              <a:t>V roku 1961 kniha „Jazdiť na tigrovi“ – akýsi filozofický návod pre neofašistov</a:t>
            </a:r>
          </a:p>
          <a:p>
            <a:endParaRPr lang="sk-SK" sz="2400" dirty="0"/>
          </a:p>
          <a:p>
            <a:r>
              <a:rPr lang="sk-SK" sz="2400" dirty="0"/>
              <a:t>„pravý štát, hierarchický a organický štát leží v ruinách“</a:t>
            </a:r>
          </a:p>
          <a:p>
            <a:endParaRPr lang="sk-SK" sz="2400" dirty="0"/>
          </a:p>
          <a:p>
            <a:r>
              <a:rPr lang="sk-SK" sz="2400" dirty="0"/>
              <a:t>„prestať sa zaujímať všetkým, čo sa dnes nazýva "politikou" (...) držať si neodvolateľný vnútorný odstup od tejto [modernej] spoločnosti a jej hodnôt.“ </a:t>
            </a:r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JULIUS EVOLA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2BE505-AB8F-4B49-A904-04A11FDA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376" y="1296224"/>
            <a:ext cx="3905624" cy="55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0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JULIUS EVOLA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1EC172-43B7-45AB-BEDA-2C25EFEE2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093" y="2348880"/>
            <a:ext cx="4717837" cy="3591333"/>
          </a:xfrm>
          <a:prstGeom prst="rect">
            <a:avLst/>
          </a:prstGeom>
        </p:spPr>
      </p:pic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070" y="1716987"/>
            <a:ext cx="3816424" cy="4855118"/>
          </a:xfrm>
        </p:spPr>
        <p:txBody>
          <a:bodyPr>
            <a:normAutofit/>
          </a:bodyPr>
          <a:lstStyle/>
          <a:p>
            <a:r>
              <a:rPr lang="sk-SK" sz="2400" dirty="0"/>
              <a:t>Demokracia je tiger, fašisti sa nemajú nechať zožrať, ale na tohto tigra vyskočiť a jazdiť na ňom, kým sa neunaví </a:t>
            </a:r>
          </a:p>
          <a:p>
            <a:endParaRPr lang="sk-SK" sz="2400" dirty="0"/>
          </a:p>
          <a:p>
            <a:r>
              <a:rPr lang="sk-SK" sz="2400" dirty="0"/>
              <a:t>Inšpirácia starý príbeh z </a:t>
            </a:r>
            <a:r>
              <a:rPr lang="sk-SK" sz="2400" dirty="0" err="1"/>
              <a:t>hindštiny</a:t>
            </a:r>
            <a:r>
              <a:rPr lang="sk-SK" sz="2400" dirty="0"/>
              <a:t> (</a:t>
            </a:r>
            <a:r>
              <a:rPr lang="sk-SK" sz="2400" dirty="0" err="1"/>
              <a:t>Evola</a:t>
            </a:r>
            <a:r>
              <a:rPr lang="sk-SK" sz="2400" dirty="0"/>
              <a:t> fascinovaný východnou filozofiou)</a:t>
            </a:r>
          </a:p>
          <a:p>
            <a:endParaRPr lang="sk-SK" sz="2400" dirty="0"/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88371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JULIUS EVOLA</a:t>
            </a:r>
            <a:endParaRPr lang="en-GB" dirty="0"/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5117"/>
            <a:ext cx="8762260" cy="5176833"/>
          </a:xfrm>
        </p:spPr>
        <p:txBody>
          <a:bodyPr>
            <a:normAutofit/>
          </a:bodyPr>
          <a:lstStyle/>
          <a:p>
            <a:r>
              <a:rPr lang="sk-SK" sz="2400" dirty="0"/>
              <a:t>= fašisti majú používať na boj proti demokracii jej vlastné prostriedky (jazdiť na tigrovi) – obhajovať sa slobodou slova a prejavu apod., a postupne nahlodať jej hodnoty – potom, keď bude tiger unavený, majú ho zabiť</a:t>
            </a:r>
          </a:p>
          <a:p>
            <a:endParaRPr lang="sk-SK" sz="2400" dirty="0"/>
          </a:p>
          <a:p>
            <a:r>
              <a:rPr lang="sk-SK" sz="2400" dirty="0"/>
              <a:t>Fašisti „aristokrati ducha“ </a:t>
            </a:r>
          </a:p>
          <a:p>
            <a:endParaRPr lang="sk-SK" sz="2400" dirty="0"/>
          </a:p>
          <a:p>
            <a:r>
              <a:rPr lang="sk-SK" sz="2400" dirty="0"/>
              <a:t>Velebil kamikadze – obeta za vyšší ideál – to isté mali robiť i fašisti</a:t>
            </a:r>
          </a:p>
          <a:p>
            <a:pPr marL="4572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946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1296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 r. 1945 – fašizmus vo vyložene nepriateľskom prostredí – oba bloky, východný (komunistický) aj západný (kapitalistický/demokratický) brali svoju legitimitu od porážky fašizmu vo vojne, stavali na antifašizme</a:t>
            </a:r>
          </a:p>
          <a:p>
            <a:endParaRPr lang="sk-SK" sz="2400" dirty="0"/>
          </a:p>
          <a:p>
            <a:r>
              <a:rPr lang="sk-SK" sz="2400" dirty="0"/>
              <a:t>Fašizmus musel nájsť spôsob ako prežiť: rôzne mutácie a taktiky/stratégie prežitia </a:t>
            </a:r>
          </a:p>
          <a:p>
            <a:endParaRPr lang="sk-SK" sz="2400" dirty="0"/>
          </a:p>
          <a:p>
            <a:r>
              <a:rPr lang="en-GB" sz="2400" dirty="0"/>
              <a:t>V </a:t>
            </a:r>
            <a:r>
              <a:rPr lang="en-GB" sz="2400" dirty="0" err="1"/>
              <a:t>zásade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po </a:t>
            </a:r>
            <a:r>
              <a:rPr lang="en-GB" sz="2400" dirty="0" err="1"/>
              <a:t>vojne</a:t>
            </a:r>
            <a:r>
              <a:rPr lang="en-GB" sz="2400" dirty="0"/>
              <a:t> </a:t>
            </a:r>
            <a:r>
              <a:rPr lang="en-GB" sz="2400" dirty="0" err="1"/>
              <a:t>vytvorili</a:t>
            </a:r>
            <a:r>
              <a:rPr lang="en-GB" sz="2400" dirty="0"/>
              <a:t> tri </a:t>
            </a:r>
            <a:r>
              <a:rPr lang="en-GB" sz="2400" dirty="0" err="1"/>
              <a:t>základné</a:t>
            </a:r>
            <a:r>
              <a:rPr lang="en-GB" sz="2400" dirty="0"/>
              <a:t> </a:t>
            </a:r>
            <a:r>
              <a:rPr lang="en-GB" sz="2400" dirty="0" err="1"/>
              <a:t>formy</a:t>
            </a:r>
            <a:r>
              <a:rPr lang="en-GB" sz="2400" dirty="0"/>
              <a:t>, do </a:t>
            </a:r>
            <a:r>
              <a:rPr lang="en-GB" sz="2400" dirty="0" err="1"/>
              <a:t>ktorých</a:t>
            </a:r>
            <a:r>
              <a:rPr lang="en-GB" sz="2400" dirty="0"/>
              <a:t> </a:t>
            </a:r>
            <a:r>
              <a:rPr lang="en-GB" sz="2400" dirty="0" err="1"/>
              <a:t>fašizmus</a:t>
            </a:r>
            <a:r>
              <a:rPr lang="en-GB" sz="2400" dirty="0"/>
              <a:t> </a:t>
            </a:r>
            <a:r>
              <a:rPr lang="en-GB" sz="2400" dirty="0" err="1"/>
              <a:t>zmutoval</a:t>
            </a:r>
            <a:r>
              <a:rPr lang="en-GB" sz="2400" dirty="0"/>
              <a:t>:</a:t>
            </a:r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Fašizmus po r. 1945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566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Jazda na tigrovi</a:t>
            </a:r>
            <a:endParaRPr lang="en-GB" dirty="0"/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95117"/>
            <a:ext cx="5508103" cy="5176833"/>
          </a:xfrm>
        </p:spPr>
        <p:txBody>
          <a:bodyPr>
            <a:normAutofit/>
          </a:bodyPr>
          <a:lstStyle/>
          <a:p>
            <a:r>
              <a:rPr lang="sk-SK" sz="2400" dirty="0"/>
              <a:t>V praxi inšpirácia </a:t>
            </a:r>
            <a:r>
              <a:rPr lang="sk-SK" sz="2400" dirty="0" err="1"/>
              <a:t>Evolom</a:t>
            </a:r>
            <a:r>
              <a:rPr lang="sk-SK" sz="2400" dirty="0"/>
              <a:t> napr. MSI v roku 1969 po smrti </a:t>
            </a:r>
            <a:r>
              <a:rPr lang="it-IT" sz="2400" dirty="0"/>
              <a:t>Micheliniho na čelo dostal znova Giorgio Almirante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Stratégia</a:t>
            </a:r>
            <a:r>
              <a:rPr lang="it-IT" sz="2400" dirty="0"/>
              <a:t> „dvojtvárnosti“ (</a:t>
            </a:r>
            <a:r>
              <a:rPr lang="it-IT" sz="2400" i="1" dirty="0"/>
              <a:t>strategia del doppio binaro</a:t>
            </a:r>
            <a:r>
              <a:rPr lang="it-IT" sz="2400" dirty="0"/>
              <a:t>)</a:t>
            </a:r>
            <a:endParaRPr lang="sk-SK" sz="2400" dirty="0"/>
          </a:p>
          <a:p>
            <a:endParaRPr lang="sk-SK" sz="2400" dirty="0"/>
          </a:p>
          <a:p>
            <a:r>
              <a:rPr lang="it-IT" sz="2400" dirty="0"/>
              <a:t>„Späť do budúcnosti“ (</a:t>
            </a:r>
            <a:r>
              <a:rPr lang="it-IT" sz="2400" i="1" dirty="0"/>
              <a:t>Nostalgia dell´Avvenire</a:t>
            </a:r>
            <a:r>
              <a:rPr lang="it-IT" sz="2400" dirty="0"/>
              <a:t>)</a:t>
            </a:r>
            <a:endParaRPr lang="sk-SK" sz="2400" dirty="0"/>
          </a:p>
          <a:p>
            <a:endParaRPr lang="sk-SK" sz="2400" dirty="0"/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EE16EF5-9A4F-4C40-B299-2C155B62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3" y="1676400"/>
            <a:ext cx="3396527" cy="49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1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Jazda na tigrovi</a:t>
            </a:r>
            <a:endParaRPr lang="en-GB" dirty="0"/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95117"/>
            <a:ext cx="8892481" cy="5176833"/>
          </a:xfrm>
        </p:spPr>
        <p:txBody>
          <a:bodyPr>
            <a:normAutofit/>
          </a:bodyPr>
          <a:lstStyle/>
          <a:p>
            <a:r>
              <a:rPr lang="sk-SK" sz="2400" dirty="0"/>
              <a:t>Podľa </a:t>
            </a:r>
            <a:r>
              <a:rPr lang="it-IT" sz="2400" dirty="0"/>
              <a:t>Almirante</a:t>
            </a:r>
            <a:r>
              <a:rPr lang="sk-SK" sz="2400" dirty="0"/>
              <a:t>ho mali talianski fašisti prestať otvorene velebiť fašizmus a Mussoliniho – neprináša im to zisky</a:t>
            </a:r>
          </a:p>
          <a:p>
            <a:endParaRPr lang="sk-SK" sz="2400" dirty="0"/>
          </a:p>
          <a:p>
            <a:r>
              <a:rPr lang="sk-SK" sz="2400" dirty="0"/>
              <a:t>Naopak, mali sa prezentovať ako vlastenci, patrioti, konzervatívci, prípadne dobrí kresťania apod. </a:t>
            </a:r>
          </a:p>
          <a:p>
            <a:endParaRPr lang="sk-SK" sz="2400" dirty="0"/>
          </a:p>
          <a:p>
            <a:r>
              <a:rPr lang="sk-SK" sz="2400" dirty="0"/>
              <a:t>Kresťanská demokracia vyhrávala v Taliansku voľby od r. 1948, Taliansko silne katolícka krajina – fašisti to mali využiť a prebrať katolícke témy (proti LGBT, proti potratom, za tradičnú rodinu apod.) a symboliku (na pochodoch už nie vlajky s </a:t>
            </a:r>
            <a:r>
              <a:rPr lang="sk-SK" sz="2400" dirty="0" err="1"/>
              <a:t>faš</a:t>
            </a:r>
            <a:r>
              <a:rPr lang="sk-SK" sz="2400" dirty="0"/>
              <a:t>. symbolikou ale kríže a Panna Mária)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59803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Jazda na tigrovi</a:t>
            </a:r>
            <a:endParaRPr lang="en-GB" dirty="0"/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95117"/>
            <a:ext cx="8892481" cy="5176833"/>
          </a:xfrm>
        </p:spPr>
        <p:txBody>
          <a:bodyPr>
            <a:normAutofit/>
          </a:bodyPr>
          <a:lstStyle/>
          <a:p>
            <a:r>
              <a:rPr lang="sk-SK" sz="2400" dirty="0"/>
              <a:t>Zároveň, aby bolo pre „</a:t>
            </a:r>
            <a:r>
              <a:rPr lang="sk-SK" sz="2400" dirty="0" err="1"/>
              <a:t>hardcore</a:t>
            </a:r>
            <a:r>
              <a:rPr lang="sk-SK" sz="2400" dirty="0"/>
              <a:t> jadro“ členstva strany jasné, že strana sa v skutočnosti nezmenila, len sa navonok tvári (exoterický </a:t>
            </a:r>
            <a:r>
              <a:rPr lang="sk-SK" sz="2400" dirty="0" err="1"/>
              <a:t>vs</a:t>
            </a:r>
            <a:r>
              <a:rPr lang="sk-SK" sz="2400" dirty="0"/>
              <a:t>. ezoterický apel/</a:t>
            </a:r>
            <a:r>
              <a:rPr lang="sk-SK" sz="2400" dirty="0" err="1"/>
              <a:t>frontstage</a:t>
            </a:r>
            <a:r>
              <a:rPr lang="sk-SK" sz="2400" dirty="0"/>
              <a:t> </a:t>
            </a:r>
            <a:r>
              <a:rPr lang="sk-SK" sz="2400" dirty="0" err="1"/>
              <a:t>vs</a:t>
            </a:r>
            <a:r>
              <a:rPr lang="sk-SK" sz="2400" dirty="0"/>
              <a:t>. </a:t>
            </a:r>
            <a:r>
              <a:rPr lang="sk-SK" sz="2400" dirty="0" err="1"/>
              <a:t>backstage</a:t>
            </a:r>
            <a:r>
              <a:rPr lang="sk-SK" sz="2400" dirty="0"/>
              <a:t>) – mali sa používať rôzne skryté symboly</a:t>
            </a:r>
          </a:p>
          <a:p>
            <a:endParaRPr lang="sk-SK" sz="2400" dirty="0"/>
          </a:p>
          <a:p>
            <a:r>
              <a:rPr lang="sk-SK" sz="2400" dirty="0"/>
              <a:t>Číselná symbolika, citáty Mussoliniho, ktoré bežná populácia nepoznala, no neofašistické kruhy áno apod.</a:t>
            </a:r>
          </a:p>
          <a:p>
            <a:endParaRPr lang="sk-SK" sz="2400" dirty="0"/>
          </a:p>
          <a:p>
            <a:r>
              <a:rPr lang="sk-SK" sz="2400" dirty="0"/>
              <a:t>Dôležitý tiež antikomunizmus – aj konzervatívna pravica presadzovala = zjednocujúci prvok </a:t>
            </a:r>
          </a:p>
          <a:p>
            <a:endParaRPr lang="sk-SK" sz="2400" dirty="0"/>
          </a:p>
          <a:p>
            <a:r>
              <a:rPr lang="sk-SK" sz="2400" dirty="0"/>
              <a:t>Spočiatku prinieslo úspech, vo voľbách 1972 8,7%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2698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65180CE-35F9-4FBE-B2FB-3763C3D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Jazda na tigrovi</a:t>
            </a:r>
            <a:endParaRPr lang="en-GB" dirty="0"/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C2AD41B7-2AA6-4D99-8FCD-BDC7C3A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95117"/>
            <a:ext cx="5508103" cy="517683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GB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3FAA8A-6508-4A20-89AD-976F9DBB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415" y="86050"/>
            <a:ext cx="9760090" cy="66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7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81CF0CC-E597-412F-858A-BF3CDF672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112568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Ako „jazdiť na tigrovi?“ – tzv. „</a:t>
            </a:r>
            <a:r>
              <a:rPr lang="sk-SK" sz="2400" dirty="0" err="1"/>
              <a:t>metapolitizácia</a:t>
            </a:r>
            <a:r>
              <a:rPr lang="sk-SK" sz="2400" dirty="0"/>
              <a:t> fašizmu“</a:t>
            </a:r>
          </a:p>
          <a:p>
            <a:endParaRPr lang="sk-SK" sz="2400" dirty="0"/>
          </a:p>
          <a:p>
            <a:r>
              <a:rPr lang="sk-SK" sz="2400" dirty="0"/>
              <a:t>Zmyslom </a:t>
            </a:r>
            <a:r>
              <a:rPr lang="sk-SK" sz="2400" dirty="0" err="1"/>
              <a:t>metapolitizácie</a:t>
            </a:r>
            <a:r>
              <a:rPr lang="sk-SK" sz="2400" dirty="0"/>
              <a:t> fašizmu je zmeniť atmosféru v spoločnosti i kultúre tak, aby sa pripravila pôda pre príchod fašizmu</a:t>
            </a:r>
          </a:p>
          <a:p>
            <a:endParaRPr lang="sk-SK" sz="2400" dirty="0"/>
          </a:p>
          <a:p>
            <a:r>
              <a:rPr lang="sk-SK" sz="2400" dirty="0"/>
              <a:t>aby sa témy, ideológia a myšlienky fašizmu stali prijateľnými = zlikvidovať hodnotový systém liberálnej demokracie a presvedčiť ľudí, že myšlienky fašizmu (nikdy samých seba neoznačujú za fašistov – striktné!) sú prijateľné a fajn</a:t>
            </a:r>
          </a:p>
          <a:p>
            <a:endParaRPr lang="sk-SK" sz="2400" dirty="0"/>
          </a:p>
          <a:p>
            <a:r>
              <a:rPr lang="sk-SK" sz="2400" dirty="0"/>
              <a:t>Oponentov označiť za fašistov, seba za antifašistov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88A6B3-1321-4E6E-91A9-C560E6EC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346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81CF0CC-E597-412F-858A-BF3CDF672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112568"/>
          </a:xfrm>
        </p:spPr>
        <p:txBody>
          <a:bodyPr>
            <a:normAutofit fontScale="92500"/>
          </a:bodyPr>
          <a:lstStyle/>
          <a:p>
            <a:r>
              <a:rPr lang="sk-SK" sz="2400" dirty="0"/>
              <a:t>Jedna z techník – popieranie/zmierňovanie nacistických zločinov, snaha o neprijateľný historický revizionizmus</a:t>
            </a:r>
          </a:p>
          <a:p>
            <a:endParaRPr lang="sk-SK" sz="2400" dirty="0"/>
          </a:p>
          <a:p>
            <a:r>
              <a:rPr lang="sk-SK" sz="2400" dirty="0"/>
              <a:t>„veď Hitler/Mussolini“ nebol až tak zlý</a:t>
            </a:r>
          </a:p>
          <a:p>
            <a:endParaRPr lang="sk-SK" sz="2400" dirty="0"/>
          </a:p>
          <a:p>
            <a:r>
              <a:rPr lang="en-GB" sz="2400" dirty="0"/>
              <a:t>Paul </a:t>
            </a:r>
            <a:r>
              <a:rPr lang="en-GB" sz="2400" dirty="0" err="1"/>
              <a:t>Rassinier</a:t>
            </a:r>
            <a:r>
              <a:rPr lang="sk-SK" sz="2400" dirty="0"/>
              <a:t>, </a:t>
            </a:r>
            <a:r>
              <a:rPr lang="sk-SK" sz="2400" dirty="0" err="1"/>
              <a:t>Thies</a:t>
            </a:r>
            <a:r>
              <a:rPr lang="sk-SK" sz="2400" dirty="0"/>
              <a:t> </a:t>
            </a:r>
            <a:r>
              <a:rPr lang="sk-SK" sz="2400" dirty="0" err="1"/>
              <a:t>Christophersen</a:t>
            </a:r>
            <a:r>
              <a:rPr lang="sk-SK" sz="2400" dirty="0"/>
              <a:t>, </a:t>
            </a:r>
            <a:r>
              <a:rPr lang="sk-SK" sz="2400" dirty="0" err="1"/>
              <a:t>Gerhard</a:t>
            </a:r>
            <a:r>
              <a:rPr lang="sk-SK" sz="2400" dirty="0"/>
              <a:t> </a:t>
            </a:r>
            <a:r>
              <a:rPr lang="sk-SK" sz="2400" dirty="0" err="1"/>
              <a:t>Frey</a:t>
            </a:r>
            <a:r>
              <a:rPr lang="sk-SK" sz="2400" dirty="0"/>
              <a:t> (</a:t>
            </a:r>
            <a:r>
              <a:rPr lang="sk-SK" sz="2400" dirty="0" err="1"/>
              <a:t>popierači</a:t>
            </a:r>
            <a:r>
              <a:rPr lang="sk-SK" sz="2400" dirty="0"/>
              <a:t> holokaustu)</a:t>
            </a:r>
          </a:p>
          <a:p>
            <a:endParaRPr lang="sk-SK" sz="2400" dirty="0"/>
          </a:p>
          <a:p>
            <a:r>
              <a:rPr lang="sk-SK" sz="2400" dirty="0"/>
              <a:t>Relativizovanie viny: spojenecké bombardovanie/sovietske znásilňovanie – tiež zločiny/ešte horšie zločiny než nacizmus</a:t>
            </a:r>
          </a:p>
          <a:p>
            <a:endParaRPr lang="sk-SK" sz="2400" dirty="0"/>
          </a:p>
          <a:p>
            <a:r>
              <a:rPr lang="sk-SK" sz="2400" dirty="0"/>
              <a:t>Významná i neofašistická/neonacistická hudba – šíriť myšlienky pomocou hudby a textov piesní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88A6B3-1321-4E6E-91A9-C560E6EC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442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81CF0CC-E597-412F-858A-BF3CDF672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88A6B3-1321-4E6E-91A9-C560E6EC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3EC7F5-8908-4CC7-AF20-AC5DFB71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3" y="1410241"/>
            <a:ext cx="8357977" cy="52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83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A8DF1D-2726-49BC-9C62-7B2EC3625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9F640A-273B-4EAA-B108-B2B4747F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281B80-FF7C-4E81-89F9-B09F6FC4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88" y="1556792"/>
            <a:ext cx="7765884" cy="52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22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A8DF1D-2726-49BC-9C62-7B2EC3625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112568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Campo Hobbit</a:t>
            </a:r>
            <a:endParaRPr lang="sk-SK" sz="2400" dirty="0"/>
          </a:p>
          <a:p>
            <a:r>
              <a:rPr lang="en-GB" sz="2400" dirty="0"/>
              <a:t>MSI v </a:t>
            </a:r>
            <a:r>
              <a:rPr lang="en-GB" sz="2400" dirty="0" err="1"/>
              <a:t>rokoch</a:t>
            </a:r>
            <a:r>
              <a:rPr lang="en-GB" sz="2400" dirty="0"/>
              <a:t> 1977 a 1981 </a:t>
            </a:r>
            <a:r>
              <a:rPr lang="en-GB" sz="2400" dirty="0" err="1"/>
              <a:t>organizovalo</a:t>
            </a:r>
            <a:r>
              <a:rPr lang="en-GB" sz="2400" dirty="0"/>
              <a:t> </a:t>
            </a:r>
            <a:r>
              <a:rPr lang="en-GB" sz="2400" dirty="0" err="1"/>
              <a:t>tzv</a:t>
            </a:r>
            <a:r>
              <a:rPr lang="en-GB" sz="2400" dirty="0"/>
              <a:t>. Campo Hobbit, festival pre </a:t>
            </a:r>
            <a:r>
              <a:rPr lang="en-GB" sz="2400" dirty="0" err="1"/>
              <a:t>mládež</a:t>
            </a:r>
            <a:r>
              <a:rPr lang="en-GB" sz="2400" dirty="0"/>
              <a:t>, </a:t>
            </a:r>
            <a:r>
              <a:rPr lang="en-GB" sz="2400" dirty="0" err="1"/>
              <a:t>odvodzoval</a:t>
            </a:r>
            <a:r>
              <a:rPr lang="en-GB" sz="2400" dirty="0"/>
              <a:t> </a:t>
            </a:r>
            <a:r>
              <a:rPr lang="en-GB" sz="2400" dirty="0" err="1"/>
              <a:t>svoj</a:t>
            </a:r>
            <a:r>
              <a:rPr lang="en-GB" sz="2400" dirty="0"/>
              <a:t> </a:t>
            </a:r>
            <a:r>
              <a:rPr lang="en-GB" sz="2400" dirty="0" err="1"/>
              <a:t>názov</a:t>
            </a:r>
            <a:r>
              <a:rPr lang="en-GB" sz="2400" dirty="0"/>
              <a:t> zo </a:t>
            </a:r>
            <a:r>
              <a:rPr lang="en-GB" sz="2400" dirty="0" err="1"/>
              <a:t>svetoznámeho</a:t>
            </a:r>
            <a:r>
              <a:rPr lang="en-GB" sz="2400" dirty="0"/>
              <a:t> </a:t>
            </a:r>
            <a:r>
              <a:rPr lang="en-GB" sz="2400" dirty="0" err="1"/>
              <a:t>románu</a:t>
            </a:r>
            <a:r>
              <a:rPr lang="en-GB" sz="2400" dirty="0"/>
              <a:t> J. R. R. </a:t>
            </a:r>
            <a:r>
              <a:rPr lang="en-GB" sz="2400" dirty="0" err="1"/>
              <a:t>Tolkiena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 err="1"/>
              <a:t>snahou</a:t>
            </a:r>
            <a:r>
              <a:rPr lang="en-GB" sz="2400" dirty="0"/>
              <a:t>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organizátorov</a:t>
            </a:r>
            <a:r>
              <a:rPr lang="en-GB" sz="2400" dirty="0"/>
              <a:t> bolo </a:t>
            </a:r>
            <a:r>
              <a:rPr lang="en-GB" sz="2400" dirty="0" err="1"/>
              <a:t>vytvoriť</a:t>
            </a:r>
            <a:r>
              <a:rPr lang="en-GB" sz="2400" dirty="0"/>
              <a:t> </a:t>
            </a:r>
            <a:r>
              <a:rPr lang="en-GB" sz="2400" dirty="0" err="1"/>
              <a:t>alternatívny</a:t>
            </a:r>
            <a:r>
              <a:rPr lang="en-GB" sz="2400" dirty="0"/>
              <a:t> </a:t>
            </a:r>
            <a:r>
              <a:rPr lang="en-GB" sz="2400" dirty="0" err="1"/>
              <a:t>svet</a:t>
            </a:r>
            <a:r>
              <a:rPr lang="en-GB" sz="2400" dirty="0"/>
              <a:t> a </a:t>
            </a:r>
            <a:r>
              <a:rPr lang="en-GB" sz="2400" dirty="0" err="1"/>
              <a:t>stratégiu</a:t>
            </a:r>
            <a:r>
              <a:rPr lang="en-GB" sz="2400" dirty="0"/>
              <a:t> </a:t>
            </a:r>
            <a:r>
              <a:rPr lang="en-GB" sz="2400" dirty="0" err="1"/>
              <a:t>radikálnej</a:t>
            </a:r>
            <a:r>
              <a:rPr lang="en-GB" sz="2400" dirty="0"/>
              <a:t> </a:t>
            </a:r>
            <a:r>
              <a:rPr lang="en-GB" sz="2400" dirty="0" err="1"/>
              <a:t>pravice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boj</a:t>
            </a:r>
            <a:r>
              <a:rPr lang="en-GB" sz="2400" dirty="0"/>
              <a:t> s </a:t>
            </a:r>
            <a:r>
              <a:rPr lang="en-GB" sz="2400" dirty="0" err="1"/>
              <a:t>liberalizmom</a:t>
            </a:r>
            <a:r>
              <a:rPr lang="en-GB" sz="2400" dirty="0"/>
              <a:t> a </a:t>
            </a:r>
            <a:r>
              <a:rPr lang="en-GB" sz="2400" dirty="0" err="1"/>
              <a:t>antifašizmom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ovládli</a:t>
            </a:r>
            <a:r>
              <a:rPr lang="en-GB" sz="2400" dirty="0"/>
              <a:t> </a:t>
            </a:r>
            <a:r>
              <a:rPr lang="en-GB" sz="2400" dirty="0" err="1"/>
              <a:t>povojnový</a:t>
            </a:r>
            <a:r>
              <a:rPr lang="en-GB" sz="2400" dirty="0"/>
              <a:t> </a:t>
            </a:r>
            <a:r>
              <a:rPr lang="en-GB" sz="2400" dirty="0" err="1"/>
              <a:t>svet</a:t>
            </a:r>
            <a:r>
              <a:rPr lang="en-GB" sz="2400" dirty="0"/>
              <a:t>, </a:t>
            </a:r>
            <a:r>
              <a:rPr lang="en-GB" sz="2400" dirty="0" err="1"/>
              <a:t>predovšetkým</a:t>
            </a:r>
            <a:r>
              <a:rPr lang="en-GB" sz="2400" dirty="0"/>
              <a:t> v </a:t>
            </a:r>
            <a:r>
              <a:rPr lang="en-GB" sz="2400" dirty="0" err="1"/>
              <a:t>médiách</a:t>
            </a:r>
            <a:r>
              <a:rPr lang="en-GB" sz="2400" dirty="0"/>
              <a:t> a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univerzitách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r>
              <a:rPr lang="en-GB" sz="2400" dirty="0" err="1"/>
              <a:t>dobrodružstvá</a:t>
            </a:r>
            <a:r>
              <a:rPr lang="en-GB" sz="2400" dirty="0"/>
              <a:t> </a:t>
            </a:r>
            <a:r>
              <a:rPr lang="en-GB" sz="2400" dirty="0" err="1"/>
              <a:t>Bilba</a:t>
            </a:r>
            <a:r>
              <a:rPr lang="en-GB" sz="2400" dirty="0"/>
              <a:t> </a:t>
            </a:r>
            <a:r>
              <a:rPr lang="en-GB" sz="2400" dirty="0" err="1"/>
              <a:t>Bagginsa</a:t>
            </a:r>
            <a:r>
              <a:rPr lang="en-GB" sz="2400" dirty="0"/>
              <a:t> a </a:t>
            </a:r>
            <a:r>
              <a:rPr lang="en-GB" sz="2400" dirty="0" err="1"/>
              <a:t>hobbitov</a:t>
            </a:r>
            <a:r>
              <a:rPr lang="en-GB" sz="2400" dirty="0"/>
              <a:t> </a:t>
            </a:r>
            <a:r>
              <a:rPr lang="en-GB" sz="2400" dirty="0" err="1"/>
              <a:t>interpretovali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bitku</a:t>
            </a:r>
            <a:r>
              <a:rPr lang="en-GB" sz="2400" dirty="0"/>
              <a:t>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skazeným</a:t>
            </a:r>
            <a:r>
              <a:rPr lang="en-GB" sz="2400" dirty="0"/>
              <a:t> a </a:t>
            </a:r>
            <a:r>
              <a:rPr lang="en-GB" sz="2400" dirty="0" err="1"/>
              <a:t>dekadentným</a:t>
            </a:r>
            <a:r>
              <a:rPr lang="en-GB" sz="2400" dirty="0"/>
              <a:t> </a:t>
            </a:r>
            <a:r>
              <a:rPr lang="en-GB" sz="2400" dirty="0" err="1"/>
              <a:t>nepriateľom</a:t>
            </a:r>
            <a:r>
              <a:rPr lang="en-GB" sz="2400" dirty="0"/>
              <a:t> a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obrovskej</a:t>
            </a:r>
            <a:r>
              <a:rPr lang="en-GB" sz="2400" dirty="0"/>
              <a:t> </a:t>
            </a:r>
            <a:r>
              <a:rPr lang="en-GB" sz="2400" dirty="0" err="1"/>
              <a:t>presile</a:t>
            </a:r>
            <a:endParaRPr lang="en-GB" sz="2400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9F640A-273B-4EAA-B108-B2B4747F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750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A8DF1D-2726-49BC-9C62-7B2EC3625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9F640A-273B-4EAA-B108-B2B4747F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B002E3CF-5766-4FB7-96E8-3132BD039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0" r="-1" b="-1"/>
          <a:stretch/>
        </p:blipFill>
        <p:spPr>
          <a:xfrm>
            <a:off x="0" y="-5"/>
            <a:ext cx="9144000" cy="68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88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B603D16-5129-4E39-9677-43D1B68BB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19070"/>
            <a:ext cx="8712967" cy="4878281"/>
          </a:xfrm>
        </p:spPr>
        <p:txBody>
          <a:bodyPr>
            <a:normAutofit/>
          </a:bodyPr>
          <a:lstStyle/>
          <a:p>
            <a:r>
              <a:rPr lang="sk-SK" dirty="0"/>
              <a:t>1. </a:t>
            </a:r>
            <a:r>
              <a:rPr lang="en-GB" dirty="0" err="1"/>
              <a:t>pôsobenie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absolútnom</a:t>
            </a:r>
            <a:r>
              <a:rPr lang="en-GB" dirty="0"/>
              <a:t> </a:t>
            </a:r>
            <a:r>
              <a:rPr lang="en-GB" dirty="0" err="1"/>
              <a:t>okraji</a:t>
            </a:r>
            <a:r>
              <a:rPr lang="en-GB" dirty="0"/>
              <a:t> </a:t>
            </a:r>
            <a:r>
              <a:rPr lang="en-GB" dirty="0" err="1"/>
              <a:t>politického</a:t>
            </a:r>
            <a:r>
              <a:rPr lang="en-GB" dirty="0"/>
              <a:t> </a:t>
            </a:r>
            <a:r>
              <a:rPr lang="en-GB" dirty="0" err="1"/>
              <a:t>spektra</a:t>
            </a:r>
            <a:r>
              <a:rPr lang="en-GB" dirty="0"/>
              <a:t> (</a:t>
            </a:r>
            <a:r>
              <a:rPr lang="en-GB" dirty="0" err="1"/>
              <a:t>malé</a:t>
            </a:r>
            <a:r>
              <a:rPr lang="en-GB" dirty="0"/>
              <a:t> </a:t>
            </a:r>
            <a:r>
              <a:rPr lang="en-GB" dirty="0" err="1"/>
              <a:t>skupinky</a:t>
            </a:r>
            <a:r>
              <a:rPr lang="en-GB" dirty="0"/>
              <a:t>, groupuscules</a:t>
            </a:r>
            <a:r>
              <a:rPr lang="sk-SK" dirty="0"/>
              <a:t> </a:t>
            </a:r>
            <a:r>
              <a:rPr lang="en-GB" dirty="0" err="1"/>
              <a:t>skutočných</a:t>
            </a:r>
            <a:r>
              <a:rPr lang="en-GB" dirty="0"/>
              <a:t> </a:t>
            </a:r>
            <a:r>
              <a:rPr lang="en-GB" dirty="0" err="1"/>
              <a:t>fašistov</a:t>
            </a:r>
            <a:r>
              <a:rPr lang="en-GB" dirty="0"/>
              <a:t> – </a:t>
            </a:r>
            <a:r>
              <a:rPr lang="en-GB" dirty="0" err="1"/>
              <a:t>revolučných</a:t>
            </a:r>
            <a:r>
              <a:rPr lang="en-GB" dirty="0"/>
              <a:t> </a:t>
            </a:r>
            <a:r>
              <a:rPr lang="en-GB" dirty="0" err="1"/>
              <a:t>nacionalistov</a:t>
            </a:r>
            <a:r>
              <a:rPr lang="en-GB" dirty="0"/>
              <a:t>, </a:t>
            </a:r>
            <a:r>
              <a:rPr lang="en-GB" dirty="0" err="1"/>
              <a:t>ktoré</a:t>
            </a:r>
            <a:r>
              <a:rPr lang="en-GB" dirty="0"/>
              <a:t> </a:t>
            </a:r>
            <a:r>
              <a:rPr lang="en-GB" dirty="0" err="1"/>
              <a:t>prakticky</a:t>
            </a:r>
            <a:r>
              <a:rPr lang="sk-SK" dirty="0"/>
              <a:t> </a:t>
            </a:r>
            <a:r>
              <a:rPr lang="en-GB" dirty="0" err="1"/>
              <a:t>nemajú</a:t>
            </a:r>
            <a:r>
              <a:rPr lang="en-GB" dirty="0"/>
              <a:t> </a:t>
            </a:r>
            <a:r>
              <a:rPr lang="en-GB" dirty="0" err="1"/>
              <a:t>šancu</a:t>
            </a:r>
            <a:r>
              <a:rPr lang="en-GB" dirty="0"/>
              <a:t> </a:t>
            </a:r>
            <a:r>
              <a:rPr lang="en-GB" dirty="0" err="1"/>
              <a:t>získať</a:t>
            </a:r>
            <a:r>
              <a:rPr lang="en-GB" dirty="0"/>
              <a:t> </a:t>
            </a:r>
            <a:r>
              <a:rPr lang="en-GB" dirty="0" err="1"/>
              <a:t>moc</a:t>
            </a:r>
            <a:r>
              <a:rPr lang="en-GB" dirty="0"/>
              <a:t>)</a:t>
            </a:r>
          </a:p>
          <a:p>
            <a:r>
              <a:rPr lang="sk-SK" dirty="0"/>
              <a:t>2. </a:t>
            </a:r>
            <a:r>
              <a:rPr lang="en-GB" dirty="0" err="1"/>
              <a:t>intelektuálne</a:t>
            </a:r>
            <a:r>
              <a:rPr lang="en-GB" dirty="0"/>
              <a:t> </a:t>
            </a:r>
            <a:r>
              <a:rPr lang="en-GB" dirty="0" err="1"/>
              <a:t>fantazírovanie</a:t>
            </a:r>
            <a:r>
              <a:rPr lang="en-GB" dirty="0"/>
              <a:t>, </a:t>
            </a:r>
            <a:r>
              <a:rPr lang="en-GB" dirty="0" err="1"/>
              <a:t>utiahnutie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do </a:t>
            </a:r>
            <a:r>
              <a:rPr lang="en-GB" dirty="0" err="1"/>
              <a:t>úzadia</a:t>
            </a:r>
            <a:r>
              <a:rPr lang="en-GB" dirty="0"/>
              <a:t> bez </a:t>
            </a:r>
            <a:r>
              <a:rPr lang="en-GB" dirty="0" err="1"/>
              <a:t>výraznejších</a:t>
            </a:r>
            <a:r>
              <a:rPr lang="en-GB" dirty="0"/>
              <a:t> </a:t>
            </a:r>
            <a:r>
              <a:rPr lang="en-GB" dirty="0" err="1"/>
              <a:t>politických</a:t>
            </a:r>
            <a:r>
              <a:rPr lang="sk-SK" dirty="0"/>
              <a:t> </a:t>
            </a:r>
            <a:r>
              <a:rPr lang="en-GB" dirty="0" err="1"/>
              <a:t>ambícií</a:t>
            </a:r>
            <a:r>
              <a:rPr lang="sk-SK" dirty="0"/>
              <a:t> (podivíni)</a:t>
            </a:r>
          </a:p>
          <a:p>
            <a:r>
              <a:rPr lang="sk-SK" dirty="0"/>
              <a:t>3. </a:t>
            </a:r>
            <a:r>
              <a:rPr lang="en-GB" dirty="0" err="1"/>
              <a:t>rôzne</a:t>
            </a:r>
            <a:r>
              <a:rPr lang="en-GB" dirty="0"/>
              <a:t> </a:t>
            </a:r>
            <a:r>
              <a:rPr lang="en-GB" dirty="0" err="1"/>
              <a:t>formy</a:t>
            </a:r>
            <a:r>
              <a:rPr lang="en-GB" dirty="0"/>
              <a:t> </a:t>
            </a:r>
            <a:r>
              <a:rPr lang="en-GB" dirty="0" err="1"/>
              <a:t>radikálnej</a:t>
            </a:r>
            <a:r>
              <a:rPr lang="en-GB" dirty="0"/>
              <a:t> </a:t>
            </a:r>
            <a:r>
              <a:rPr lang="en-GB" dirty="0" err="1"/>
              <a:t>pravice</a:t>
            </a:r>
            <a:r>
              <a:rPr lang="en-GB" dirty="0"/>
              <a:t>, </a:t>
            </a:r>
            <a:r>
              <a:rPr lang="en-GB" dirty="0" err="1"/>
              <a:t>čo</a:t>
            </a:r>
            <a:r>
              <a:rPr lang="en-GB" dirty="0"/>
              <a:t> </a:t>
            </a:r>
            <a:r>
              <a:rPr lang="en-GB" dirty="0" err="1"/>
              <a:t>vlastne</a:t>
            </a:r>
            <a:r>
              <a:rPr lang="en-GB" dirty="0"/>
              <a:t> </a:t>
            </a:r>
            <a:r>
              <a:rPr lang="en-GB" dirty="0" err="1"/>
              <a:t>viedlo</a:t>
            </a:r>
            <a:r>
              <a:rPr lang="en-GB" dirty="0"/>
              <a:t> k </a:t>
            </a:r>
            <a:r>
              <a:rPr lang="en-GB" dirty="0" err="1"/>
              <a:t>zániku</a:t>
            </a:r>
            <a:r>
              <a:rPr lang="en-GB" dirty="0"/>
              <a:t> </a:t>
            </a:r>
            <a:r>
              <a:rPr lang="en-GB" dirty="0" err="1"/>
              <a:t>fašizmu</a:t>
            </a:r>
            <a:r>
              <a:rPr lang="en-GB" dirty="0"/>
              <a:t> – </a:t>
            </a:r>
            <a:r>
              <a:rPr lang="en-GB" dirty="0" err="1"/>
              <a:t>radikálna</a:t>
            </a:r>
            <a:r>
              <a:rPr lang="sk-SK" dirty="0"/>
              <a:t> </a:t>
            </a:r>
            <a:r>
              <a:rPr lang="en-GB" dirty="0" err="1"/>
              <a:t>pravica</a:t>
            </a:r>
            <a:r>
              <a:rPr lang="en-GB" dirty="0"/>
              <a:t> </a:t>
            </a:r>
            <a:r>
              <a:rPr lang="en-GB" dirty="0" err="1"/>
              <a:t>nie</a:t>
            </a:r>
            <a:r>
              <a:rPr lang="en-GB" dirty="0"/>
              <a:t> je </a:t>
            </a:r>
            <a:r>
              <a:rPr lang="en-GB" dirty="0" err="1"/>
              <a:t>fašistická</a:t>
            </a:r>
            <a:r>
              <a:rPr lang="en-GB" dirty="0"/>
              <a:t>;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treba</a:t>
            </a:r>
            <a:r>
              <a:rPr lang="en-GB" dirty="0"/>
              <a:t> </a:t>
            </a:r>
            <a:r>
              <a:rPr lang="en-GB" dirty="0" err="1"/>
              <a:t>zároveň</a:t>
            </a:r>
            <a:r>
              <a:rPr lang="en-GB" dirty="0"/>
              <a:t> </a:t>
            </a:r>
            <a:r>
              <a:rPr lang="en-GB" dirty="0" err="1"/>
              <a:t>zdôrazniť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nie</a:t>
            </a:r>
            <a:r>
              <a:rPr lang="en-GB" dirty="0"/>
              <a:t> </a:t>
            </a:r>
            <a:r>
              <a:rPr lang="en-GB" dirty="0" err="1"/>
              <a:t>všetky</a:t>
            </a:r>
            <a:r>
              <a:rPr lang="sk-SK" dirty="0"/>
              <a:t> </a:t>
            </a:r>
            <a:r>
              <a:rPr lang="en-GB" dirty="0" err="1"/>
              <a:t>krajne</a:t>
            </a:r>
            <a:r>
              <a:rPr lang="en-GB" dirty="0"/>
              <a:t> </a:t>
            </a:r>
            <a:r>
              <a:rPr lang="en-GB" dirty="0" err="1"/>
              <a:t>pravicové</a:t>
            </a:r>
            <a:r>
              <a:rPr lang="en-GB" dirty="0"/>
              <a:t> </a:t>
            </a:r>
            <a:r>
              <a:rPr lang="en-GB" dirty="0" err="1"/>
              <a:t>strany</a:t>
            </a:r>
            <a:r>
              <a:rPr lang="en-GB" dirty="0"/>
              <a:t> </a:t>
            </a:r>
            <a:r>
              <a:rPr lang="en-GB" dirty="0" err="1"/>
              <a:t>vzišli</a:t>
            </a:r>
            <a:r>
              <a:rPr lang="en-GB" dirty="0"/>
              <a:t> z </a:t>
            </a:r>
            <a:r>
              <a:rPr lang="en-GB" dirty="0" err="1"/>
              <a:t>medzivojnového</a:t>
            </a:r>
            <a:r>
              <a:rPr lang="en-GB" dirty="0"/>
              <a:t> </a:t>
            </a:r>
            <a:r>
              <a:rPr lang="en-GB" dirty="0" err="1"/>
              <a:t>fašizmu</a:t>
            </a:r>
            <a:r>
              <a:rPr lang="en-GB" dirty="0"/>
              <a:t>,</a:t>
            </a:r>
            <a:endParaRPr lang="sk-SK" dirty="0"/>
          </a:p>
          <a:p>
            <a:endParaRPr lang="sk-SK" dirty="0"/>
          </a:p>
          <a:p>
            <a:r>
              <a:rPr lang="sk-SK" dirty="0"/>
              <a:t>Ďalšie taktiky/stratégie: </a:t>
            </a:r>
          </a:p>
          <a:p>
            <a:r>
              <a:rPr lang="sk-SK" dirty="0" err="1"/>
              <a:t>Eurofašizmus</a:t>
            </a:r>
            <a:r>
              <a:rPr lang="sk-SK" dirty="0"/>
              <a:t>/internacionalizácia fašizmu</a:t>
            </a:r>
          </a:p>
          <a:p>
            <a:r>
              <a:rPr lang="sk-SK" dirty="0" err="1"/>
              <a:t>Metapolitizácia</a:t>
            </a:r>
            <a:r>
              <a:rPr lang="sk-SK" dirty="0"/>
              <a:t> fašizmu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EE8DD7A-75B1-4A91-A623-40933A4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Tri mutácie fašizmu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156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A8DF1D-2726-49BC-9C62-7B2EC3625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9F640A-273B-4EAA-B108-B2B4747F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950146B8-DA08-4F39-884D-0973259C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16" y="115609"/>
            <a:ext cx="9187016" cy="63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4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A8DF1D-2726-49BC-9C62-7B2EC3625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9F640A-273B-4EAA-B108-B2B4747F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32A27F02-B1DA-470E-BC08-BDD4D8012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632" y="-10512"/>
            <a:ext cx="10256892" cy="68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1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A8DF1D-2726-49BC-9C62-7B2EC3625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9F640A-273B-4EAA-B108-B2B4747F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MetapolitizáCIA</a:t>
            </a:r>
            <a:endParaRPr lang="en-GB" dirty="0"/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329454E9-4DDB-4C1F-9AC0-E99FF7AD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-4357"/>
            <a:ext cx="11322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46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7E7FB8F-01CB-4C6A-B2BF-69AF06913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628800"/>
            <a:ext cx="5472607" cy="5112567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Jedna z najsofistikovanejších foriem </a:t>
            </a:r>
            <a:r>
              <a:rPr lang="sk-SK" sz="2400" dirty="0" err="1"/>
              <a:t>metapolitizácie</a:t>
            </a:r>
            <a:r>
              <a:rPr lang="sk-SK" sz="2400" dirty="0"/>
              <a:t> fašizmu sú aktivity tzv. Novej pravice</a:t>
            </a:r>
          </a:p>
          <a:p>
            <a:endParaRPr lang="sk-SK" sz="2400" dirty="0"/>
          </a:p>
          <a:p>
            <a:r>
              <a:rPr lang="sk-SK" sz="2400" dirty="0"/>
              <a:t>Francúzska „Nová pravica“ (</a:t>
            </a:r>
            <a:r>
              <a:rPr lang="sk-SK" sz="2400" dirty="0" err="1"/>
              <a:t>Nouvelle</a:t>
            </a:r>
            <a:r>
              <a:rPr lang="sk-SK" sz="2400" dirty="0"/>
              <a:t> </a:t>
            </a:r>
            <a:r>
              <a:rPr lang="sk-SK" sz="2400" dirty="0" err="1"/>
              <a:t>Droite</a:t>
            </a:r>
            <a:r>
              <a:rPr lang="sk-SK" sz="2400" dirty="0"/>
              <a:t>) – neskôr tzv. „New </a:t>
            </a:r>
            <a:r>
              <a:rPr lang="sk-SK" sz="2400" dirty="0" err="1"/>
              <a:t>Right</a:t>
            </a:r>
            <a:r>
              <a:rPr lang="sk-SK" sz="2400" dirty="0"/>
              <a:t>“ po celej Európe</a:t>
            </a:r>
          </a:p>
          <a:p>
            <a:endParaRPr lang="sk-SK" sz="2400" dirty="0"/>
          </a:p>
          <a:p>
            <a:r>
              <a:rPr lang="sk-SK" sz="2400" dirty="0"/>
              <a:t>Najvýznamnejší predstaviteľ </a:t>
            </a:r>
            <a:r>
              <a:rPr lang="sk-SK" sz="2400" dirty="0" err="1"/>
              <a:t>Alain</a:t>
            </a:r>
            <a:r>
              <a:rPr lang="sk-SK" sz="2400" dirty="0"/>
              <a:t> de </a:t>
            </a:r>
            <a:r>
              <a:rPr lang="sk-SK" sz="2400" dirty="0" err="1"/>
              <a:t>Benoist</a:t>
            </a:r>
            <a:r>
              <a:rPr lang="sk-SK" sz="2400" dirty="0"/>
              <a:t> (*1943)</a:t>
            </a:r>
          </a:p>
          <a:p>
            <a:endParaRPr lang="sk-SK" sz="2400" dirty="0"/>
          </a:p>
          <a:p>
            <a:r>
              <a:rPr lang="sk-SK" sz="2400" dirty="0"/>
              <a:t>Za cieľ si dal vytvoriť modernú a intelektuálnu pravicu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4696496-6A94-478A-918E-E0FD0A91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Alain</a:t>
            </a:r>
            <a:r>
              <a:rPr lang="sk-SK" dirty="0"/>
              <a:t> de </a:t>
            </a:r>
            <a:r>
              <a:rPr lang="sk-SK" dirty="0" err="1"/>
              <a:t>benoist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9947E9-D564-44C2-8828-7361AFB05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863" y="1916832"/>
            <a:ext cx="375845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0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7E7FB8F-01CB-4C6A-B2BF-69AF06913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" y="1628800"/>
            <a:ext cx="8947185" cy="5112567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Podľa de </a:t>
            </a:r>
            <a:r>
              <a:rPr lang="sk-SK" sz="2400" dirty="0" err="1"/>
              <a:t>Benoista</a:t>
            </a:r>
            <a:r>
              <a:rPr lang="sk-SK" sz="2400" dirty="0"/>
              <a:t> sa majú snažiť získať pozície v kultúrnych a akademických sférach a demokraciu poraziť svojou intelektuálnou a kultúrnou produkciou – najprv ovládnuť kultúru (médiá, univerzity atď.), vytvoriť fašistické „podhubie“ – a až potom získať moc – keď na to budú masy pripravené predchádzajúcou kampaňou na kultúrnom poli</a:t>
            </a:r>
          </a:p>
          <a:p>
            <a:endParaRPr lang="sk-SK" sz="2400" dirty="0"/>
          </a:p>
          <a:p>
            <a:r>
              <a:rPr lang="sk-SK" sz="2400" dirty="0"/>
              <a:t>Cieľ: h</a:t>
            </a:r>
            <a:r>
              <a:rPr lang="en-GB" sz="2400" dirty="0" err="1"/>
              <a:t>egemónia</a:t>
            </a:r>
            <a:r>
              <a:rPr lang="sk-SK" sz="2400" dirty="0"/>
              <a:t> = </a:t>
            </a:r>
            <a:r>
              <a:rPr lang="en-GB" sz="2400" dirty="0" err="1"/>
              <a:t>kontrola</a:t>
            </a:r>
            <a:r>
              <a:rPr lang="en-GB" sz="2400" dirty="0"/>
              <a:t>, </a:t>
            </a:r>
            <a:r>
              <a:rPr lang="en-GB" sz="2400" dirty="0" err="1"/>
              <a:t>ktorú</a:t>
            </a:r>
            <a:r>
              <a:rPr lang="en-GB" sz="2400" dirty="0"/>
              <a:t> </a:t>
            </a:r>
            <a:r>
              <a:rPr lang="en-GB" sz="2400" dirty="0" err="1"/>
              <a:t>mohol</a:t>
            </a:r>
            <a:r>
              <a:rPr lang="en-GB" sz="2400" dirty="0"/>
              <a:t> </a:t>
            </a:r>
            <a:r>
              <a:rPr lang="en-GB" sz="2400" dirty="0" err="1"/>
              <a:t>režim</a:t>
            </a:r>
            <a:r>
              <a:rPr lang="en-GB" sz="2400" dirty="0"/>
              <a:t> </a:t>
            </a:r>
            <a:r>
              <a:rPr lang="en-GB" sz="2400" dirty="0" err="1"/>
              <a:t>nad</a:t>
            </a:r>
            <a:r>
              <a:rPr lang="en-GB" sz="2400" dirty="0"/>
              <a:t> </a:t>
            </a:r>
            <a:r>
              <a:rPr lang="en-GB" sz="2400" dirty="0" err="1"/>
              <a:t>obyvateľstvom</a:t>
            </a:r>
            <a:r>
              <a:rPr lang="en-GB" sz="2400" dirty="0"/>
              <a:t> </a:t>
            </a:r>
            <a:r>
              <a:rPr lang="en-GB" sz="2400" dirty="0" err="1"/>
              <a:t>získať</a:t>
            </a:r>
            <a:r>
              <a:rPr lang="en-GB" sz="2400" dirty="0"/>
              <a:t> </a:t>
            </a:r>
            <a:r>
              <a:rPr lang="en-GB" sz="2400" dirty="0" err="1"/>
              <a:t>vďaka</a:t>
            </a:r>
            <a:r>
              <a:rPr lang="en-GB" sz="2400" dirty="0"/>
              <a:t> </a:t>
            </a:r>
            <a:r>
              <a:rPr lang="en-GB" sz="2400" dirty="0" err="1"/>
              <a:t>slobodnej</a:t>
            </a:r>
            <a:r>
              <a:rPr lang="en-GB" sz="2400" dirty="0"/>
              <a:t> </a:t>
            </a:r>
            <a:r>
              <a:rPr lang="en-GB" sz="2400" dirty="0" err="1"/>
              <a:t>vôli</a:t>
            </a:r>
            <a:r>
              <a:rPr lang="en-GB" sz="2400" dirty="0"/>
              <a:t> </a:t>
            </a:r>
            <a:r>
              <a:rPr lang="en-GB" sz="2400" dirty="0" err="1"/>
              <a:t>ľudí</a:t>
            </a:r>
            <a:r>
              <a:rPr lang="en-GB" sz="2400" dirty="0"/>
              <a:t>. Ak </a:t>
            </a:r>
            <a:r>
              <a:rPr lang="en-GB" sz="2400" dirty="0" err="1"/>
              <a:t>chcel</a:t>
            </a:r>
            <a:r>
              <a:rPr lang="en-GB" sz="2400" dirty="0"/>
              <a:t> </a:t>
            </a:r>
            <a:r>
              <a:rPr lang="en-GB" sz="2400" dirty="0" err="1"/>
              <a:t>režim</a:t>
            </a:r>
            <a:r>
              <a:rPr lang="en-GB" sz="2400" dirty="0"/>
              <a:t> </a:t>
            </a:r>
            <a:r>
              <a:rPr lang="en-GB" sz="2400" dirty="0" err="1"/>
              <a:t>takúto</a:t>
            </a:r>
            <a:r>
              <a:rPr lang="en-GB" sz="2400" dirty="0"/>
              <a:t> </a:t>
            </a:r>
            <a:r>
              <a:rPr lang="en-GB" sz="2400" dirty="0" err="1"/>
              <a:t>hegemóniu</a:t>
            </a:r>
            <a:r>
              <a:rPr lang="en-GB" sz="2400" dirty="0"/>
              <a:t> </a:t>
            </a:r>
            <a:r>
              <a:rPr lang="en-GB" sz="2400" dirty="0" err="1"/>
              <a:t>získať</a:t>
            </a:r>
            <a:r>
              <a:rPr lang="en-GB" sz="2400" dirty="0"/>
              <a:t>, </a:t>
            </a:r>
            <a:r>
              <a:rPr lang="en-GB" sz="2400" dirty="0" err="1"/>
              <a:t>musel</a:t>
            </a:r>
            <a:r>
              <a:rPr lang="en-GB" sz="2400" dirty="0"/>
              <a:t> </a:t>
            </a:r>
            <a:r>
              <a:rPr lang="en-GB" sz="2400" dirty="0" err="1"/>
              <a:t>najprv</a:t>
            </a:r>
            <a:r>
              <a:rPr lang="en-GB" sz="2400" dirty="0"/>
              <a:t> </a:t>
            </a:r>
            <a:r>
              <a:rPr lang="en-GB" sz="2400" dirty="0" err="1"/>
              <a:t>ovládnuť</a:t>
            </a:r>
            <a:r>
              <a:rPr lang="en-GB" sz="2400" dirty="0"/>
              <a:t> </a:t>
            </a:r>
            <a:r>
              <a:rPr lang="en-GB" sz="2400" dirty="0" err="1"/>
              <a:t>kultúrnu</a:t>
            </a:r>
            <a:r>
              <a:rPr lang="en-GB" sz="2400" dirty="0"/>
              <a:t> </a:t>
            </a:r>
            <a:r>
              <a:rPr lang="en-GB" sz="2400" dirty="0" err="1"/>
              <a:t>sféru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Najprv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teda</a:t>
            </a:r>
            <a:r>
              <a:rPr lang="en-GB" sz="2400" dirty="0"/>
              <a:t> </a:t>
            </a:r>
            <a:r>
              <a:rPr lang="en-GB" sz="2400" dirty="0" err="1"/>
              <a:t>hnutia</a:t>
            </a:r>
            <a:r>
              <a:rPr lang="en-GB" sz="2400" dirty="0"/>
              <a:t> </a:t>
            </a:r>
            <a:r>
              <a:rPr lang="en-GB" sz="2400" dirty="0" err="1"/>
              <a:t>získať</a:t>
            </a:r>
            <a:r>
              <a:rPr lang="en-GB" sz="2400" dirty="0"/>
              <a:t> </a:t>
            </a:r>
            <a:r>
              <a:rPr lang="en-GB" sz="2400" dirty="0" err="1"/>
              <a:t>vplyv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školách</a:t>
            </a:r>
            <a:r>
              <a:rPr lang="en-GB" sz="2400" dirty="0"/>
              <a:t>, </a:t>
            </a:r>
            <a:r>
              <a:rPr lang="en-GB" sz="2400" dirty="0" err="1"/>
              <a:t>univerzitách</a:t>
            </a:r>
            <a:r>
              <a:rPr lang="en-GB" sz="2400" dirty="0"/>
              <a:t>, v </a:t>
            </a:r>
            <a:r>
              <a:rPr lang="en-GB" sz="2400" dirty="0" err="1"/>
              <a:t>novinách</a:t>
            </a:r>
            <a:r>
              <a:rPr lang="en-GB" sz="2400" dirty="0"/>
              <a:t>, </a:t>
            </a:r>
            <a:r>
              <a:rPr lang="en-GB" sz="2400" dirty="0" err="1"/>
              <a:t>médiách</a:t>
            </a:r>
            <a:r>
              <a:rPr lang="en-GB" sz="2400" dirty="0"/>
              <a:t> a think </a:t>
            </a:r>
            <a:r>
              <a:rPr lang="en-GB" sz="2400" dirty="0" err="1"/>
              <a:t>tanko</a:t>
            </a:r>
            <a:r>
              <a:rPr lang="sk-SK" sz="2400" dirty="0"/>
              <a:t>ch</a:t>
            </a:r>
            <a:r>
              <a:rPr lang="en-GB" sz="2400" dirty="0"/>
              <a:t> a tie „</a:t>
            </a:r>
            <a:r>
              <a:rPr lang="en-GB" sz="2400" dirty="0" err="1"/>
              <a:t>infikovať</a:t>
            </a:r>
            <a:r>
              <a:rPr lang="en-GB" sz="2400" dirty="0"/>
              <a:t>“ </a:t>
            </a:r>
            <a:r>
              <a:rPr lang="en-GB" sz="2400" dirty="0" err="1"/>
              <a:t>svojou</a:t>
            </a:r>
            <a:r>
              <a:rPr lang="en-GB" sz="2400" dirty="0"/>
              <a:t> </a:t>
            </a:r>
            <a:r>
              <a:rPr lang="en-GB" sz="2400" dirty="0" err="1"/>
              <a:t>ideológiou</a:t>
            </a:r>
            <a:r>
              <a:rPr lang="en-GB" sz="2400" dirty="0"/>
              <a:t>. </a:t>
            </a:r>
            <a:r>
              <a:rPr lang="en-GB" sz="2400" dirty="0" err="1"/>
              <a:t>Politické</a:t>
            </a:r>
            <a:r>
              <a:rPr lang="en-GB" sz="2400" dirty="0"/>
              <a:t> </a:t>
            </a:r>
            <a:r>
              <a:rPr lang="en-GB" sz="2400" dirty="0" err="1"/>
              <a:t>ovládnutie</a:t>
            </a:r>
            <a:r>
              <a:rPr lang="en-GB" sz="2400" dirty="0"/>
              <a:t> </a:t>
            </a:r>
            <a:r>
              <a:rPr lang="en-GB" sz="2400" dirty="0" err="1"/>
              <a:t>malo</a:t>
            </a:r>
            <a:r>
              <a:rPr lang="en-GB" sz="2400" dirty="0"/>
              <a:t> </a:t>
            </a:r>
            <a:r>
              <a:rPr lang="en-GB" sz="2400" dirty="0" err="1"/>
              <a:t>prísť</a:t>
            </a:r>
            <a:r>
              <a:rPr lang="en-GB" sz="2400" dirty="0"/>
              <a:t> </a:t>
            </a:r>
            <a:r>
              <a:rPr lang="en-GB" sz="2400" dirty="0" err="1"/>
              <a:t>až</a:t>
            </a:r>
            <a:r>
              <a:rPr lang="en-GB" sz="2400" dirty="0"/>
              <a:t> </a:t>
            </a:r>
            <a:r>
              <a:rPr lang="en-GB" sz="2400" dirty="0" err="1"/>
              <a:t>potom</a:t>
            </a:r>
            <a:endParaRPr lang="sk-SK" sz="2400" dirty="0"/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4696496-6A94-478A-918E-E0FD0A91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Alain</a:t>
            </a:r>
            <a:r>
              <a:rPr lang="sk-SK" dirty="0"/>
              <a:t> de </a:t>
            </a:r>
            <a:r>
              <a:rPr lang="sk-SK" dirty="0" err="1"/>
              <a:t>benoist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765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7E7FB8F-01CB-4C6A-B2BF-69AF06913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" y="1628800"/>
            <a:ext cx="8947185" cy="5112567"/>
          </a:xfrm>
        </p:spPr>
        <p:txBody>
          <a:bodyPr>
            <a:normAutofit fontScale="85000" lnSpcReduction="20000"/>
          </a:bodyPr>
          <a:lstStyle/>
          <a:p>
            <a:r>
              <a:rPr lang="sk-SK" sz="2400" dirty="0"/>
              <a:t>Snaha preniknúť medzi elity a vytvoriť si sieť kontaktov, skupina GRECE</a:t>
            </a:r>
          </a:p>
          <a:p>
            <a:endParaRPr lang="sk-SK" sz="2400" dirty="0"/>
          </a:p>
          <a:p>
            <a:r>
              <a:rPr lang="sk-SK" sz="2400" dirty="0"/>
              <a:t>Prednášky, školenia, semináre, tábory a dokonca letné univerzity. </a:t>
            </a:r>
          </a:p>
          <a:p>
            <a:endParaRPr lang="sk-SK" sz="2400" dirty="0"/>
          </a:p>
          <a:p>
            <a:r>
              <a:rPr lang="sk-SK" sz="2400" dirty="0"/>
              <a:t>Zároveň vytvorili sofistikovaný systém mediálnej a vydavateľskej činnosti – vydávali časopisy, pamflety, knihy i preklady rôznych diel</a:t>
            </a:r>
          </a:p>
          <a:p>
            <a:endParaRPr lang="sk-SK" sz="2400" dirty="0"/>
          </a:p>
          <a:p>
            <a:r>
              <a:rPr lang="sk-SK" sz="2400" dirty="0"/>
              <a:t>Aby zasiahli čo najväčší okruh ľudí, snažili sa písať a posielať svoje články a komentáre do čo najväčšieho počtu francúzskych novín a časopisov</a:t>
            </a:r>
          </a:p>
          <a:p>
            <a:endParaRPr lang="sk-SK" sz="2400" dirty="0"/>
          </a:p>
          <a:p>
            <a:r>
              <a:rPr lang="sk-SK" sz="2400" dirty="0"/>
              <a:t>Nová pravica dodnes existuje a pokračuje vo svojej činnosti (v našom priestore sa odzrkadľuje najmä na dezinformačných a konšpiračných weboch, prostredníctvom ktorých šíri svoju ideológiu)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4696496-6A94-478A-918E-E0FD0A91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Alain</a:t>
            </a:r>
            <a:r>
              <a:rPr lang="sk-SK" dirty="0"/>
              <a:t> de </a:t>
            </a:r>
            <a:r>
              <a:rPr lang="sk-SK" dirty="0" err="1"/>
              <a:t>benoist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210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7E7FB8F-01CB-4C6A-B2BF-69AF06913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" y="1566880"/>
            <a:ext cx="8947185" cy="5174487"/>
          </a:xfrm>
        </p:spPr>
        <p:txBody>
          <a:bodyPr>
            <a:normAutofit/>
          </a:bodyPr>
          <a:lstStyle/>
          <a:p>
            <a:r>
              <a:rPr lang="sk-SK" sz="2400" dirty="0"/>
              <a:t>Kľúč – koncept </a:t>
            </a:r>
            <a:r>
              <a:rPr lang="sk-SK" sz="2400" dirty="0" err="1"/>
              <a:t>etnopluralizmu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Etnopluralizmus</a:t>
            </a:r>
            <a:r>
              <a:rPr lang="sk-SK" sz="2400" dirty="0"/>
              <a:t> – zvláštna forma fašizmu (mnohí za fašizmus neoznačujú)</a:t>
            </a:r>
          </a:p>
          <a:p>
            <a:endParaRPr lang="sk-SK" sz="2400" dirty="0"/>
          </a:p>
          <a:p>
            <a:r>
              <a:rPr lang="sk-SK" sz="2400" dirty="0"/>
              <a:t>Proti multikulturalizmu – národy sa nemajú miešať ale žiť pri sebe – idea rozdeliť Európu i sveta na regióny, každý patriaci istému etniku</a:t>
            </a:r>
          </a:p>
          <a:p>
            <a:endParaRPr lang="sk-SK" sz="2400" dirty="0"/>
          </a:p>
          <a:p>
            <a:r>
              <a:rPr lang="sk-SK" sz="2400" dirty="0"/>
              <a:t>Židia, Rómovia, Moslimovia – buď deportovať preč z Európy alebo getá (jednotliví ideológovia </a:t>
            </a:r>
            <a:r>
              <a:rPr lang="sk-SK" sz="2400" dirty="0" err="1"/>
              <a:t>etnopluralizmu</a:t>
            </a:r>
            <a:r>
              <a:rPr lang="sk-SK" sz="2400" dirty="0"/>
              <a:t> sa vo svojich riešeniach a názoroch na toto líšia)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4696496-6A94-478A-918E-E0FD0A91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Etnopluralizmus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141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540B07A-3E06-4A03-A5E6-F825A1FD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Súčasné </a:t>
            </a:r>
            <a:r>
              <a:rPr lang="sk-SK" dirty="0" err="1"/>
              <a:t>neOfašistické</a:t>
            </a:r>
            <a:r>
              <a:rPr lang="sk-SK" dirty="0"/>
              <a:t> a neonacistické hnutia</a:t>
            </a:r>
            <a:endParaRPr lang="en-GB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A7C372E-FF1B-4171-BDCE-8FB48E3BD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0105" y="1628800"/>
            <a:ext cx="2711210" cy="1800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1DD28D-326D-44DA-8A17-512A8CF1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464053"/>
            <a:ext cx="1615613" cy="1594576"/>
          </a:xfrm>
          <a:prstGeom prst="rect">
            <a:avLst/>
          </a:prstGeom>
        </p:spPr>
      </p:pic>
      <p:sp>
        <p:nvSpPr>
          <p:cNvPr id="8" name="Zástupný obsah 1">
            <a:extLst>
              <a:ext uri="{FF2B5EF4-FFF2-40B4-BE49-F238E27FC236}">
                <a16:creationId xmlns:a16="http://schemas.microsoft.com/office/drawing/2014/main" id="{3C58EC36-7B0C-4587-9EB1-24E7E4EA2492}"/>
              </a:ext>
            </a:extLst>
          </p:cNvPr>
          <p:cNvSpPr txBox="1">
            <a:spLocks/>
          </p:cNvSpPr>
          <p:nvPr/>
        </p:nvSpPr>
        <p:spPr>
          <a:xfrm>
            <a:off x="251520" y="1628800"/>
            <a:ext cx="4911080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2400" dirty="0"/>
          </a:p>
          <a:p>
            <a:r>
              <a:rPr lang="sk-SK" sz="2400" dirty="0"/>
              <a:t>Zlatý úsvit (Grécko)</a:t>
            </a:r>
          </a:p>
          <a:p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Kotlebovci</a:t>
            </a:r>
            <a:r>
              <a:rPr lang="sk-SK" sz="2400" dirty="0"/>
              <a:t> – Ľudová strana naše Slovensko</a:t>
            </a:r>
          </a:p>
          <a:p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Dělnická</a:t>
            </a:r>
            <a:r>
              <a:rPr lang="sk-SK" sz="2400" dirty="0"/>
              <a:t> strana </a:t>
            </a:r>
            <a:r>
              <a:rPr lang="sk-SK" sz="2400" dirty="0" err="1"/>
              <a:t>sociální</a:t>
            </a:r>
            <a:r>
              <a:rPr lang="sk-SK" sz="2400" dirty="0"/>
              <a:t> </a:t>
            </a:r>
            <a:r>
              <a:rPr lang="sk-SK" sz="2400" dirty="0" err="1"/>
              <a:t>spravedlnosti</a:t>
            </a:r>
            <a:r>
              <a:rPr lang="sk-SK" sz="2400" dirty="0"/>
              <a:t> (ČR), pôvodne </a:t>
            </a:r>
            <a:r>
              <a:rPr lang="sk-SK" sz="2400" dirty="0" err="1"/>
              <a:t>Dělnícka</a:t>
            </a:r>
            <a:r>
              <a:rPr lang="sk-SK" sz="2400" dirty="0"/>
              <a:t> strana (rozpustená)</a:t>
            </a:r>
          </a:p>
          <a:p>
            <a:endParaRPr lang="en-GB" sz="2400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2ECDE2C4-3CC3-492F-BAB4-6EC60FD4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669" y="4725144"/>
            <a:ext cx="2038874" cy="191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6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540B07A-3E06-4A03-A5E6-F825A1FD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Jobbik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6F492E-1835-4077-A911-AF6B86E54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605" y="3083679"/>
            <a:ext cx="2038874" cy="2053866"/>
          </a:xfrm>
          <a:prstGeom prst="rect">
            <a:avLst/>
          </a:prstGeom>
        </p:spPr>
      </p:pic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B005CCA5-8D2C-43C2-A7D9-DD985B398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719071"/>
            <a:ext cx="6602084" cy="4783082"/>
          </a:xfrm>
        </p:spPr>
        <p:txBody>
          <a:bodyPr>
            <a:normAutofit/>
          </a:bodyPr>
          <a:lstStyle/>
          <a:p>
            <a:endParaRPr lang="sk-SK" dirty="0"/>
          </a:p>
          <a:p>
            <a:r>
              <a:rPr lang="sk-SK" sz="2400" dirty="0" err="1"/>
              <a:t>Jobbik</a:t>
            </a:r>
            <a:r>
              <a:rPr lang="sk-SK" sz="2400" dirty="0"/>
              <a:t> - Hnutie za lepšie Maďarsko (</a:t>
            </a:r>
            <a:r>
              <a:rPr lang="sk-SK" sz="2400" dirty="0" err="1"/>
              <a:t>Jobbik</a:t>
            </a:r>
            <a:r>
              <a:rPr lang="sk-SK" sz="2400" dirty="0"/>
              <a:t> </a:t>
            </a:r>
            <a:r>
              <a:rPr lang="sk-SK" sz="2400" dirty="0" err="1"/>
              <a:t>Magyarországért</a:t>
            </a:r>
            <a:r>
              <a:rPr lang="sk-SK" sz="2400" dirty="0"/>
              <a:t> </a:t>
            </a:r>
            <a:r>
              <a:rPr lang="sk-SK" sz="2400" dirty="0" err="1"/>
              <a:t>Mozgalom</a:t>
            </a:r>
            <a:r>
              <a:rPr lang="sk-SK" sz="2400" dirty="0"/>
              <a:t>) – extrémne zaujímavá prípadová štúdia, začali ako neonacistické hnutie, dnes sú štandardnou, </a:t>
            </a:r>
            <a:r>
              <a:rPr lang="sk-SK" sz="2400" dirty="0" err="1"/>
              <a:t>stredo</a:t>
            </a:r>
            <a:r>
              <a:rPr lang="sk-SK" sz="2400" dirty="0"/>
              <a:t>-pravicovou stranou</a:t>
            </a:r>
          </a:p>
          <a:p>
            <a:endParaRPr lang="sk-SK" sz="2400" dirty="0"/>
          </a:p>
          <a:p>
            <a:r>
              <a:rPr lang="sk-SK" sz="2400" dirty="0"/>
              <a:t>= neonacistické hnutia sa dynamicky vyvíjajú, menia, transformujú – vývoj fašizmu po roku 1945 komplexný a komplikovaný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72112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CABFC09-0614-4D3D-9A86-6785666E6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514" y="1916832"/>
            <a:ext cx="2088232" cy="4407408"/>
          </a:xfrm>
        </p:spPr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Ďakujem!</a:t>
            </a:r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407BB8B-D58E-4BF9-A539-CE91DE06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  <a:endParaRPr lang="en-GB" dirty="0"/>
          </a:p>
        </p:txBody>
      </p:sp>
      <p:pic>
        <p:nvPicPr>
          <p:cNvPr id="4" name="Zástupný obsah 4" descr="Obsah obrázku interiér, osoba, muž, stojící&#10;&#10;Popis byl vytvořen automaticky">
            <a:extLst>
              <a:ext uri="{FF2B5EF4-FFF2-40B4-BE49-F238E27FC236}">
                <a16:creationId xmlns:a16="http://schemas.microsoft.com/office/drawing/2014/main" id="{E44324FA-0422-4773-AE28-7F30E9512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1628800"/>
            <a:ext cx="9060160" cy="50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6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12967" cy="5040560"/>
          </a:xfrm>
        </p:spPr>
        <p:txBody>
          <a:bodyPr>
            <a:normAutofit/>
          </a:bodyPr>
          <a:lstStyle/>
          <a:p>
            <a:r>
              <a:rPr lang="en-GB" sz="2400" dirty="0" err="1"/>
              <a:t>Jadrom</a:t>
            </a:r>
            <a:r>
              <a:rPr lang="en-GB" sz="2400" dirty="0"/>
              <a:t> </a:t>
            </a:r>
            <a:r>
              <a:rPr lang="en-GB" sz="2400" dirty="0" err="1"/>
              <a:t>ideológie</a:t>
            </a:r>
            <a:r>
              <a:rPr lang="sk-SK" sz="2400" dirty="0"/>
              <a:t> podobne ako pri fašizme, </a:t>
            </a:r>
            <a:r>
              <a:rPr lang="en-GB" sz="2400" dirty="0" err="1"/>
              <a:t>snaha</a:t>
            </a:r>
            <a:r>
              <a:rPr lang="en-GB" sz="2400" dirty="0"/>
              <a:t> o </a:t>
            </a:r>
            <a:r>
              <a:rPr lang="en-GB" sz="2400" dirty="0" err="1"/>
              <a:t>mýtické</a:t>
            </a:r>
            <a:r>
              <a:rPr lang="en-GB" sz="2400" dirty="0"/>
              <a:t> </a:t>
            </a:r>
            <a:r>
              <a:rPr lang="en-GB" sz="2400" dirty="0" err="1"/>
              <a:t>znovuzrodenie</a:t>
            </a:r>
            <a:r>
              <a:rPr lang="en-GB" sz="2400" dirty="0"/>
              <a:t> </a:t>
            </a:r>
            <a:r>
              <a:rPr lang="en-GB" sz="2400" dirty="0" err="1"/>
              <a:t>národa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Ale - iné témy, iné formy</a:t>
            </a:r>
          </a:p>
          <a:p>
            <a:endParaRPr lang="sk-SK" sz="2400" dirty="0"/>
          </a:p>
          <a:p>
            <a:r>
              <a:rPr lang="sk-SK" sz="2400" dirty="0"/>
              <a:t>Kľúčové témy: ultranacionalizmus, </a:t>
            </a:r>
            <a:r>
              <a:rPr lang="sk-SK" sz="2400" dirty="0" err="1"/>
              <a:t>autoritárstvo</a:t>
            </a:r>
            <a:r>
              <a:rPr lang="sk-SK" sz="2400" dirty="0"/>
              <a:t>, odmietanie liberálneho individualizmu, marxizmu a ďalších ľavicových ideológií, xenofóbia a často tiež populizmus  a odmietanie prisťahovalectva.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Neofašizmus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464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12967" cy="5040560"/>
          </a:xfrm>
        </p:spPr>
        <p:txBody>
          <a:bodyPr>
            <a:normAutofit/>
          </a:bodyPr>
          <a:lstStyle/>
          <a:p>
            <a:r>
              <a:rPr lang="en-GB" sz="2400" dirty="0" err="1"/>
              <a:t>priamo</a:t>
            </a:r>
            <a:r>
              <a:rPr lang="en-GB" sz="2400" dirty="0"/>
              <a:t> z </a:t>
            </a:r>
            <a:r>
              <a:rPr lang="en-GB" sz="2400" dirty="0" err="1"/>
              <a:t>nacistickej</a:t>
            </a:r>
            <a:r>
              <a:rPr lang="en-GB" sz="2400" dirty="0"/>
              <a:t> </a:t>
            </a:r>
            <a:r>
              <a:rPr lang="en-GB" sz="2400" dirty="0" err="1"/>
              <a:t>ideológie</a:t>
            </a:r>
            <a:r>
              <a:rPr lang="en-GB" sz="2400" dirty="0"/>
              <a:t> </a:t>
            </a:r>
            <a:r>
              <a:rPr lang="en-GB" sz="2400" dirty="0" err="1"/>
              <a:t>preberá</a:t>
            </a:r>
            <a:r>
              <a:rPr lang="en-GB" sz="2400" dirty="0"/>
              <a:t> </a:t>
            </a:r>
            <a:r>
              <a:rPr lang="en-GB" sz="2400" dirty="0" err="1"/>
              <a:t>jej</a:t>
            </a:r>
            <a:r>
              <a:rPr lang="en-GB" sz="2400" dirty="0"/>
              <a:t> </a:t>
            </a:r>
            <a:r>
              <a:rPr lang="en-GB" sz="2400" dirty="0" err="1"/>
              <a:t>rasistické</a:t>
            </a:r>
            <a:r>
              <a:rPr lang="en-GB" sz="2400" dirty="0"/>
              <a:t> </a:t>
            </a:r>
            <a:r>
              <a:rPr lang="en-GB" sz="2400" dirty="0" err="1"/>
              <a:t>teórie</a:t>
            </a:r>
            <a:r>
              <a:rPr lang="en-GB" sz="2400" dirty="0"/>
              <a:t> </a:t>
            </a:r>
            <a:r>
              <a:rPr lang="en-GB" sz="2400" dirty="0" err="1"/>
              <a:t>spolu</a:t>
            </a:r>
            <a:r>
              <a:rPr lang="en-GB" sz="2400" dirty="0"/>
              <a:t> s </a:t>
            </a:r>
            <a:r>
              <a:rPr lang="en-GB" sz="2400" dirty="0" err="1"/>
              <a:t>totalitnými</a:t>
            </a:r>
            <a:r>
              <a:rPr lang="en-GB" sz="2400" dirty="0"/>
              <a:t> </a:t>
            </a:r>
            <a:r>
              <a:rPr lang="en-GB" sz="2400" dirty="0" err="1"/>
              <a:t>ideami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nahradenie</a:t>
            </a:r>
            <a:r>
              <a:rPr lang="en-GB" sz="2400" dirty="0"/>
              <a:t> </a:t>
            </a:r>
            <a:r>
              <a:rPr lang="en-GB" sz="2400" dirty="0" err="1"/>
              <a:t>súčasnej</a:t>
            </a:r>
            <a:r>
              <a:rPr lang="en-GB" sz="2400" dirty="0"/>
              <a:t> </a:t>
            </a:r>
            <a:r>
              <a:rPr lang="en-GB" sz="2400" dirty="0" err="1"/>
              <a:t>spoločnosti</a:t>
            </a:r>
            <a:r>
              <a:rPr lang="en-GB" sz="2400" dirty="0"/>
              <a:t> </a:t>
            </a:r>
            <a:r>
              <a:rPr lang="en-GB" sz="2400" dirty="0" err="1"/>
              <a:t>novým</a:t>
            </a:r>
            <a:r>
              <a:rPr lang="en-GB" sz="2400" dirty="0"/>
              <a:t> </a:t>
            </a:r>
            <a:r>
              <a:rPr lang="en-GB" sz="2400" dirty="0" err="1"/>
              <a:t>poriadkom</a:t>
            </a:r>
            <a:r>
              <a:rPr lang="en-GB" sz="2400" dirty="0"/>
              <a:t> </a:t>
            </a:r>
            <a:r>
              <a:rPr lang="en-GB" sz="2400" dirty="0" err="1"/>
              <a:t>založeným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ideách</a:t>
            </a:r>
            <a:r>
              <a:rPr lang="en-GB" sz="2400" dirty="0"/>
              <a:t> </a:t>
            </a:r>
            <a:r>
              <a:rPr lang="en-GB" sz="2400" dirty="0" err="1"/>
              <a:t>medzivojnového</a:t>
            </a:r>
            <a:r>
              <a:rPr lang="en-GB" sz="2400" dirty="0"/>
              <a:t> </a:t>
            </a:r>
            <a:r>
              <a:rPr lang="en-GB" sz="2400" dirty="0" err="1"/>
              <a:t>nacizmu</a:t>
            </a:r>
            <a:r>
              <a:rPr lang="en-GB" sz="2400" dirty="0"/>
              <a:t> a </a:t>
            </a:r>
            <a:r>
              <a:rPr lang="en-GB" sz="2400" dirty="0" err="1"/>
              <a:t>Adolfa</a:t>
            </a:r>
            <a:r>
              <a:rPr lang="en-GB" sz="2400" dirty="0"/>
              <a:t> </a:t>
            </a:r>
            <a:r>
              <a:rPr lang="en-GB" sz="2400" dirty="0" err="1"/>
              <a:t>Hitlera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r>
              <a:rPr lang="en-GB" sz="2400" dirty="0" err="1"/>
              <a:t>funguje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konšpiračná</a:t>
            </a:r>
            <a:r>
              <a:rPr lang="en-GB" sz="2400" dirty="0"/>
              <a:t> </a:t>
            </a:r>
            <a:r>
              <a:rPr lang="en-GB" sz="2400" dirty="0" err="1"/>
              <a:t>teória</a:t>
            </a:r>
            <a:r>
              <a:rPr lang="en-GB" sz="2400" dirty="0"/>
              <a:t> </a:t>
            </a:r>
            <a:r>
              <a:rPr lang="en-GB" sz="2400" dirty="0" err="1"/>
              <a:t>ktorej</a:t>
            </a:r>
            <a:r>
              <a:rPr lang="en-GB" sz="2400" dirty="0"/>
              <a:t> </a:t>
            </a:r>
            <a:r>
              <a:rPr lang="en-GB" sz="2400" dirty="0" err="1"/>
              <a:t>základom</a:t>
            </a:r>
            <a:r>
              <a:rPr lang="en-GB" sz="2400" dirty="0"/>
              <a:t> je </a:t>
            </a:r>
            <a:r>
              <a:rPr lang="en-GB" sz="2400" dirty="0" err="1"/>
              <a:t>predstava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Židia</a:t>
            </a:r>
            <a:r>
              <a:rPr lang="en-GB" sz="2400" dirty="0"/>
              <a:t> a </a:t>
            </a:r>
            <a:r>
              <a:rPr lang="en-GB" sz="2400" dirty="0" err="1"/>
              <a:t>židovské</a:t>
            </a:r>
            <a:r>
              <a:rPr lang="en-GB" sz="2400" dirty="0"/>
              <a:t> </a:t>
            </a:r>
            <a:r>
              <a:rPr lang="en-GB" sz="2400" dirty="0" err="1"/>
              <a:t>sily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snažia</a:t>
            </a:r>
            <a:r>
              <a:rPr lang="en-GB" sz="2400" dirty="0"/>
              <a:t> </a:t>
            </a:r>
            <a:r>
              <a:rPr lang="en-GB" sz="2400" dirty="0" err="1"/>
              <a:t>kontrolovať</a:t>
            </a:r>
            <a:r>
              <a:rPr lang="en-GB" sz="2400" dirty="0"/>
              <a:t> </a:t>
            </a:r>
            <a:r>
              <a:rPr lang="en-GB" sz="2400" dirty="0" err="1"/>
              <a:t>svet</a:t>
            </a:r>
            <a:r>
              <a:rPr lang="en-GB" sz="2400" dirty="0"/>
              <a:t>, </a:t>
            </a:r>
            <a:r>
              <a:rPr lang="en-GB" sz="2400" dirty="0" err="1"/>
              <a:t>sú</a:t>
            </a:r>
            <a:r>
              <a:rPr lang="en-GB" sz="2400" dirty="0"/>
              <a:t> </a:t>
            </a:r>
            <a:r>
              <a:rPr lang="en-GB" sz="2400" dirty="0" err="1"/>
              <a:t>existenčným</a:t>
            </a:r>
            <a:r>
              <a:rPr lang="en-GB" sz="2400" dirty="0"/>
              <a:t> </a:t>
            </a:r>
            <a:r>
              <a:rPr lang="en-GB" sz="2400" dirty="0" err="1"/>
              <a:t>nebezpečím</a:t>
            </a:r>
            <a:r>
              <a:rPr lang="en-GB" sz="2400" dirty="0"/>
              <a:t> pre </a:t>
            </a:r>
            <a:r>
              <a:rPr lang="en-GB" sz="2400" dirty="0" err="1"/>
              <a:t>národ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civilizáciu</a:t>
            </a:r>
            <a:r>
              <a:rPr lang="sk-SK" sz="2400" dirty="0"/>
              <a:t>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NeONacizmus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3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12967" cy="5040560"/>
          </a:xfrm>
        </p:spPr>
        <p:txBody>
          <a:bodyPr>
            <a:normAutofit/>
          </a:bodyPr>
          <a:lstStyle/>
          <a:p>
            <a:r>
              <a:rPr lang="en-GB" sz="2400" dirty="0" err="1"/>
              <a:t>Charakteristické</a:t>
            </a:r>
            <a:r>
              <a:rPr lang="en-GB" sz="2400" dirty="0"/>
              <a:t> pre </a:t>
            </a:r>
            <a:r>
              <a:rPr lang="en-GB" sz="2400" dirty="0" err="1"/>
              <a:t>neonacizmus</a:t>
            </a:r>
            <a:r>
              <a:rPr lang="en-GB" sz="2400" dirty="0"/>
              <a:t> </a:t>
            </a:r>
            <a:r>
              <a:rPr lang="en-GB" sz="2400" dirty="0" err="1"/>
              <a:t>sú</a:t>
            </a:r>
            <a:r>
              <a:rPr lang="en-GB" sz="2400" dirty="0"/>
              <a:t> </a:t>
            </a:r>
            <a:r>
              <a:rPr lang="en-GB" sz="2400" dirty="0" err="1"/>
              <a:t>xenofóbia</a:t>
            </a:r>
            <a:r>
              <a:rPr lang="en-GB" sz="2400" dirty="0"/>
              <a:t>, </a:t>
            </a:r>
            <a:r>
              <a:rPr lang="en-GB" sz="2400" dirty="0" err="1"/>
              <a:t>rasizmus</a:t>
            </a:r>
            <a:r>
              <a:rPr lang="en-GB" sz="2400" dirty="0"/>
              <a:t>, </a:t>
            </a:r>
            <a:r>
              <a:rPr lang="en-GB" sz="2400" dirty="0" err="1"/>
              <a:t>homofóbia</a:t>
            </a:r>
            <a:r>
              <a:rPr lang="en-GB" sz="2400" dirty="0"/>
              <a:t>, </a:t>
            </a:r>
            <a:r>
              <a:rPr lang="en-GB" sz="2400" dirty="0" err="1"/>
              <a:t>antisemitizmus</a:t>
            </a:r>
            <a:r>
              <a:rPr lang="en-GB" sz="2400" dirty="0"/>
              <a:t>, </a:t>
            </a:r>
            <a:r>
              <a:rPr lang="en-GB" sz="2400" dirty="0" err="1"/>
              <a:t>ultranacionalizmus</a:t>
            </a:r>
            <a:r>
              <a:rPr lang="en-GB" sz="2400" dirty="0"/>
              <a:t>, </a:t>
            </a:r>
            <a:r>
              <a:rPr lang="en-GB" sz="2400" dirty="0" err="1"/>
              <a:t>nenávisť</a:t>
            </a:r>
            <a:r>
              <a:rPr lang="en-GB" sz="2400" dirty="0"/>
              <a:t> k </a:t>
            </a:r>
            <a:r>
              <a:rPr lang="en-GB" sz="2400" dirty="0" err="1"/>
              <a:t>menšinám</a:t>
            </a:r>
            <a:r>
              <a:rPr lang="en-GB" sz="2400" dirty="0"/>
              <a:t>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Rómom</a:t>
            </a:r>
            <a:r>
              <a:rPr lang="en-GB" sz="2400" dirty="0"/>
              <a:t>, anti-</a:t>
            </a:r>
            <a:r>
              <a:rPr lang="en-GB" sz="2400" dirty="0" err="1"/>
              <a:t>liberalizmus</a:t>
            </a:r>
            <a:r>
              <a:rPr lang="en-GB" sz="2400" dirty="0"/>
              <a:t> a anti-</a:t>
            </a:r>
            <a:r>
              <a:rPr lang="en-GB" sz="2400" dirty="0" err="1"/>
              <a:t>komunizmus</a:t>
            </a:r>
            <a:r>
              <a:rPr lang="en-GB" sz="2400" dirty="0"/>
              <a:t> a </a:t>
            </a:r>
            <a:r>
              <a:rPr lang="en-GB" sz="2400" dirty="0" err="1"/>
              <a:t>pomerne</a:t>
            </a:r>
            <a:r>
              <a:rPr lang="en-GB" sz="2400" dirty="0"/>
              <a:t> </a:t>
            </a:r>
            <a:r>
              <a:rPr lang="en-GB" sz="2400" dirty="0" err="1"/>
              <a:t>časté</a:t>
            </a:r>
            <a:r>
              <a:rPr lang="en-GB" sz="2400" dirty="0"/>
              <a:t> je </a:t>
            </a:r>
            <a:r>
              <a:rPr lang="en-GB" sz="2400" dirty="0" err="1"/>
              <a:t>tiež</a:t>
            </a:r>
            <a:r>
              <a:rPr lang="en-GB" sz="2400" dirty="0"/>
              <a:t> </a:t>
            </a:r>
            <a:r>
              <a:rPr lang="en-GB" sz="2400" dirty="0" err="1"/>
              <a:t>popieranie</a:t>
            </a:r>
            <a:r>
              <a:rPr lang="en-GB" sz="2400" dirty="0"/>
              <a:t> </a:t>
            </a:r>
            <a:r>
              <a:rPr lang="en-GB" sz="2400" dirty="0" err="1"/>
              <a:t>Holokaustu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Veľmi málo hnutí a v drvivej väčšine absolútne bezvýznamných</a:t>
            </a:r>
          </a:p>
          <a:p>
            <a:endParaRPr lang="sk-SK" sz="2400" dirty="0"/>
          </a:p>
          <a:p>
            <a:r>
              <a:rPr lang="sk-SK" sz="2400" dirty="0"/>
              <a:t>Medzinárodná spolupráca: nacionalizmus -&gt; biela rasa</a:t>
            </a:r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NeONacizmus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48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12967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Kľúčové pri rozoznávaní a definícii: exoterický a ezoterický apel (</a:t>
            </a:r>
            <a:r>
              <a:rPr lang="sk-SK" sz="2400" dirty="0" err="1"/>
              <a:t>Roger</a:t>
            </a:r>
            <a:r>
              <a:rPr lang="sk-SK" sz="2400" dirty="0"/>
              <a:t> </a:t>
            </a:r>
            <a:r>
              <a:rPr lang="sk-SK" sz="2400" dirty="0" err="1"/>
              <a:t>Eatwell</a:t>
            </a:r>
            <a:r>
              <a:rPr lang="sk-SK" sz="2400" dirty="0"/>
              <a:t>) resp. </a:t>
            </a:r>
            <a:r>
              <a:rPr lang="sk-SK" sz="2400" dirty="0" err="1"/>
              <a:t>frontstage</a:t>
            </a:r>
            <a:r>
              <a:rPr lang="sk-SK" sz="2400" dirty="0"/>
              <a:t> a </a:t>
            </a:r>
            <a:r>
              <a:rPr lang="sk-SK" sz="2400" dirty="0" err="1"/>
              <a:t>backstage</a:t>
            </a:r>
            <a:r>
              <a:rPr lang="sk-SK" sz="2400" dirty="0"/>
              <a:t> (</a:t>
            </a:r>
            <a:r>
              <a:rPr lang="sk-SK" sz="2400" dirty="0" err="1"/>
              <a:t>Cas</a:t>
            </a:r>
            <a:r>
              <a:rPr lang="sk-SK" sz="2400" dirty="0"/>
              <a:t> </a:t>
            </a:r>
            <a:r>
              <a:rPr lang="sk-SK" sz="2400" dirty="0" err="1"/>
              <a:t>Mudde</a:t>
            </a:r>
            <a:r>
              <a:rPr lang="sk-SK" sz="2400" dirty="0"/>
              <a:t>) – fašisti hovoria navonok, na verejnosti, čosi iné než čo je ideológiou hnutia</a:t>
            </a:r>
          </a:p>
          <a:p>
            <a:endParaRPr lang="sk-SK" sz="2400" dirty="0"/>
          </a:p>
          <a:p>
            <a:r>
              <a:rPr lang="sk-SK" sz="2400" dirty="0"/>
              <a:t>Ezoterický apel: to, čo si hovoria fašisti medzi sebou, v uzavretých kruhoch</a:t>
            </a:r>
          </a:p>
          <a:p>
            <a:r>
              <a:rPr lang="sk-SK" sz="2400" dirty="0"/>
              <a:t>Exoterický apel: to, čo fašisti považujú za vhodné povedať na verejnosti</a:t>
            </a:r>
          </a:p>
          <a:p>
            <a:endParaRPr lang="sk-SK" sz="2400" dirty="0"/>
          </a:p>
          <a:p>
            <a:r>
              <a:rPr lang="sk-SK" sz="2400" dirty="0"/>
              <a:t>Dá sa to považovať aj za rozdiel medzi politickým programom („sľúbia čokoľvek,“ skrývajú pravú ideológiu) a ideológiou (skutočné presvedčenie)</a:t>
            </a:r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Fašizmus po vojne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20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2D7443-7E2E-4DF8-B0D4-8B33DE36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1296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Mnoho strán v Nemecku po vojne – Socialistická ríšska strana (</a:t>
            </a:r>
            <a:r>
              <a:rPr lang="sk-SK" sz="2400" dirty="0" err="1"/>
              <a:t>Sozialistische</a:t>
            </a:r>
            <a:r>
              <a:rPr lang="sk-SK" sz="2400" dirty="0"/>
              <a:t> </a:t>
            </a:r>
            <a:r>
              <a:rPr lang="sk-SK" sz="2400" dirty="0" err="1"/>
              <a:t>Reichspartei</a:t>
            </a:r>
            <a:r>
              <a:rPr lang="sk-SK" sz="2400" dirty="0"/>
              <a:t>, SRP) z bývalých nacistov</a:t>
            </a:r>
          </a:p>
          <a:p>
            <a:endParaRPr lang="sk-SK" sz="2400" dirty="0"/>
          </a:p>
          <a:p>
            <a:r>
              <a:rPr lang="sk-SK" sz="2400" dirty="0"/>
              <a:t>V Taliansku najväčšie neofašistické hnutie – Talianske sociálne hnutie (</a:t>
            </a:r>
            <a:r>
              <a:rPr lang="sk-SK" sz="2400" dirty="0" err="1"/>
              <a:t>Movimento</a:t>
            </a:r>
            <a:r>
              <a:rPr lang="sk-SK" sz="2400" dirty="0"/>
              <a:t> </a:t>
            </a:r>
            <a:r>
              <a:rPr lang="sk-SK" sz="2400" dirty="0" err="1"/>
              <a:t>Sociale</a:t>
            </a:r>
            <a:r>
              <a:rPr lang="sk-SK" sz="2400" dirty="0"/>
              <a:t> </a:t>
            </a:r>
            <a:r>
              <a:rPr lang="sk-SK" sz="2400" dirty="0" err="1"/>
              <a:t>Italiano</a:t>
            </a:r>
            <a:r>
              <a:rPr lang="sk-SK" sz="2400" dirty="0"/>
              <a:t>, MSI) – fungovalo až do 90. rokov</a:t>
            </a:r>
          </a:p>
          <a:p>
            <a:endParaRPr lang="sk-SK" sz="2400" dirty="0"/>
          </a:p>
          <a:p>
            <a:r>
              <a:rPr lang="sk-SK" sz="2400" dirty="0"/>
              <a:t>Po svete od r. 1945 dodnes množstvo drobných hnutí - </a:t>
            </a:r>
            <a:r>
              <a:rPr lang="sk-SK" sz="2400" dirty="0" err="1"/>
              <a:t>groupuscules</a:t>
            </a:r>
            <a:endParaRPr lang="sk-SK" sz="2400" dirty="0"/>
          </a:p>
          <a:p>
            <a:endParaRPr lang="sk-SK" sz="2400" dirty="0"/>
          </a:p>
          <a:p>
            <a:pPr marL="45720" indent="0">
              <a:buNone/>
            </a:pP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F86AD0-F68C-4F43-911F-554F7186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Fašizmus po vojne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005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19454</TotalTime>
  <Words>1945</Words>
  <Application>Microsoft Office PowerPoint</Application>
  <PresentationFormat>On-screen Show (4:3)</PresentationFormat>
  <Paragraphs>235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Franklin Gothic Medium</vt:lpstr>
      <vt:lpstr>Wingdings</vt:lpstr>
      <vt:lpstr>Wingdings 2</vt:lpstr>
      <vt:lpstr>Grid</vt:lpstr>
      <vt:lpstr>KSCB092   Fašizmus A jeho špecifiká v Európe a Ázii</vt:lpstr>
      <vt:lpstr>Fašizmus po r. 1945</vt:lpstr>
      <vt:lpstr>Fašizmus po r. 1945</vt:lpstr>
      <vt:lpstr>Tri mutácie fašizmu</vt:lpstr>
      <vt:lpstr>Neofašizmus</vt:lpstr>
      <vt:lpstr>NeONacizmus</vt:lpstr>
      <vt:lpstr>NeONacizmus</vt:lpstr>
      <vt:lpstr>Fašizmus po vojne</vt:lpstr>
      <vt:lpstr>Fašizmus po vojne</vt:lpstr>
      <vt:lpstr>MSI &amp; SRP</vt:lpstr>
      <vt:lpstr>Groupuscules</vt:lpstr>
      <vt:lpstr>groupuscules</vt:lpstr>
      <vt:lpstr>Groupuscules: Atomwaffen division (USA+svet)</vt:lpstr>
      <vt:lpstr>Groupuscules: Nipsters (DE)</vt:lpstr>
      <vt:lpstr>Groupuscules: National Action (UK)</vt:lpstr>
      <vt:lpstr>Podivíni</vt:lpstr>
      <vt:lpstr>Podivíni</vt:lpstr>
      <vt:lpstr>PowerPoint Presentation</vt:lpstr>
      <vt:lpstr>PowerPoint Presentation</vt:lpstr>
      <vt:lpstr>EurofaŠizmus</vt:lpstr>
      <vt:lpstr>INTERREGNUM</vt:lpstr>
      <vt:lpstr>INTERREGNUM</vt:lpstr>
      <vt:lpstr>INTERREGNUM</vt:lpstr>
      <vt:lpstr>JULIUS EVOLA</vt:lpstr>
      <vt:lpstr>PowerPoint Presentation</vt:lpstr>
      <vt:lpstr>Julius Evola</vt:lpstr>
      <vt:lpstr>JULIUS EVOLA</vt:lpstr>
      <vt:lpstr>JULIUS EVOLA</vt:lpstr>
      <vt:lpstr>JULIUS EVOLA</vt:lpstr>
      <vt:lpstr>Jazda na tigrovi</vt:lpstr>
      <vt:lpstr>Jazda na tigrovi</vt:lpstr>
      <vt:lpstr>Jazda na tigrovi</vt:lpstr>
      <vt:lpstr>Jazda na tigrovi</vt:lpstr>
      <vt:lpstr>MetapolitizÁCIA</vt:lpstr>
      <vt:lpstr>MetapolitizÁCIA</vt:lpstr>
      <vt:lpstr>MetapolitizÁCIA</vt:lpstr>
      <vt:lpstr>MetapolitizáCIA</vt:lpstr>
      <vt:lpstr>MetapolitizáCIA</vt:lpstr>
      <vt:lpstr>MetapolitizáCIA</vt:lpstr>
      <vt:lpstr>MetapolitizáCIA</vt:lpstr>
      <vt:lpstr>MetapolitizáCIA</vt:lpstr>
      <vt:lpstr>MetapolitizáCIA</vt:lpstr>
      <vt:lpstr>Alain de benoist</vt:lpstr>
      <vt:lpstr>Alain de benoist</vt:lpstr>
      <vt:lpstr>Alain de benoist</vt:lpstr>
      <vt:lpstr>Etnopluralizmus</vt:lpstr>
      <vt:lpstr>Súčasné neOfašistické a neonacistické hnutia</vt:lpstr>
      <vt:lpstr>Jobbik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Fašizmus Definícia, dejiny, prejavy</dc:title>
  <dc:creator>Jakub Drabik</dc:creator>
  <cp:lastModifiedBy>HUSAV</cp:lastModifiedBy>
  <cp:revision>711</cp:revision>
  <dcterms:created xsi:type="dcterms:W3CDTF">2016-04-08T19:06:24Z</dcterms:created>
  <dcterms:modified xsi:type="dcterms:W3CDTF">2022-05-09T14:23:50Z</dcterms:modified>
</cp:coreProperties>
</file>