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94" r:id="rId3"/>
    <p:sldId id="333" r:id="rId4"/>
    <p:sldId id="334" r:id="rId5"/>
    <p:sldId id="292" r:id="rId6"/>
    <p:sldId id="293" r:id="rId7"/>
    <p:sldId id="295" r:id="rId8"/>
    <p:sldId id="378" r:id="rId9"/>
    <p:sldId id="266" r:id="rId10"/>
    <p:sldId id="284" r:id="rId11"/>
    <p:sldId id="373" r:id="rId12"/>
    <p:sldId id="372" r:id="rId13"/>
    <p:sldId id="257" r:id="rId14"/>
    <p:sldId id="309" r:id="rId15"/>
    <p:sldId id="311" r:id="rId16"/>
    <p:sldId id="370" r:id="rId17"/>
    <p:sldId id="368" r:id="rId18"/>
    <p:sldId id="369" r:id="rId19"/>
    <p:sldId id="347" r:id="rId20"/>
    <p:sldId id="377" r:id="rId21"/>
    <p:sldId id="363" r:id="rId22"/>
    <p:sldId id="359" r:id="rId23"/>
    <p:sldId id="357" r:id="rId24"/>
    <p:sldId id="379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4"/>
    <p:restoredTop sz="95885"/>
  </p:normalViewPr>
  <p:slideViewPr>
    <p:cSldViewPr snapToGrid="0" snapToObjects="1">
      <p:cViewPr varScale="1">
        <p:scale>
          <a:sx n="122" d="100"/>
          <a:sy n="122" d="100"/>
        </p:scale>
        <p:origin x="55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5/15/22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4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person, outdoor, people&#10;&#10;Description automatically generated">
            <a:extLst>
              <a:ext uri="{FF2B5EF4-FFF2-40B4-BE49-F238E27FC236}">
                <a16:creationId xmlns:a16="http://schemas.microsoft.com/office/drawing/2014/main" id="{154F583F-62BD-E946-83BF-18E6549DC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5" name="Rectangle 5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</a:t>
            </a:r>
            <a:r>
              <a:rPr lang="en-US" sz="5200" b="1">
                <a:solidFill>
                  <a:srgbClr val="FFFFFF"/>
                </a:solidFill>
              </a:rPr>
              <a:t>1</a:t>
            </a:r>
            <a:r>
              <a:rPr lang="en-US" altLang="zh-TW" sz="5200" b="1">
                <a:solidFill>
                  <a:srgbClr val="FFFFFF"/>
                </a:solidFill>
              </a:rPr>
              <a:t>3</a:t>
            </a:r>
            <a:endParaRPr lang="en-US" sz="5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B650162-18F9-1845-852C-45F92B72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684" y="0"/>
            <a:ext cx="5808631" cy="6858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77B6432-F64A-9547-8D06-87535A6EAF5D}"/>
              </a:ext>
            </a:extLst>
          </p:cNvPr>
          <p:cNvSpPr/>
          <p:nvPr/>
        </p:nvSpPr>
        <p:spPr>
          <a:xfrm>
            <a:off x="6317673" y="3099460"/>
            <a:ext cx="665018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60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47126C64-9316-8743-B882-36213F7B2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70" y="0"/>
            <a:ext cx="5242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0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CF3CA-D4B3-AC4E-B427-717D4228A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08" y="1458150"/>
            <a:ext cx="10826496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/>
              <a:t>My</a:t>
            </a:r>
            <a:r>
              <a:rPr lang="zh-TW" altLang="en-US" sz="1800" dirty="0"/>
              <a:t> </a:t>
            </a:r>
            <a:r>
              <a:rPr lang="en-GB" altLang="zh-TW" sz="1800" dirty="0"/>
              <a:t>father goes to work every Monday to Thursday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I don’t have to go to school on Friday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I stayed at home last weekend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We will go to the cinema to watch Dr Strange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I am going to the park with my friends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I am not free, I am cooking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I am taking the tram to </a:t>
            </a:r>
            <a:r>
              <a:rPr lang="en-US" sz="1800" dirty="0" err="1"/>
              <a:t>Namesti</a:t>
            </a:r>
            <a:r>
              <a:rPr lang="en-US" sz="1800" dirty="0"/>
              <a:t> </a:t>
            </a:r>
            <a:r>
              <a:rPr lang="en-US" sz="1800" dirty="0" err="1"/>
              <a:t>Svobody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I will go to celebrate</a:t>
            </a:r>
            <a:r>
              <a:rPr lang="zh-TW" altLang="en-US" sz="1800" dirty="0"/>
              <a:t> （</a:t>
            </a:r>
            <a:r>
              <a:rPr lang="en-HK" altLang="zh-TW" sz="1800" dirty="0"/>
              <a:t>hing3 zuk1</a:t>
            </a:r>
            <a:r>
              <a:rPr lang="ja-JP" altLang="en-US" sz="1800"/>
              <a:t>慶祝</a:t>
            </a:r>
            <a:r>
              <a:rPr lang="zh-TW" altLang="en-US" sz="1800" dirty="0"/>
              <a:t>）</a:t>
            </a:r>
            <a:r>
              <a:rPr lang="en-GB" sz="1800" dirty="0"/>
              <a:t> after the exam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sz="1800" dirty="0"/>
              <a:t>I will have dinner soon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8229E-1857-9343-ADDD-34F773CA93C5}"/>
              </a:ext>
            </a:extLst>
          </p:cNvPr>
          <p:cNvSpPr txBox="1"/>
          <p:nvPr/>
        </p:nvSpPr>
        <p:spPr>
          <a:xfrm>
            <a:off x="597408" y="1048512"/>
            <a:ext cx="911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Translate the following into </a:t>
            </a:r>
            <a:r>
              <a:rPr lang="en-US" b="1" dirty="0"/>
              <a:t>past/ future/ present/ present continuous </a:t>
            </a:r>
            <a:r>
              <a:rPr lang="en-US" dirty="0"/>
              <a:t>tense.</a:t>
            </a:r>
          </a:p>
        </p:txBody>
      </p:sp>
    </p:spTree>
    <p:extLst>
      <p:ext uri="{BB962C8B-B14F-4D97-AF65-F5344CB8AC3E}">
        <p14:creationId xmlns:p14="http://schemas.microsoft.com/office/powerpoint/2010/main" val="3156003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A72E8152-3124-EC43-A0A7-B9C0E3D71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19" y="0"/>
            <a:ext cx="548041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7CBC4-014B-B14E-BA37-995230DC21BC}"/>
              </a:ext>
            </a:extLst>
          </p:cNvPr>
          <p:cNvSpPr txBox="1"/>
          <p:nvPr/>
        </p:nvSpPr>
        <p:spPr>
          <a:xfrm>
            <a:off x="819398" y="1603169"/>
            <a:ext cx="1840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食咗飯</a:t>
            </a:r>
            <a:endParaRPr lang="en-HK" altLang="ja-JP" dirty="0"/>
          </a:p>
          <a:p>
            <a:r>
              <a:rPr lang="ja-JP" altLang="en-US"/>
              <a:t>食緊飯</a:t>
            </a:r>
            <a:endParaRPr lang="en-HK" altLang="ja-JP" dirty="0"/>
          </a:p>
          <a:p>
            <a:r>
              <a:rPr lang="ja-JP" altLang="en-US"/>
              <a:t>就黎食飯</a:t>
            </a:r>
            <a:endParaRPr lang="en-HK" altLang="ja-JP" dirty="0"/>
          </a:p>
          <a:p>
            <a:r>
              <a:rPr lang="ja-JP" altLang="en-US"/>
              <a:t>會食飯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53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3551A0-AC97-B749-8FEB-C4E83D61F79B}"/>
              </a:ext>
            </a:extLst>
          </p:cNvPr>
          <p:cNvSpPr txBox="1"/>
          <p:nvPr/>
        </p:nvSpPr>
        <p:spPr>
          <a:xfrm>
            <a:off x="2101113" y="1125117"/>
            <a:ext cx="98548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Translate the following into Cantonese using adverbs.</a:t>
            </a:r>
          </a:p>
          <a:p>
            <a:r>
              <a:rPr lang="en-US" altLang="zh-TW" sz="2400" dirty="0"/>
              <a:t>1.</a:t>
            </a:r>
            <a:r>
              <a:rPr lang="zh-TW" altLang="en-US" sz="2400" dirty="0"/>
              <a:t> </a:t>
            </a:r>
            <a:r>
              <a:rPr lang="en-US" sz="2400" dirty="0"/>
              <a:t>I didn’t go to school last week</a:t>
            </a:r>
          </a:p>
          <a:p>
            <a:r>
              <a:rPr lang="en-US" altLang="zh-TW" sz="2400" dirty="0"/>
              <a:t>2.</a:t>
            </a:r>
            <a:r>
              <a:rPr lang="zh-TW" altLang="en-US" sz="2400" dirty="0"/>
              <a:t> </a:t>
            </a:r>
            <a:r>
              <a:rPr lang="en-US" altLang="zh-TW" sz="2400" dirty="0"/>
              <a:t>I had lunch </a:t>
            </a:r>
            <a:r>
              <a:rPr lang="en-US" sz="2400" dirty="0"/>
              <a:t>just now but </a:t>
            </a:r>
            <a:r>
              <a:rPr lang="en-GB" sz="2400" dirty="0"/>
              <a:t>I am still very hungry</a:t>
            </a:r>
            <a:endParaRPr lang="en-US" sz="2400" dirty="0"/>
          </a:p>
          <a:p>
            <a:r>
              <a:rPr lang="en-US" sz="2400" dirty="0"/>
              <a:t>3. I originally had to work but I don’t have time</a:t>
            </a:r>
          </a:p>
          <a:p>
            <a:r>
              <a:rPr lang="en-US" sz="2400" dirty="0"/>
              <a:t>4. </a:t>
            </a:r>
            <a:r>
              <a:rPr lang="en-GB" sz="2400" dirty="0"/>
              <a:t>See you</a:t>
            </a:r>
            <a:r>
              <a:rPr lang="en-US" sz="2400" dirty="0"/>
              <a:t>n next time</a:t>
            </a:r>
          </a:p>
          <a:p>
            <a:pPr marL="342900" indent="-342900">
              <a:buAutoNum type="arabicPeriod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9064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3B5205B-3A3F-B94F-8FB0-DDC58850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75"/>
          <a:stretch/>
        </p:blipFill>
        <p:spPr>
          <a:xfrm>
            <a:off x="3982717" y="0"/>
            <a:ext cx="521633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D08CFD-8C91-5E4E-BC90-22623147AA10}"/>
              </a:ext>
            </a:extLst>
          </p:cNvPr>
          <p:cNvSpPr/>
          <p:nvPr/>
        </p:nvSpPr>
        <p:spPr>
          <a:xfrm>
            <a:off x="4090008" y="868378"/>
            <a:ext cx="60907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Gwo</a:t>
            </a:r>
            <a:r>
              <a:rPr lang="en-US" altLang="zh-TW" sz="1400" dirty="0"/>
              <a:t>3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A42BBD-C1E9-AD4B-BB4F-13012BFE89B7}"/>
              </a:ext>
            </a:extLst>
          </p:cNvPr>
          <p:cNvSpPr/>
          <p:nvPr/>
        </p:nvSpPr>
        <p:spPr>
          <a:xfrm>
            <a:off x="4912744" y="3358662"/>
            <a:ext cx="115685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sai3 gwo3 ngo5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D1C19-CB32-3148-ACA4-1D9707AFD74C}"/>
              </a:ext>
            </a:extLst>
          </p:cNvPr>
          <p:cNvSpPr/>
          <p:nvPr/>
        </p:nvSpPr>
        <p:spPr>
          <a:xfrm>
            <a:off x="4276212" y="3775247"/>
            <a:ext cx="206537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baat3 lau2 hou2 gwo3 ji6 lau2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AB2424-264A-344B-9B3B-E81C9A659BC5}"/>
              </a:ext>
            </a:extLst>
          </p:cNvPr>
          <p:cNvSpPr/>
          <p:nvPr/>
        </p:nvSpPr>
        <p:spPr>
          <a:xfrm>
            <a:off x="4139701" y="4145194"/>
            <a:ext cx="220188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ni1 deoi3 gwai3 gwo3 go2 deoi3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192B1-A45E-934E-A14A-04F71B4E0DF1}"/>
              </a:ext>
            </a:extLst>
          </p:cNvPr>
          <p:cNvSpPr/>
          <p:nvPr/>
        </p:nvSpPr>
        <p:spPr>
          <a:xfrm>
            <a:off x="4219415" y="5634242"/>
            <a:ext cx="10506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Jenny sai3 di1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77181-A0B6-5946-B3E0-F7C368247C55}"/>
              </a:ext>
            </a:extLst>
          </p:cNvPr>
          <p:cNvSpPr/>
          <p:nvPr/>
        </p:nvSpPr>
        <p:spPr>
          <a:xfrm>
            <a:off x="4030324" y="5851122"/>
            <a:ext cx="142878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baat3 lau2 hou2 di1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EF2570-8F0A-FA45-9414-ADDE9E38B793}"/>
              </a:ext>
            </a:extLst>
          </p:cNvPr>
          <p:cNvSpPr/>
          <p:nvPr/>
        </p:nvSpPr>
        <p:spPr>
          <a:xfrm>
            <a:off x="4090008" y="6096253"/>
            <a:ext cx="143706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go2 deoi3 gwai3 di1</a:t>
            </a:r>
          </a:p>
        </p:txBody>
      </p:sp>
    </p:spTree>
    <p:extLst>
      <p:ext uri="{BB962C8B-B14F-4D97-AF65-F5344CB8AC3E}">
        <p14:creationId xmlns:p14="http://schemas.microsoft.com/office/powerpoint/2010/main" val="3677759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218156-21CF-5243-AD83-ED0F9A5329C5}"/>
              </a:ext>
            </a:extLst>
          </p:cNvPr>
          <p:cNvSpPr txBox="1"/>
          <p:nvPr/>
        </p:nvSpPr>
        <p:spPr>
          <a:xfrm>
            <a:off x="2336470" y="1272143"/>
            <a:ext cx="84789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Translate the following into Cantonese</a:t>
            </a:r>
          </a:p>
          <a:p>
            <a:endParaRPr lang="en-US" sz="2400" dirty="0"/>
          </a:p>
          <a:p>
            <a:r>
              <a:rPr lang="en-US" sz="2400" dirty="0"/>
              <a:t>1. My friend is younger than me</a:t>
            </a:r>
          </a:p>
          <a:p>
            <a:r>
              <a:rPr lang="en-US" sz="2400" dirty="0"/>
              <a:t>2. This restaurant is more expensive</a:t>
            </a:r>
          </a:p>
          <a:p>
            <a:r>
              <a:rPr lang="en-US" sz="2400" dirty="0"/>
              <a:t>3.This cake is much cheaper than that</a:t>
            </a:r>
          </a:p>
          <a:p>
            <a:r>
              <a:rPr lang="en-US" sz="2400" dirty="0"/>
              <a:t>4. This </a:t>
            </a:r>
            <a:r>
              <a:rPr lang="en-US" sz="2400" dirty="0" err="1"/>
              <a:t>colour</a:t>
            </a:r>
            <a:r>
              <a:rPr lang="en-US" sz="2400" dirty="0"/>
              <a:t> is better</a:t>
            </a:r>
          </a:p>
          <a:p>
            <a:r>
              <a:rPr lang="en-US" sz="2400" dirty="0"/>
              <a:t>5. Red is better than white</a:t>
            </a:r>
          </a:p>
          <a:p>
            <a:r>
              <a:rPr lang="en-US" sz="2400" dirty="0"/>
              <a:t>6. I am busier this year than last year</a:t>
            </a:r>
          </a:p>
        </p:txBody>
      </p:sp>
    </p:spTree>
    <p:extLst>
      <p:ext uri="{BB962C8B-B14F-4D97-AF65-F5344CB8AC3E}">
        <p14:creationId xmlns:p14="http://schemas.microsoft.com/office/powerpoint/2010/main" val="1626783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95F1E-DF2D-A248-A7E2-B1D325A6EA46}"/>
              </a:ext>
            </a:extLst>
          </p:cNvPr>
          <p:cNvSpPr txBox="1"/>
          <p:nvPr/>
        </p:nvSpPr>
        <p:spPr>
          <a:xfrm>
            <a:off x="1691640" y="1177290"/>
            <a:ext cx="90297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Translate the following into Cantonese</a:t>
            </a:r>
            <a:r>
              <a:rPr lang="zh-TW" altLang="en-US" sz="2000" dirty="0"/>
              <a:t> </a:t>
            </a:r>
            <a:r>
              <a:rPr lang="en-US" altLang="zh-TW" sz="2000" dirty="0"/>
              <a:t>using </a:t>
            </a:r>
            <a:r>
              <a:rPr lang="en-US" sz="2000" dirty="0"/>
              <a:t>zo2, gwo3, mei6 or mou5.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I’ve listened to this song before</a:t>
            </a:r>
          </a:p>
          <a:p>
            <a:pPr marL="342900" indent="-342900">
              <a:buAutoNum type="arabicPeriod"/>
            </a:pPr>
            <a:r>
              <a:rPr lang="en-US" sz="2000" dirty="0"/>
              <a:t>I haven’t listened to this song before</a:t>
            </a:r>
          </a:p>
          <a:p>
            <a:pPr marL="342900" indent="-342900">
              <a:buAutoNum type="arabicPeriod"/>
            </a:pPr>
            <a:r>
              <a:rPr lang="en-US" altLang="zh-TW" sz="2000" dirty="0"/>
              <a:t>He</a:t>
            </a:r>
            <a:r>
              <a:rPr lang="zh-TW" altLang="en-US" sz="2000" dirty="0"/>
              <a:t> </a:t>
            </a:r>
            <a:r>
              <a:rPr lang="en-GB" altLang="zh-TW" sz="2000" dirty="0"/>
              <a:t>had breakfast</a:t>
            </a:r>
            <a:r>
              <a:rPr lang="zh-TW" altLang="en-US" sz="2000" dirty="0"/>
              <a:t> </a:t>
            </a:r>
            <a:r>
              <a:rPr lang="en-GB" altLang="zh-TW" sz="2000" dirty="0"/>
              <a:t>this morning</a:t>
            </a:r>
          </a:p>
          <a:p>
            <a:pPr marL="342900" indent="-342900">
              <a:buAutoNum type="arabicPeriod"/>
            </a:pPr>
            <a:r>
              <a:rPr lang="en-GB" altLang="zh-TW" sz="2000" dirty="0"/>
              <a:t>He doesn’t eat breakfast</a:t>
            </a:r>
          </a:p>
          <a:p>
            <a:pPr marL="342900" indent="-342900">
              <a:buAutoNum type="arabicPeriod"/>
            </a:pPr>
            <a:r>
              <a:rPr lang="en-GB" altLang="zh-TW" sz="2000" dirty="0"/>
              <a:t>He hasn’t eaten breakfast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sz="2000" dirty="0"/>
              <a:t>I’ve been to Brno</a:t>
            </a:r>
          </a:p>
          <a:p>
            <a:pPr marL="342900" indent="-342900">
              <a:buAutoNum type="arabicPeriod"/>
            </a:pPr>
            <a:r>
              <a:rPr lang="en-US" sz="2000" dirty="0"/>
              <a:t>I went to Brno </a:t>
            </a:r>
          </a:p>
          <a:p>
            <a:pPr marL="342900" indent="-342900">
              <a:buAutoNum type="arabicPeriod"/>
            </a:pPr>
            <a:r>
              <a:rPr lang="en-US" sz="2000" dirty="0"/>
              <a:t>I have never been to Brno</a:t>
            </a:r>
          </a:p>
          <a:p>
            <a:pPr marL="342900" indent="-342900">
              <a:buAutoNum type="arabicPeriod"/>
            </a:pPr>
            <a:r>
              <a:rPr lang="en-US" sz="2000" dirty="0"/>
              <a:t>I didn’t go to Brno</a:t>
            </a:r>
          </a:p>
          <a:p>
            <a:pPr marL="342900" indent="-342900">
              <a:buAutoNum type="arabicPeriod"/>
            </a:pPr>
            <a:r>
              <a:rPr lang="en-US" sz="2000" dirty="0"/>
              <a:t>I don’t know yet</a:t>
            </a:r>
          </a:p>
          <a:p>
            <a:pPr marL="342900" indent="-342900">
              <a:buAutoNum type="arabi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2397094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FFF6F-A37B-5E47-8F26-66DD63B984C5}"/>
              </a:ext>
            </a:extLst>
          </p:cNvPr>
          <p:cNvSpPr txBox="1"/>
          <p:nvPr/>
        </p:nvSpPr>
        <p:spPr>
          <a:xfrm>
            <a:off x="917071" y="608759"/>
            <a:ext cx="10789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Bei2</a:t>
            </a:r>
          </a:p>
          <a:p>
            <a:endParaRPr lang="en-US" sz="2400" dirty="0"/>
          </a:p>
          <a:p>
            <a:r>
              <a:rPr lang="en-US" sz="2400" dirty="0"/>
              <a:t>Translate the following into Cantonese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I have to return the book to you</a:t>
            </a:r>
          </a:p>
          <a:p>
            <a:pPr marL="342900" indent="-342900">
              <a:buAutoNum type="arabicPeriod"/>
            </a:pPr>
            <a:r>
              <a:rPr lang="en-US" sz="2400" dirty="0"/>
              <a:t>I have to buy a gift (lai5 mat</a:t>
            </a:r>
            <a:r>
              <a:rPr lang="en-US" altLang="zh-TW" sz="2400" dirty="0"/>
              <a:t>6</a:t>
            </a:r>
            <a:r>
              <a:rPr lang="zh-TW" altLang="en-US" sz="2400" dirty="0"/>
              <a:t> </a:t>
            </a:r>
            <a:r>
              <a:rPr lang="ja-JP" altLang="en-US" sz="2400"/>
              <a:t>禮物</a:t>
            </a:r>
            <a:r>
              <a:rPr lang="en-US" sz="2400" dirty="0"/>
              <a:t>) for my sister.</a:t>
            </a:r>
          </a:p>
          <a:p>
            <a:pPr marL="342900" indent="-342900">
              <a:buAutoNum type="arabicPeriod"/>
            </a:pPr>
            <a:r>
              <a:rPr lang="en-US" sz="2400" dirty="0"/>
              <a:t>I made a cake for you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It is not allowed to eat in the library</a:t>
            </a: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4134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0F45A1-2CB9-8A4C-AA94-6DA1DC870756}"/>
              </a:ext>
            </a:extLst>
          </p:cNvPr>
          <p:cNvSpPr txBox="1"/>
          <p:nvPr/>
        </p:nvSpPr>
        <p:spPr>
          <a:xfrm>
            <a:off x="1269193" y="1166842"/>
            <a:ext cx="104908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Passive Voice</a:t>
            </a:r>
          </a:p>
          <a:p>
            <a:endParaRPr lang="en-US" altLang="zh-TW" sz="2400" dirty="0"/>
          </a:p>
          <a:p>
            <a:r>
              <a:rPr lang="en-US" altLang="zh-TW" sz="2400" dirty="0"/>
              <a:t>Translate the following into Cantonese and also in passive voice.</a:t>
            </a:r>
          </a:p>
          <a:p>
            <a:r>
              <a:rPr lang="en-US" altLang="zh-TW" sz="2400" dirty="0"/>
              <a:t>1. </a:t>
            </a:r>
            <a:r>
              <a:rPr lang="en-US" sz="2400" dirty="0"/>
              <a:t>Someone ate my salad</a:t>
            </a:r>
          </a:p>
          <a:p>
            <a:r>
              <a:rPr lang="en-US" altLang="zh-TW" sz="2400" dirty="0"/>
              <a:t>2.</a:t>
            </a:r>
            <a:r>
              <a:rPr lang="zh-TW" altLang="en-US" sz="2400" dirty="0"/>
              <a:t> </a:t>
            </a:r>
            <a:r>
              <a:rPr lang="en-US" altLang="zh-TW" sz="2400" dirty="0"/>
              <a:t>My</a:t>
            </a:r>
            <a:r>
              <a:rPr lang="zh-TW" altLang="en-US" sz="2400" dirty="0"/>
              <a:t> </a:t>
            </a:r>
            <a:r>
              <a:rPr lang="en-US" altLang="zh-TW" sz="2400" dirty="0"/>
              <a:t>brother</a:t>
            </a:r>
            <a:r>
              <a:rPr lang="zh-TW" altLang="en-US" sz="2400" dirty="0"/>
              <a:t> </a:t>
            </a:r>
            <a:r>
              <a:rPr lang="en-US" altLang="zh-TW" sz="2400" dirty="0"/>
              <a:t>broke</a:t>
            </a:r>
            <a:r>
              <a:rPr lang="zh-TW" altLang="en-US" sz="2400" dirty="0"/>
              <a:t> （</a:t>
            </a:r>
            <a:r>
              <a:rPr lang="en-HK" altLang="zh-TW" sz="2400" dirty="0"/>
              <a:t>zing2 waai6</a:t>
            </a:r>
            <a:r>
              <a:rPr lang="zh-TW" altLang="en-US" sz="2400" dirty="0"/>
              <a:t> 整壞） </a:t>
            </a:r>
            <a:r>
              <a:rPr lang="en-US" altLang="zh-TW" sz="2400" dirty="0"/>
              <a:t>the</a:t>
            </a:r>
            <a:r>
              <a:rPr lang="zh-TW" altLang="en-US" sz="2400" dirty="0"/>
              <a:t> </a:t>
            </a:r>
            <a:r>
              <a:rPr lang="en-US" altLang="zh-TW" sz="2400" dirty="0"/>
              <a:t>computer</a:t>
            </a:r>
            <a:r>
              <a:rPr lang="zh-TW" altLang="en-US" sz="2400" dirty="0"/>
              <a:t> </a:t>
            </a:r>
            <a:endParaRPr lang="en-GB" altLang="zh-TW" sz="2400" dirty="0"/>
          </a:p>
          <a:p>
            <a:r>
              <a:rPr lang="en-US" altLang="zh-TW" sz="2400" dirty="0"/>
              <a:t>3.</a:t>
            </a:r>
            <a:r>
              <a:rPr lang="zh-TW" altLang="en-US" sz="2400" dirty="0"/>
              <a:t> </a:t>
            </a:r>
            <a:r>
              <a:rPr lang="en-US" altLang="zh-TW" sz="2400" dirty="0"/>
              <a:t>I washed</a:t>
            </a:r>
            <a:r>
              <a:rPr lang="zh-TW" altLang="en-US" sz="2400" dirty="0"/>
              <a:t> （</a:t>
            </a:r>
            <a:r>
              <a:rPr lang="en-HK" altLang="zh-TW" sz="2400" dirty="0"/>
              <a:t>sai2</a:t>
            </a:r>
            <a:r>
              <a:rPr lang="zh-TW" altLang="en-US" sz="2400" dirty="0"/>
              <a:t> </a:t>
            </a:r>
            <a:r>
              <a:rPr lang="ja-JP" altLang="en-US" sz="2400"/>
              <a:t>洗</a:t>
            </a:r>
            <a:r>
              <a:rPr lang="zh-TW" altLang="en-US" sz="2400" dirty="0"/>
              <a:t>）</a:t>
            </a:r>
            <a:r>
              <a:rPr lang="en-US" altLang="zh-TW" sz="2400" dirty="0"/>
              <a:t> the clothes </a:t>
            </a:r>
            <a:r>
              <a:rPr lang="zh-TW" altLang="en-US" sz="2400" dirty="0"/>
              <a:t>（</a:t>
            </a:r>
            <a:r>
              <a:rPr lang="en-HK" altLang="zh-TW" sz="2400" dirty="0"/>
              <a:t>saam1</a:t>
            </a:r>
            <a:r>
              <a:rPr lang="zh-TW" altLang="en-US" sz="2400" dirty="0"/>
              <a:t> </a:t>
            </a:r>
            <a:r>
              <a:rPr lang="ja-JP" altLang="en-US" sz="2400"/>
              <a:t>衫</a:t>
            </a:r>
            <a:r>
              <a:rPr lang="zh-TW" altLang="en-US" sz="2400" dirty="0"/>
              <a:t>）</a:t>
            </a:r>
            <a:endParaRPr lang="en-US" sz="2400" dirty="0"/>
          </a:p>
          <a:p>
            <a:r>
              <a:rPr lang="en-US" altLang="zh-TW" sz="2400" dirty="0"/>
              <a:t>4.</a:t>
            </a:r>
            <a:r>
              <a:rPr lang="zh-TW" altLang="en-US" sz="2400" dirty="0"/>
              <a:t> </a:t>
            </a:r>
            <a:r>
              <a:rPr lang="en-US" altLang="zh-TW" sz="2400" dirty="0"/>
              <a:t>Someone</a:t>
            </a:r>
            <a:r>
              <a:rPr lang="zh-TW" altLang="en-US" sz="2400" dirty="0"/>
              <a:t> </a:t>
            </a:r>
            <a:r>
              <a:rPr lang="en-GB" altLang="zh-TW" sz="2400" dirty="0"/>
              <a:t>stole </a:t>
            </a:r>
            <a:r>
              <a:rPr lang="zh-TW" altLang="en-US" sz="2400" dirty="0"/>
              <a:t>（</a:t>
            </a:r>
            <a:r>
              <a:rPr lang="en-HK" altLang="zh-TW" sz="2400" dirty="0"/>
              <a:t> tau1 </a:t>
            </a:r>
            <a:r>
              <a:rPr lang="ja-JP" altLang="en-HK" sz="2400"/>
              <a:t>偷</a:t>
            </a:r>
            <a:r>
              <a:rPr lang="zh-TW" altLang="en-US" sz="2400" dirty="0"/>
              <a:t>）</a:t>
            </a:r>
            <a:r>
              <a:rPr lang="en-GB" altLang="zh-TW" sz="2400" dirty="0"/>
              <a:t>my phone</a:t>
            </a:r>
            <a:endParaRPr lang="en-HK" altLang="zh-TW" sz="2400" dirty="0"/>
          </a:p>
          <a:p>
            <a:r>
              <a:rPr lang="en-US" altLang="zh-TW" sz="2400" dirty="0"/>
              <a:t>5.</a:t>
            </a:r>
            <a:r>
              <a:rPr lang="zh-TW" altLang="en-US" sz="2400" dirty="0"/>
              <a:t> </a:t>
            </a:r>
            <a:r>
              <a:rPr lang="en-US" altLang="zh-TW" sz="2400" dirty="0"/>
              <a:t>He was</a:t>
            </a:r>
            <a:r>
              <a:rPr lang="zh-TW" altLang="en-US" sz="2400" dirty="0"/>
              <a:t> </a:t>
            </a:r>
            <a:r>
              <a:rPr lang="en-US" altLang="zh-TW" sz="2400" dirty="0"/>
              <a:t>scammed</a:t>
            </a:r>
            <a:r>
              <a:rPr lang="zh-TW" altLang="en-US" sz="2400" dirty="0"/>
              <a:t> （</a:t>
            </a:r>
            <a:r>
              <a:rPr lang="en-US" sz="2400" dirty="0"/>
              <a:t> aak1</a:t>
            </a:r>
            <a:r>
              <a:rPr lang="ja-JP" altLang="en-US" sz="2400"/>
              <a:t>呃</a:t>
            </a:r>
            <a:r>
              <a:rPr lang="zh-TW" altLang="en-US" sz="2400" dirty="0"/>
              <a:t>）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5914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10517F9-0D1B-A840-A14B-C99562DA9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79" y="367048"/>
            <a:ext cx="7238580" cy="61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42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3C9B56-3DF4-FE42-A7F3-D7A5837E4E82}"/>
              </a:ext>
            </a:extLst>
          </p:cNvPr>
          <p:cNvSpPr/>
          <p:nvPr/>
        </p:nvSpPr>
        <p:spPr>
          <a:xfrm>
            <a:off x="3022160" y="2367201"/>
            <a:ext cx="661803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Think of 2 requests (using bong1 and final particles)</a:t>
            </a:r>
          </a:p>
          <a:p>
            <a:endParaRPr lang="en-US" sz="2400" dirty="0"/>
          </a:p>
          <a:p>
            <a:r>
              <a:rPr lang="en-US" sz="2400" dirty="0"/>
              <a:t>Answer with:</a:t>
            </a:r>
          </a:p>
          <a:p>
            <a:r>
              <a:rPr lang="en-US" sz="2400" dirty="0" err="1"/>
              <a:t>唔好意思，我要</a:t>
            </a:r>
            <a:r>
              <a:rPr lang="en-US" sz="2400" dirty="0"/>
              <a:t>。。。</a:t>
            </a:r>
          </a:p>
          <a:p>
            <a:r>
              <a:rPr lang="en-US" sz="2400" dirty="0"/>
              <a:t>m4 hou2 ji3 si3, ngo5 jiu3...</a:t>
            </a:r>
          </a:p>
        </p:txBody>
      </p:sp>
    </p:spTree>
    <p:extLst>
      <p:ext uri="{BB962C8B-B14F-4D97-AF65-F5344CB8AC3E}">
        <p14:creationId xmlns:p14="http://schemas.microsoft.com/office/powerpoint/2010/main" val="1781114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9519C33-7B70-4046-8BFD-BF1D74959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008"/>
          <a:stretch/>
        </p:blipFill>
        <p:spPr>
          <a:xfrm>
            <a:off x="1210795" y="1109005"/>
            <a:ext cx="9770409" cy="44159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CAD9CE-4E74-434A-94D3-C91C6D4027FD}"/>
              </a:ext>
            </a:extLst>
          </p:cNvPr>
          <p:cNvSpPr/>
          <p:nvPr/>
        </p:nvSpPr>
        <p:spPr>
          <a:xfrm>
            <a:off x="1745572" y="1587813"/>
            <a:ext cx="6170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C53E1D-E0E7-614B-AE2F-4632E24FE554}"/>
              </a:ext>
            </a:extLst>
          </p:cNvPr>
          <p:cNvSpPr/>
          <p:nvPr/>
        </p:nvSpPr>
        <p:spPr>
          <a:xfrm>
            <a:off x="1941453" y="3259723"/>
            <a:ext cx="25945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m4 faan1 uk1 kei2 zyu6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A0B785-CCB3-6A4B-8388-567A3193F726}"/>
              </a:ext>
            </a:extLst>
          </p:cNvPr>
          <p:cNvSpPr/>
          <p:nvPr/>
        </p:nvSpPr>
        <p:spPr>
          <a:xfrm>
            <a:off x="1941453" y="3558210"/>
            <a:ext cx="365940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m4 hou2 gong2 bei2 jan4 teng1 zyu6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2C9D68-934B-5A46-93E0-AC78DFFEDD89}"/>
              </a:ext>
            </a:extLst>
          </p:cNvPr>
          <p:cNvSpPr/>
          <p:nvPr/>
        </p:nvSpPr>
        <p:spPr>
          <a:xfrm>
            <a:off x="1941453" y="4203033"/>
            <a:ext cx="146187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mai5 zau2 zyu6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7A22C0-CBF9-CB48-A24F-9114D84E87FD}"/>
              </a:ext>
            </a:extLst>
          </p:cNvPr>
          <p:cNvSpPr/>
          <p:nvPr/>
        </p:nvSpPr>
        <p:spPr>
          <a:xfrm>
            <a:off x="1851620" y="4508990"/>
            <a:ext cx="268438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gaa3 ce1 mei6 zaa1 dak1 zyu6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0FF0B9-1D5F-FF4C-A996-BFA097CDD9C6}"/>
              </a:ext>
            </a:extLst>
          </p:cNvPr>
          <p:cNvSpPr/>
          <p:nvPr/>
        </p:nvSpPr>
        <p:spPr>
          <a:xfrm>
            <a:off x="2011301" y="4807477"/>
            <a:ext cx="346582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dei6 zaam6 si4 m4 sai2 bun1 zyu6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C1AB18-0AD3-C74D-8986-233D8BBFF653}"/>
              </a:ext>
            </a:extLst>
          </p:cNvPr>
          <p:cNvSpPr/>
          <p:nvPr/>
        </p:nvSpPr>
        <p:spPr>
          <a:xfrm>
            <a:off x="2207172" y="57893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How to say</a:t>
            </a:r>
          </a:p>
          <a:p>
            <a:r>
              <a:rPr lang="en-US" dirty="0">
                <a:highlight>
                  <a:srgbClr val="FFFF00"/>
                </a:highlight>
              </a:rPr>
              <a:t>I am not ready yet</a:t>
            </a:r>
          </a:p>
        </p:txBody>
      </p:sp>
    </p:spTree>
    <p:extLst>
      <p:ext uri="{BB962C8B-B14F-4D97-AF65-F5344CB8AC3E}">
        <p14:creationId xmlns:p14="http://schemas.microsoft.com/office/powerpoint/2010/main" val="657696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ge of a book&#10;&#10;Description automatically generated with medium confidence">
            <a:extLst>
              <a:ext uri="{FF2B5EF4-FFF2-40B4-BE49-F238E27FC236}">
                <a16:creationId xmlns:a16="http://schemas.microsoft.com/office/drawing/2014/main" id="{E8BA972D-E01B-A841-88AA-F95E438D8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32" b="5839"/>
          <a:stretch/>
        </p:blipFill>
        <p:spPr>
          <a:xfrm>
            <a:off x="2444696" y="544132"/>
            <a:ext cx="7682551" cy="57697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D3EA86-A5B7-7D44-A5FD-8581D5CD90AE}"/>
              </a:ext>
            </a:extLst>
          </p:cNvPr>
          <p:cNvSpPr/>
          <p:nvPr/>
        </p:nvSpPr>
        <p:spPr>
          <a:xfrm>
            <a:off x="2211405" y="1893999"/>
            <a:ext cx="315221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bong1</a:t>
            </a:r>
            <a:r>
              <a:rPr lang="en-US" sz="1400" dirty="0"/>
              <a:t> ngo5 </a:t>
            </a:r>
            <a:r>
              <a:rPr lang="en-US" sz="1400" dirty="0">
                <a:solidFill>
                  <a:srgbClr val="FF0000"/>
                </a:solidFill>
              </a:rPr>
              <a:t>wan2</a:t>
            </a:r>
            <a:r>
              <a:rPr lang="en-US" sz="1400" dirty="0"/>
              <a:t> zi1 liu2 </a:t>
            </a:r>
            <a:r>
              <a:rPr lang="en-US" sz="1400" dirty="0">
                <a:solidFill>
                  <a:srgbClr val="FF0000"/>
                </a:solidFill>
              </a:rPr>
              <a:t>se2</a:t>
            </a:r>
            <a:r>
              <a:rPr lang="en-US" sz="1400" dirty="0"/>
              <a:t> bou3 gou3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8F38C-C6F1-4547-9F95-02BB54C563ED}"/>
              </a:ext>
            </a:extLst>
          </p:cNvPr>
          <p:cNvSpPr/>
          <p:nvPr/>
        </p:nvSpPr>
        <p:spPr>
          <a:xfrm>
            <a:off x="2802113" y="2648911"/>
            <a:ext cx="29797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doi6</a:t>
            </a:r>
            <a:r>
              <a:rPr lang="en-US" sz="1400" dirty="0"/>
              <a:t> ngo5 </a:t>
            </a:r>
            <a:r>
              <a:rPr lang="en-US" sz="1400" dirty="0">
                <a:solidFill>
                  <a:srgbClr val="FF0000"/>
                </a:solidFill>
              </a:rPr>
              <a:t>se2</a:t>
            </a:r>
            <a:r>
              <a:rPr lang="en-US" sz="1400" dirty="0"/>
              <a:t> seon3 </a:t>
            </a:r>
            <a:r>
              <a:rPr lang="en-US" sz="1400" dirty="0">
                <a:solidFill>
                  <a:srgbClr val="FF0000"/>
                </a:solidFill>
              </a:rPr>
              <a:t>man6 hau6 </a:t>
            </a:r>
            <a:r>
              <a:rPr lang="en-US" sz="1400" dirty="0"/>
              <a:t>keoi5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A39B8-81C3-394D-8A5B-26AEABC011D7}"/>
              </a:ext>
            </a:extLst>
          </p:cNvPr>
          <p:cNvSpPr/>
          <p:nvPr/>
        </p:nvSpPr>
        <p:spPr>
          <a:xfrm>
            <a:off x="2802113" y="3352063"/>
            <a:ext cx="376994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cang4 lau2 </a:t>
            </a:r>
            <a:r>
              <a:rPr lang="en-US" sz="1400" dirty="0">
                <a:solidFill>
                  <a:srgbClr val="FF0000"/>
                </a:solidFill>
              </a:rPr>
              <a:t>hei2</a:t>
            </a:r>
            <a:r>
              <a:rPr lang="en-US" sz="1400" dirty="0"/>
              <a:t> hou2 </a:t>
            </a:r>
            <a:r>
              <a:rPr lang="en-US" sz="1400" dirty="0">
                <a:solidFill>
                  <a:srgbClr val="FF0000"/>
                </a:solidFill>
              </a:rPr>
              <a:t>jung6 lai4 zou6</a:t>
            </a:r>
            <a:r>
              <a:rPr lang="en-US" sz="1400" dirty="0"/>
              <a:t> se2 zi6 lau4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01A94C-2161-034C-9D78-BC13154CF6AE}"/>
              </a:ext>
            </a:extLst>
          </p:cNvPr>
          <p:cNvSpPr/>
          <p:nvPr/>
        </p:nvSpPr>
        <p:spPr>
          <a:xfrm>
            <a:off x="5523204" y="4950110"/>
            <a:ext cx="52597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wan2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90B197-3D51-5F4A-97D3-5B4110FA7E5F}"/>
              </a:ext>
            </a:extLst>
          </p:cNvPr>
          <p:cNvSpPr/>
          <p:nvPr/>
        </p:nvSpPr>
        <p:spPr>
          <a:xfrm>
            <a:off x="6282473" y="4950110"/>
            <a:ext cx="5774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bong1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EAAA23-0F21-9E45-85FA-D673E6DF7217}"/>
              </a:ext>
            </a:extLst>
          </p:cNvPr>
          <p:cNvSpPr/>
          <p:nvPr/>
        </p:nvSpPr>
        <p:spPr>
          <a:xfrm>
            <a:off x="7093166" y="4849478"/>
            <a:ext cx="53251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jung6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13BB91-BEF0-C541-AA44-BA2967FD7B47}"/>
              </a:ext>
            </a:extLst>
          </p:cNvPr>
          <p:cNvSpPr/>
          <p:nvPr/>
        </p:nvSpPr>
        <p:spPr>
          <a:xfrm>
            <a:off x="7802988" y="4849477"/>
            <a:ext cx="4603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doi6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A7A6DE-44ED-6740-AA49-4D37DA9FA970}"/>
              </a:ext>
            </a:extLst>
          </p:cNvPr>
          <p:cNvSpPr/>
          <p:nvPr/>
        </p:nvSpPr>
        <p:spPr>
          <a:xfrm>
            <a:off x="3562594" y="5456842"/>
            <a:ext cx="310341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go3 zai2 </a:t>
            </a:r>
            <a:r>
              <a:rPr lang="en-US" sz="1400" dirty="0">
                <a:solidFill>
                  <a:srgbClr val="FF0000"/>
                </a:solidFill>
              </a:rPr>
              <a:t>bong1</a:t>
            </a:r>
            <a:r>
              <a:rPr lang="en-US" sz="1400" dirty="0"/>
              <a:t> ngo5 sai2 gaa3 ce1</a:t>
            </a:r>
          </a:p>
        </p:txBody>
      </p:sp>
    </p:spTree>
    <p:extLst>
      <p:ext uri="{BB962C8B-B14F-4D97-AF65-F5344CB8AC3E}">
        <p14:creationId xmlns:p14="http://schemas.microsoft.com/office/powerpoint/2010/main" val="3149383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A1833ED4-B22F-9E4C-ABF4-B2331ADD5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48"/>
          <a:stretch/>
        </p:blipFill>
        <p:spPr>
          <a:xfrm>
            <a:off x="2566555" y="208950"/>
            <a:ext cx="6650511" cy="6649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4C5ED1-05E2-7342-BBF9-8EB6E433AF16}"/>
              </a:ext>
            </a:extLst>
          </p:cNvPr>
          <p:cNvSpPr/>
          <p:nvPr/>
        </p:nvSpPr>
        <p:spPr>
          <a:xfrm>
            <a:off x="3876838" y="1309208"/>
            <a:ext cx="229800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ngo5 jiu3 ceot1 heoi3 saan3 bou6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343DF-05DC-934D-9B70-44C62175C6AD}"/>
              </a:ext>
            </a:extLst>
          </p:cNvPr>
          <p:cNvSpPr/>
          <p:nvPr/>
        </p:nvSpPr>
        <p:spPr>
          <a:xfrm>
            <a:off x="4040021" y="1734511"/>
            <a:ext cx="185178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keoi5 joek3 ngo5 heoi3 gaai1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1654D-E52D-A14C-8F5C-34E133D6575E}"/>
              </a:ext>
            </a:extLst>
          </p:cNvPr>
          <p:cNvSpPr/>
          <p:nvPr/>
        </p:nvSpPr>
        <p:spPr>
          <a:xfrm>
            <a:off x="4133566" y="2101893"/>
            <a:ext cx="232307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ngo5 dei6 jung6 cin2 maai5 si4 gaan3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3DDF56-698D-F84C-BF19-8559BA946C88}"/>
              </a:ext>
            </a:extLst>
          </p:cNvPr>
          <p:cNvSpPr/>
          <p:nvPr/>
        </p:nvSpPr>
        <p:spPr>
          <a:xfrm>
            <a:off x="4040021" y="3084845"/>
            <a:ext cx="2601994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ngo5 ceng2 nei5 zou6 ngo5 go3 bou2 biu1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F335A3-7D6B-3547-AB70-732C2F486CEB}"/>
              </a:ext>
            </a:extLst>
          </p:cNvPr>
          <p:cNvSpPr/>
          <p:nvPr/>
        </p:nvSpPr>
        <p:spPr>
          <a:xfrm>
            <a:off x="4130590" y="3511546"/>
            <a:ext cx="242085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ging2 caat3 wan2 ngo5 zou6 zing3 jan4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EE6E26-482A-9A49-9118-68BAA6450BC9}"/>
              </a:ext>
            </a:extLst>
          </p:cNvPr>
          <p:cNvSpPr/>
          <p:nvPr/>
        </p:nvSpPr>
        <p:spPr>
          <a:xfrm>
            <a:off x="3876838" y="3889064"/>
            <a:ext cx="276069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ni1 go3 sung3 bei2 nei5 zou6 gei2 nim6 ban2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594971-08A0-584C-AB64-805EEA5A784C}"/>
              </a:ext>
            </a:extLst>
          </p:cNvPr>
          <p:cNvSpPr/>
          <p:nvPr/>
        </p:nvSpPr>
        <p:spPr>
          <a:xfrm>
            <a:off x="4441736" y="2628212"/>
            <a:ext cx="46038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zou6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C6E82-7A09-8E4E-BC1B-AB48B9B5F17C}"/>
              </a:ext>
            </a:extLst>
          </p:cNvPr>
          <p:cNvSpPr/>
          <p:nvPr/>
        </p:nvSpPr>
        <p:spPr>
          <a:xfrm>
            <a:off x="5422284" y="4404750"/>
            <a:ext cx="388248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lai4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03DE6-AB20-3E4F-9E0B-F34B327327A3}"/>
              </a:ext>
            </a:extLst>
          </p:cNvPr>
          <p:cNvSpPr/>
          <p:nvPr/>
        </p:nvSpPr>
        <p:spPr>
          <a:xfrm>
            <a:off x="7408483" y="4602562"/>
            <a:ext cx="506870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heoi3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0C9556-6933-E343-B2A9-37FA4F02140E}"/>
              </a:ext>
            </a:extLst>
          </p:cNvPr>
          <p:cNvSpPr/>
          <p:nvPr/>
        </p:nvSpPr>
        <p:spPr>
          <a:xfrm>
            <a:off x="4079391" y="4874320"/>
            <a:ext cx="1390124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lo2 lai4</a:t>
            </a:r>
            <a:r>
              <a:rPr lang="en-US" altLang="zh-TW" sz="1100" dirty="0"/>
              <a:t>/ heoi3 maai6</a:t>
            </a:r>
            <a:endParaRPr lang="en-US" sz="1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A078E0-DC88-1E45-8C4B-A9F104233C88}"/>
              </a:ext>
            </a:extLst>
          </p:cNvPr>
          <p:cNvSpPr/>
          <p:nvPr/>
        </p:nvSpPr>
        <p:spPr>
          <a:xfrm>
            <a:off x="4050763" y="5372590"/>
            <a:ext cx="1702710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maai5 lai4 sung3 bei2 jan4</a:t>
            </a:r>
          </a:p>
        </p:txBody>
      </p:sp>
    </p:spTree>
    <p:extLst>
      <p:ext uri="{BB962C8B-B14F-4D97-AF65-F5344CB8AC3E}">
        <p14:creationId xmlns:p14="http://schemas.microsoft.com/office/powerpoint/2010/main" val="198182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620D5-653C-094C-923E-4BA0123E3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someone to fix </a:t>
            </a:r>
            <a:r>
              <a:rPr lang="zh-TW" altLang="en-US" dirty="0"/>
              <a:t>（</a:t>
            </a:r>
            <a:r>
              <a:rPr lang="en-HK" altLang="zh-TW" dirty="0"/>
              <a:t>sau1 lei5</a:t>
            </a:r>
            <a:r>
              <a:rPr lang="ja-JP" altLang="en-US"/>
              <a:t>修理</a:t>
            </a:r>
            <a:r>
              <a:rPr lang="zh-TW" altLang="en-US" dirty="0"/>
              <a:t>）</a:t>
            </a:r>
            <a:r>
              <a:rPr lang="en-US" dirty="0"/>
              <a:t>the computer</a:t>
            </a:r>
          </a:p>
          <a:p>
            <a:r>
              <a:rPr lang="en-US" dirty="0"/>
              <a:t>Flour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making</a:t>
            </a:r>
            <a:r>
              <a:rPr lang="zh-TW" altLang="en-US" dirty="0"/>
              <a:t> （</a:t>
            </a:r>
            <a:r>
              <a:rPr lang="en-HK" altLang="zh-TW" dirty="0"/>
              <a:t>zing2</a:t>
            </a:r>
            <a:r>
              <a:rPr lang="ja-JP" altLang="en-US"/>
              <a:t>整</a:t>
            </a:r>
            <a:r>
              <a:rPr lang="en-US" altLang="zh-TW" dirty="0"/>
              <a:t>/</a:t>
            </a:r>
            <a:r>
              <a:rPr lang="zh-TW" altLang="en-US" dirty="0"/>
              <a:t> </a:t>
            </a:r>
            <a:r>
              <a:rPr lang="en-HK" altLang="zh-TW" dirty="0"/>
              <a:t>zou6</a:t>
            </a:r>
            <a:r>
              <a:rPr lang="zh-TW" altLang="en-HK" dirty="0"/>
              <a:t>做</a:t>
            </a:r>
            <a:r>
              <a:rPr lang="zh-TW" altLang="en-US" dirty="0"/>
              <a:t>） </a:t>
            </a:r>
            <a:r>
              <a:rPr lang="en-US" altLang="zh-TW" dirty="0"/>
              <a:t>bread</a:t>
            </a:r>
          </a:p>
          <a:p>
            <a:r>
              <a:rPr lang="en-US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flowers</a:t>
            </a:r>
            <a:r>
              <a:rPr lang="zh-TW" altLang="en-US" dirty="0"/>
              <a:t> </a:t>
            </a:r>
            <a:r>
              <a:rPr lang="en-US" altLang="zh-TW" dirty="0"/>
              <a:t>is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 </a:t>
            </a:r>
            <a:r>
              <a:rPr lang="en-US" altLang="zh-TW" dirty="0"/>
              <a:t>gift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01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356092-0ACA-B54B-AC47-A9E00FBE3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7455"/>
              </p:ext>
            </p:extLst>
          </p:nvPr>
        </p:nvGraphicFramePr>
        <p:xfrm>
          <a:off x="3048000" y="1676596"/>
          <a:ext cx="6096000" cy="2595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78930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39129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0094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HK" b="0"/>
                        <a:t>邊個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Bin1 go6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6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/>
                        <a:t>咩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/</a:t>
                      </a:r>
                      <a:r>
                        <a:rPr lang="zh-TW" altLang="en-US" dirty="0"/>
                        <a:t> 乜</a:t>
                      </a:r>
                      <a:r>
                        <a:rPr lang="ja-JP" altLang="en-GB"/>
                        <a:t>嘢</a:t>
                      </a:r>
                      <a:endParaRPr lang="en-HK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Me1 / Mat1 je5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邊度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Bin1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48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</a:t>
                      </a:r>
                      <a:r>
                        <a:rPr lang="en-US" altLang="zh-TW" dirty="0"/>
                        <a:t>2 gaai2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24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</a:t>
                      </a:r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si4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3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</a:t>
                      </a:r>
                      <a:r>
                        <a:rPr lang="zh-TW" altLang="en-US" dirty="0"/>
                        <a:t>（</a:t>
                      </a:r>
                      <a:r>
                        <a:rPr lang="ja-JP" altLang="en-US"/>
                        <a:t>樣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Dim2</a:t>
                      </a:r>
                      <a:r>
                        <a:rPr lang="en-US" dirty="0"/>
                        <a:t> </a:t>
                      </a:r>
                      <a:r>
                        <a:rPr lang="zh-TW" altLang="en-US" dirty="0"/>
                        <a:t>（</a:t>
                      </a:r>
                      <a:r>
                        <a:rPr lang="en-GB" dirty="0"/>
                        <a:t>yoeng2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43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many/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much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Gei2 do1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5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5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3B512B-200E-524E-8472-A5359BD2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999" y="231643"/>
            <a:ext cx="8001000" cy="61722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612BCC19-B359-634F-AE32-A84807306525}"/>
              </a:ext>
            </a:extLst>
          </p:cNvPr>
          <p:cNvSpPr/>
          <p:nvPr/>
        </p:nvSpPr>
        <p:spPr>
          <a:xfrm>
            <a:off x="7208874" y="1935125"/>
            <a:ext cx="2317898" cy="404037"/>
          </a:xfrm>
          <a:prstGeom prst="frame">
            <a:avLst>
              <a:gd name="adj1" fmla="val 72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3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10B71B8-02F9-FE47-9886-167590BC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1232621"/>
            <a:ext cx="7899400" cy="46482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3D99687E-CE2C-FC42-9979-CE2B57AD3C32}"/>
              </a:ext>
            </a:extLst>
          </p:cNvPr>
          <p:cNvSpPr/>
          <p:nvPr/>
        </p:nvSpPr>
        <p:spPr>
          <a:xfrm>
            <a:off x="2523460" y="2578395"/>
            <a:ext cx="4717312" cy="1153632"/>
          </a:xfrm>
          <a:prstGeom prst="frame">
            <a:avLst>
              <a:gd name="adj1" fmla="val 53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73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table&#10;&#10;Description automatically generated">
            <a:extLst>
              <a:ext uri="{FF2B5EF4-FFF2-40B4-BE49-F238E27FC236}">
                <a16:creationId xmlns:a16="http://schemas.microsoft.com/office/drawing/2014/main" id="{19B0EFE9-8494-1041-85D0-2C799D9151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213" y="98865"/>
            <a:ext cx="8275574" cy="66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7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8684AE4A-8214-5B4A-984F-080342F30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678" y="0"/>
            <a:ext cx="7158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18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F66E1F-2B27-824E-A5C8-3D3A3B6B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350" y="0"/>
            <a:ext cx="8367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9A89E6-E3B7-BA48-A682-F72A097809B3}"/>
              </a:ext>
            </a:extLst>
          </p:cNvPr>
          <p:cNvSpPr txBox="1"/>
          <p:nvPr/>
        </p:nvSpPr>
        <p:spPr>
          <a:xfrm>
            <a:off x="2078955" y="467800"/>
            <a:ext cx="11875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Yi1 jyun2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A478E5-CDCA-6F4A-956B-839406B46BCC}"/>
              </a:ext>
            </a:extLst>
          </p:cNvPr>
          <p:cNvSpPr txBox="1"/>
          <p:nvPr/>
        </p:nvSpPr>
        <p:spPr>
          <a:xfrm>
            <a:off x="5517055" y="501253"/>
            <a:ext cx="21584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Ciu1 kap1 si5 coeng4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CF120-29E6-244D-9141-9A13618331E0}"/>
              </a:ext>
            </a:extLst>
          </p:cNvPr>
          <p:cNvSpPr txBox="1"/>
          <p:nvPr/>
        </p:nvSpPr>
        <p:spPr>
          <a:xfrm>
            <a:off x="3044186" y="5756698"/>
            <a:ext cx="16506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Tou4 syu1 gun2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FE596C-5254-034A-9A63-BD51B3F88D38}"/>
              </a:ext>
            </a:extLst>
          </p:cNvPr>
          <p:cNvSpPr/>
          <p:nvPr/>
        </p:nvSpPr>
        <p:spPr>
          <a:xfrm>
            <a:off x="5010782" y="472744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hung4 luk6 dang1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70356-E880-0946-BA05-4E8DA6804C14}"/>
              </a:ext>
            </a:extLst>
          </p:cNvPr>
          <p:cNvSpPr/>
          <p:nvPr/>
        </p:nvSpPr>
        <p:spPr>
          <a:xfrm>
            <a:off x="1880085" y="2927583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hei3 jyun2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D07975-7512-EC48-90C0-16746210CDAA}"/>
              </a:ext>
            </a:extLst>
          </p:cNvPr>
          <p:cNvSpPr/>
          <p:nvPr/>
        </p:nvSpPr>
        <p:spPr>
          <a:xfrm>
            <a:off x="3030500" y="2927583"/>
            <a:ext cx="1351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kek6 coeng4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86E88-DA34-FA49-B814-C2E1ECA6D942}"/>
              </a:ext>
            </a:extLst>
          </p:cNvPr>
          <p:cNvSpPr/>
          <p:nvPr/>
        </p:nvSpPr>
        <p:spPr>
          <a:xfrm>
            <a:off x="3339309" y="1143694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ging2 guk6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F7005A-FD50-984D-9720-59F4606672C9}"/>
              </a:ext>
            </a:extLst>
          </p:cNvPr>
          <p:cNvSpPr/>
          <p:nvPr/>
        </p:nvSpPr>
        <p:spPr>
          <a:xfrm>
            <a:off x="5966635" y="1252677"/>
            <a:ext cx="1118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syu1 guk2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080573-2AE0-8341-896F-00610212DA15}"/>
              </a:ext>
            </a:extLst>
          </p:cNvPr>
          <p:cNvSpPr/>
          <p:nvPr/>
        </p:nvSpPr>
        <p:spPr>
          <a:xfrm>
            <a:off x="8658748" y="534430"/>
            <a:ext cx="1620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baa1 si2 zaam6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8B768D-3ACB-7E42-B537-8F187E90D465}"/>
              </a:ext>
            </a:extLst>
          </p:cNvPr>
          <p:cNvSpPr/>
          <p:nvPr/>
        </p:nvSpPr>
        <p:spPr>
          <a:xfrm>
            <a:off x="5625919" y="2369863"/>
            <a:ext cx="1631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dei6 tit3 zaam6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7356A1-BE67-C044-BBF0-96F4DE8B5C01}"/>
              </a:ext>
            </a:extLst>
          </p:cNvPr>
          <p:cNvSpPr/>
          <p:nvPr/>
        </p:nvSpPr>
        <p:spPr>
          <a:xfrm>
            <a:off x="1950617" y="6020868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jau4 guk2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79F367-FB5D-F647-B100-9ED2C0D5AF60}"/>
              </a:ext>
            </a:extLst>
          </p:cNvPr>
          <p:cNvSpPr/>
          <p:nvPr/>
        </p:nvSpPr>
        <p:spPr>
          <a:xfrm>
            <a:off x="6321761" y="5161449"/>
            <a:ext cx="17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bok3 mat6 gun2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DC1274-B35A-A244-AEC6-FDE2A553B980}"/>
              </a:ext>
            </a:extLst>
          </p:cNvPr>
          <p:cNvSpPr/>
          <p:nvPr/>
        </p:nvSpPr>
        <p:spPr>
          <a:xfrm>
            <a:off x="8538598" y="5646972"/>
            <a:ext cx="138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gung1 cong2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BF8CC-2F2D-8F4E-8881-95E1DFA21AFF}"/>
              </a:ext>
            </a:extLst>
          </p:cNvPr>
          <p:cNvSpPr/>
          <p:nvPr/>
        </p:nvSpPr>
        <p:spPr>
          <a:xfrm>
            <a:off x="8803306" y="3301846"/>
            <a:ext cx="1331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caan1 teng1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755713-B11D-B248-8326-AFA880BD9883}"/>
              </a:ext>
            </a:extLst>
          </p:cNvPr>
          <p:cNvSpPr/>
          <p:nvPr/>
        </p:nvSpPr>
        <p:spPr>
          <a:xfrm>
            <a:off x="5625919" y="4053807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soeng1 dim3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997C51-461A-E348-9AD9-01481BFB946A}"/>
              </a:ext>
            </a:extLst>
          </p:cNvPr>
          <p:cNvSpPr/>
          <p:nvPr/>
        </p:nvSpPr>
        <p:spPr>
          <a:xfrm>
            <a:off x="7502544" y="2923507"/>
            <a:ext cx="1568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gaa3 fe1 teng1</a:t>
            </a:r>
          </a:p>
        </p:txBody>
      </p:sp>
    </p:spTree>
    <p:extLst>
      <p:ext uri="{BB962C8B-B14F-4D97-AF65-F5344CB8AC3E}">
        <p14:creationId xmlns:p14="http://schemas.microsoft.com/office/powerpoint/2010/main" val="3905849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ighway&#10;&#10;Description automatically generated">
            <a:extLst>
              <a:ext uri="{FF2B5EF4-FFF2-40B4-BE49-F238E27FC236}">
                <a16:creationId xmlns:a16="http://schemas.microsoft.com/office/drawing/2014/main" id="{05EB6786-AD2A-6648-AD45-261743C53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457"/>
            <a:ext cx="12192000" cy="61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743E714A-5605-4240-AE14-DB9768C80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0725"/>
            <a:ext cx="8403333" cy="2308072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6CA2AD4-13B7-3D4B-84ED-C51527D6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0936"/>
            <a:ext cx="5841198" cy="2308072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486436A-381F-B44E-995F-42056D920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43" y="2267559"/>
            <a:ext cx="2794870" cy="200816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D790042-FBF0-504C-80A2-CB2B26D32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197" y="2350489"/>
            <a:ext cx="3161796" cy="1856928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E1E55F00-33A5-E746-B65D-737B10718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8810" y="2350489"/>
            <a:ext cx="2631390" cy="2008166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4FECDD5-0D43-0249-B24B-A42D672A045E}"/>
              </a:ext>
            </a:extLst>
          </p:cNvPr>
          <p:cNvGraphicFramePr>
            <a:graphicFrameLocks noGrp="1"/>
          </p:cNvGraphicFramePr>
          <p:nvPr/>
        </p:nvGraphicFramePr>
        <p:xfrm>
          <a:off x="5841196" y="4170390"/>
          <a:ext cx="6197861" cy="24536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749911">
                  <a:extLst>
                    <a:ext uri="{9D8B030D-6E8A-4147-A177-3AD203B41FA5}">
                      <a16:colId xmlns:a16="http://schemas.microsoft.com/office/drawing/2014/main" val="4118372595"/>
                    </a:ext>
                  </a:extLst>
                </a:gridCol>
                <a:gridCol w="1498202">
                  <a:extLst>
                    <a:ext uri="{9D8B030D-6E8A-4147-A177-3AD203B41FA5}">
                      <a16:colId xmlns:a16="http://schemas.microsoft.com/office/drawing/2014/main" val="1727146233"/>
                    </a:ext>
                  </a:extLst>
                </a:gridCol>
                <a:gridCol w="1949748">
                  <a:extLst>
                    <a:ext uri="{9D8B030D-6E8A-4147-A177-3AD203B41FA5}">
                      <a16:colId xmlns:a16="http://schemas.microsoft.com/office/drawing/2014/main" val="1494960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maai5 ye5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1600"/>
                        <a:t>買嘢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shopping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2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maai5 sung3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買餸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Grocery</a:t>
                      </a:r>
                      <a:r>
                        <a:rPr lang="zh-TW" altLang="en-US" sz="1600" dirty="0"/>
                        <a:t> </a:t>
                      </a:r>
                      <a:r>
                        <a:rPr lang="en-US" altLang="zh-TW" sz="1600" dirty="0"/>
                        <a:t>shopping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009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haang4 gaai1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行街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Window</a:t>
                      </a:r>
                      <a:r>
                        <a:rPr lang="zh-TW" altLang="en-US" sz="1600" dirty="0"/>
                        <a:t> </a:t>
                      </a:r>
                      <a:r>
                        <a:rPr lang="en-US" altLang="zh-TW" sz="1600" dirty="0"/>
                        <a:t>shopping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388992"/>
                  </a:ext>
                </a:extLst>
              </a:tr>
              <a:tr h="304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tai2 hei3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/>
                        <a:t>睇戲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Watch</a:t>
                      </a:r>
                      <a:r>
                        <a:rPr lang="zh-TW" altLang="en-US" sz="1600" dirty="0"/>
                        <a:t> </a:t>
                      </a:r>
                      <a:r>
                        <a:rPr lang="en-US" altLang="zh-TW" sz="1600" dirty="0"/>
                        <a:t>movies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385567"/>
                  </a:ext>
                </a:extLst>
              </a:tr>
              <a:tr h="304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Coeng3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唱K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Sing karaoke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79209"/>
                  </a:ext>
                </a:extLst>
              </a:tr>
              <a:tr h="304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daa2 gei1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打機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Play video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205708"/>
                  </a:ext>
                </a:extLst>
              </a:tr>
              <a:tr h="304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teng1 go1 / ting1 jam1 ngok6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聽歌</a:t>
                      </a:r>
                      <a:r>
                        <a:rPr lang="en-US" altLang="zh-TW" sz="1600" dirty="0"/>
                        <a:t>/</a:t>
                      </a:r>
                      <a:r>
                        <a:rPr lang="zh-TW" altLang="en-US" sz="1600" dirty="0"/>
                        <a:t>聽音樂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Listen to 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653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290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41971</TotalTime>
  <Words>728</Words>
  <Application>Microsoft Macintosh PowerPoint</Application>
  <PresentationFormat>Widescreen</PresentationFormat>
  <Paragraphs>158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Cantonese II Week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336</cp:revision>
  <dcterms:created xsi:type="dcterms:W3CDTF">2021-03-20T21:00:42Z</dcterms:created>
  <dcterms:modified xsi:type="dcterms:W3CDTF">2022-05-17T13:51:12Z</dcterms:modified>
</cp:coreProperties>
</file>