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35" r:id="rId2"/>
    <p:sldId id="292" r:id="rId3"/>
    <p:sldId id="343" r:id="rId4"/>
    <p:sldId id="262" r:id="rId5"/>
    <p:sldId id="344" r:id="rId6"/>
    <p:sldId id="268" r:id="rId7"/>
    <p:sldId id="266" r:id="rId8"/>
    <p:sldId id="285" r:id="rId9"/>
    <p:sldId id="288" r:id="rId10"/>
    <p:sldId id="286" r:id="rId11"/>
    <p:sldId id="345" r:id="rId12"/>
    <p:sldId id="346" r:id="rId13"/>
    <p:sldId id="347" r:id="rId14"/>
    <p:sldId id="306" r:id="rId15"/>
    <p:sldId id="308" r:id="rId16"/>
    <p:sldId id="296" r:id="rId17"/>
    <p:sldId id="257" r:id="rId18"/>
    <p:sldId id="301" r:id="rId19"/>
    <p:sldId id="290" r:id="rId20"/>
    <p:sldId id="30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77"/>
    <p:restoredTop sz="94582"/>
  </p:normalViewPr>
  <p:slideViewPr>
    <p:cSldViewPr snapToGrid="0" snapToObjects="1">
      <p:cViewPr varScale="1">
        <p:scale>
          <a:sx n="105" d="100"/>
          <a:sy n="105" d="100"/>
        </p:scale>
        <p:origin x="119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0A416-177E-F04A-85C1-D659FB1F9CF5}" type="datetimeFigureOut">
              <a:rPr lang="en-US" smtClean="0"/>
              <a:t>3/6/22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3A55A-E9D2-264D-BE6B-F5AD522C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2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A6B48-EDB3-C34A-9D59-9812ED323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3289A-70CD-C446-84C5-C839F71F8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13095-5136-A047-87D7-6016BF902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1B437-C4BB-FB4F-9197-64F743087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B5D0F-018E-134B-BB32-D5B0AEC2A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33388-7889-E949-8C97-AFDDAAFEB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7097BD-4B49-944D-9129-42ECF5433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4C372-DAD3-F846-A013-5C8C9FED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E4AC-1FB2-9D43-B0FE-89D2FF179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84A08-5FA8-3344-9EB0-14F36B99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2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0F17A0-E9DA-9848-8A45-512E34858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AE4A61-FEBA-0948-8610-B45B333F1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1B3AC-A40A-904C-B341-6A8743171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F1A20-BD49-9F46-AB40-EBA1EA87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46361-E199-F741-8F64-BD38A24D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0C4E-9C9A-F34C-887C-0F42AD5D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86239-A28E-C54B-B799-9D6E61B2C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9587F-C0E9-6F4E-AA7E-097F9930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CEA6-29AD-E04F-8408-4B65E49B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5F71D-DBF1-894C-A57A-AC3523FA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1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430C-9D80-F54B-8E39-7109EADB4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60575-D133-7D45-AF0E-1CB8CFEFA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FA262-A5F8-9449-9814-B075A63F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0CAE1-1DDB-4D4A-9350-96F1BAD1F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0AF72-29F2-784E-AF72-8E24B68D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0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FD98D-4D0B-CF46-9913-96D85EAF6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4F6AC-E4F3-3D4B-9EFE-F37F30282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5CC66-F3A0-5B4E-BD49-6627FBB00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2417C-86C8-C448-AB23-62EBA4A9C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3/6/22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8B1AF-4F1C-9649-A5EE-8D836155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A5377-6662-D44E-AB1A-E6FAC190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6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EF891-FB07-2242-A574-BB59F2F3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55BE9-A14F-DB48-89A8-44550D8B9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312BE-3127-F04E-9592-DBAB48054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0A3449-7783-B345-A2CB-6C65549E3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D4E368-4C9C-984F-9478-ED06D402C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BA540D-D41B-AC40-A7F1-47BF6C42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3/6/22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469A0A-1238-3940-9F07-E51E0B04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B704FD-383D-5244-A0FE-BBB77B127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2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09477-1FBC-A44C-899A-951AA4EF4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A06B4-F7D8-114A-AC46-EAED0A2FF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3/6/22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78392C-F015-4E42-A880-5354A9AE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312C2-A79C-D243-8278-3DB2857F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4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C99C61-0156-DC47-B962-7D4C9051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3/6/22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09CF4-2059-EB4B-808D-3A5BAC7CF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FECF7-B2F8-9946-9589-C03D9C6F3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4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3C571-8D5F-7E4E-9A36-51B02220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F0E8-CF8C-5D48-A81C-979F92A7E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6550A-5CC1-354E-B9EA-D057CFBDB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A938C-7719-9F4C-B498-2F1734F6B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3/6/22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E5E5A-B92A-B340-AB45-E7803DD1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C38B0-B343-BE40-AD3F-44D4B678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7892B-D68D-6949-A77C-1E3E51F1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2D1E25-E130-ED4C-9131-7D1493C06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6C5F1-7163-C445-B02F-2F2BFCE59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84005-1A81-1C46-BCE7-DAAAE2BD8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3/6/22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D1CBF-3097-F64A-8D95-4C274CB60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3AC81-68EB-9E47-9405-63A373DF1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0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BB5865-EDD4-6649-BB2A-3FB53ECF9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2445D-F1D8-F246-AC70-AC29EAA74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831EB-B79C-2F4F-9297-734A99997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76EF9-4137-904E-9EBD-712C45F9F9D9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84497-2569-C84D-A4A0-00023B85C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F6AB4-6926-1049-A551-6B2CB8AAD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7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person, outdoor, people&#10;&#10;Description automatically generated">
            <a:extLst>
              <a:ext uri="{FF2B5EF4-FFF2-40B4-BE49-F238E27FC236}">
                <a16:creationId xmlns:a16="http://schemas.microsoft.com/office/drawing/2014/main" id="{98FA2C3D-B174-A046-B35F-5399A3D08D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75B68-D44F-3247-94D0-54692D5E8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200" b="1" dirty="0">
                <a:solidFill>
                  <a:srgbClr val="FFFFFF"/>
                </a:solidFill>
              </a:rPr>
              <a:t>Cantonese II</a:t>
            </a:r>
          </a:p>
          <a:p>
            <a:r>
              <a:rPr lang="en-US" sz="5200" b="1" dirty="0">
                <a:solidFill>
                  <a:srgbClr val="FFFFFF"/>
                </a:solidFill>
              </a:rPr>
              <a:t>Week 4</a:t>
            </a:r>
          </a:p>
        </p:txBody>
      </p:sp>
    </p:spTree>
    <p:extLst>
      <p:ext uri="{BB962C8B-B14F-4D97-AF65-F5344CB8AC3E}">
        <p14:creationId xmlns:p14="http://schemas.microsoft.com/office/powerpoint/2010/main" val="96433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8E4E39C-5BBB-0741-999F-863CC085F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020" y="1781298"/>
            <a:ext cx="5857980" cy="3045725"/>
          </a:xfrm>
          <a:prstGeom prst="rect">
            <a:avLst/>
          </a:prstGeom>
        </p:spPr>
      </p:pic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29D759E6-C7F7-0C4C-9FED-E4F22094C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0076"/>
            <a:ext cx="6497737" cy="569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21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CC448-B94E-C241-B8FF-39820D149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04" y="1825625"/>
            <a:ext cx="10597896" cy="435133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2400" dirty="0"/>
              <a:t>If you don’t go, I won’t go either</a:t>
            </a:r>
          </a:p>
          <a:p>
            <a:pPr marL="514350" indent="-514350">
              <a:buAutoNum type="arabicPeriod"/>
            </a:pPr>
            <a:r>
              <a:rPr lang="en-US" sz="2400" dirty="0"/>
              <a:t>I have to go to work soon</a:t>
            </a:r>
          </a:p>
          <a:p>
            <a:pPr marL="514350" indent="-514350">
              <a:buAutoNum type="arabicPeriod"/>
            </a:pPr>
            <a:r>
              <a:rPr lang="en-US" sz="2400" dirty="0"/>
              <a:t>You can go to watch movie with me</a:t>
            </a:r>
          </a:p>
          <a:p>
            <a:pPr marL="514350" indent="-514350">
              <a:buAutoNum type="arabicPeriod"/>
            </a:pPr>
            <a:r>
              <a:rPr lang="en-US" sz="2400" dirty="0"/>
              <a:t>Can I leave early </a:t>
            </a:r>
            <a:r>
              <a:rPr lang="zh-TW" altLang="en-US" sz="2400" dirty="0"/>
              <a:t>（</a:t>
            </a:r>
            <a:r>
              <a:rPr lang="en-US" sz="2400" dirty="0"/>
              <a:t>zou2</a:t>
            </a:r>
            <a:r>
              <a:rPr lang="zh-TW" altLang="en-US" sz="2400" dirty="0"/>
              <a:t> 早）</a:t>
            </a:r>
            <a:r>
              <a:rPr lang="en-US" sz="2400" dirty="0"/>
              <a:t>?</a:t>
            </a:r>
          </a:p>
          <a:p>
            <a:pPr marL="514350" indent="-514350">
              <a:buAutoNum type="arabicPeriod"/>
            </a:pPr>
            <a:r>
              <a:rPr lang="en-US" sz="2400" dirty="0"/>
              <a:t>If there is traffic jam</a:t>
            </a:r>
            <a:r>
              <a:rPr lang="zh-TW" altLang="en-US" sz="2400" dirty="0"/>
              <a:t> （</a:t>
            </a:r>
            <a:r>
              <a:rPr lang="en-HK" altLang="zh-TW" sz="2400" dirty="0"/>
              <a:t>sak1 ce1</a:t>
            </a:r>
            <a:r>
              <a:rPr lang="zh-TW" altLang="en-US" sz="2400" dirty="0"/>
              <a:t> 塞車）</a:t>
            </a:r>
            <a:r>
              <a:rPr lang="en-US" sz="2400" dirty="0"/>
              <a:t>, I can take the metro (daap3 dei6 tit3</a:t>
            </a:r>
            <a:r>
              <a:rPr lang="zh-TW" altLang="en-US" sz="2400" dirty="0"/>
              <a:t> 搭地鐵）</a:t>
            </a:r>
            <a:endParaRPr lang="en-HK" altLang="zh-TW" sz="2400" dirty="0"/>
          </a:p>
          <a:p>
            <a:pPr marL="514350" indent="-514350">
              <a:buAutoNum type="arabicPeriod"/>
            </a:pPr>
            <a:r>
              <a:rPr lang="en-HK" altLang="zh-TW" sz="2400" dirty="0"/>
              <a:t>I can help </a:t>
            </a:r>
            <a:r>
              <a:rPr lang="zh-TW" altLang="en-US" sz="2400" dirty="0"/>
              <a:t>（</a:t>
            </a:r>
            <a:r>
              <a:rPr lang="en-HK" altLang="zh-TW" sz="2400" dirty="0"/>
              <a:t>bong1 </a:t>
            </a:r>
            <a:r>
              <a:rPr lang="zh-TW" altLang="en-HK" sz="2400" dirty="0"/>
              <a:t>幫</a:t>
            </a:r>
            <a:r>
              <a:rPr lang="zh-TW" altLang="en-US" sz="2400" dirty="0"/>
              <a:t>）</a:t>
            </a:r>
            <a:r>
              <a:rPr lang="en-HK" altLang="zh-TW" sz="2400" dirty="0"/>
              <a:t>you to prepare dinner</a:t>
            </a:r>
          </a:p>
          <a:p>
            <a:pPr marL="514350" indent="-514350">
              <a:buAutoNum type="arabicPeriod"/>
            </a:pPr>
            <a:r>
              <a:rPr lang="en-HK" altLang="zh-TW" sz="2400" dirty="0"/>
              <a:t>I</a:t>
            </a:r>
            <a:r>
              <a:rPr lang="zh-TW" altLang="en-US" sz="2400" dirty="0"/>
              <a:t> </a:t>
            </a:r>
            <a:r>
              <a:rPr lang="en-US" altLang="zh-TW" sz="2400" dirty="0"/>
              <a:t>must</a:t>
            </a:r>
            <a:r>
              <a:rPr lang="zh-TW" altLang="en-US" sz="2400" dirty="0"/>
              <a:t> </a:t>
            </a:r>
            <a:r>
              <a:rPr lang="en-GB" altLang="zh-TW" sz="2400" dirty="0"/>
              <a:t>get up at 6am tomorrow</a:t>
            </a:r>
          </a:p>
          <a:p>
            <a:pPr marL="514350" indent="-514350">
              <a:buAutoNum type="arabicPeriod"/>
            </a:pPr>
            <a:r>
              <a:rPr lang="en-GB" altLang="zh-TW" sz="2400" dirty="0"/>
              <a:t>She is very focused in studying for her exam</a:t>
            </a:r>
          </a:p>
          <a:p>
            <a:pPr marL="514350" indent="-514350">
              <a:buAutoNum type="arabicPeriod"/>
            </a:pPr>
            <a:r>
              <a:rPr lang="en-GB" altLang="zh-TW" sz="2400" dirty="0"/>
              <a:t>He is worried about the war </a:t>
            </a:r>
            <a:r>
              <a:rPr lang="zh-TW" altLang="en-US" sz="2400" dirty="0"/>
              <a:t>（</a:t>
            </a:r>
            <a:r>
              <a:rPr lang="en-GB" altLang="zh-TW" sz="2400" dirty="0"/>
              <a:t>daa2 zoeng6</a:t>
            </a:r>
            <a:r>
              <a:rPr lang="zh-TW" altLang="en-US" sz="2400" dirty="0"/>
              <a:t> 打仗）</a:t>
            </a:r>
            <a:endParaRPr lang="en-GB" altLang="zh-TW" sz="2400" dirty="0"/>
          </a:p>
          <a:p>
            <a:pPr marL="514350" indent="-514350">
              <a:buAutoNum type="arabicPeriod"/>
            </a:pPr>
            <a:endParaRPr lang="en-HK" altLang="zh-TW" sz="2400" dirty="0"/>
          </a:p>
          <a:p>
            <a:pPr marL="514350" indent="-514350">
              <a:buAutoNum type="arabicPeriod"/>
            </a:pPr>
            <a:endParaRPr lang="en-HK" altLang="zh-TW" sz="2400" dirty="0"/>
          </a:p>
          <a:p>
            <a:pPr marL="514350" indent="-514350">
              <a:buAutoNum type="arabicPeriod"/>
            </a:pPr>
            <a:endParaRPr lang="en-HK" altLang="zh-TW" sz="2400" dirty="0"/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61667B-C63D-2848-B133-8DB6576FAC35}"/>
              </a:ext>
            </a:extLst>
          </p:cNvPr>
          <p:cNvSpPr txBox="1"/>
          <p:nvPr/>
        </p:nvSpPr>
        <p:spPr>
          <a:xfrm>
            <a:off x="755904" y="926592"/>
            <a:ext cx="999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Express</a:t>
            </a:r>
            <a:r>
              <a:rPr lang="zh-TW" altLang="en-US" sz="2800" dirty="0"/>
              <a:t> </a:t>
            </a:r>
            <a:r>
              <a:rPr lang="en-GB" altLang="zh-TW" sz="2800" dirty="0"/>
              <a:t>the followings in Cantonese: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398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89535-4DB1-7045-97DC-531D8A9AA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</a:t>
            </a:r>
            <a:r>
              <a:rPr lang="zh-TW" altLang="en-US" dirty="0"/>
              <a:t> </a:t>
            </a:r>
            <a:r>
              <a:rPr lang="en-GB" altLang="zh-TW" dirty="0"/>
              <a:t>the followings in Cantonese: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55AE6-1404-884A-8AF8-6B7C62B21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Ask your friend if you can eat with them</a:t>
            </a:r>
          </a:p>
          <a:p>
            <a:pPr marL="514350" indent="-514350">
              <a:buAutoNum type="arabicPeriod"/>
            </a:pPr>
            <a:r>
              <a:rPr lang="en-US" dirty="0"/>
              <a:t>Ask the teacher if you can go to the toilet (sai2 sau2 gaan1洗手間</a:t>
            </a:r>
            <a:r>
              <a:rPr lang="zh-TW" altLang="en-US" dirty="0"/>
              <a:t>）</a:t>
            </a:r>
            <a:endParaRPr lang="en-HK" altLang="zh-TW" dirty="0"/>
          </a:p>
          <a:p>
            <a:pPr marL="514350" indent="-514350">
              <a:buAutoNum type="arabicPeriod"/>
            </a:pPr>
            <a:r>
              <a:rPr lang="en-US" altLang="zh-TW" dirty="0"/>
              <a:t>Tell</a:t>
            </a:r>
            <a:r>
              <a:rPr lang="zh-TW" altLang="en-US" dirty="0"/>
              <a:t> </a:t>
            </a:r>
            <a:r>
              <a:rPr lang="en-US" altLang="zh-TW" dirty="0"/>
              <a:t>your</a:t>
            </a:r>
            <a:r>
              <a:rPr lang="zh-TW" altLang="en-US" dirty="0"/>
              <a:t> </a:t>
            </a:r>
            <a:r>
              <a:rPr lang="en-US" altLang="zh-TW" dirty="0"/>
              <a:t>friend</a:t>
            </a:r>
            <a:r>
              <a:rPr lang="zh-TW" altLang="en-US" dirty="0"/>
              <a:t> </a:t>
            </a:r>
            <a:r>
              <a:rPr lang="en-US" altLang="zh-TW" dirty="0"/>
              <a:t>that</a:t>
            </a:r>
            <a:r>
              <a:rPr lang="zh-TW" altLang="en-US" dirty="0"/>
              <a:t> </a:t>
            </a:r>
            <a:r>
              <a:rPr lang="en-US" altLang="zh-TW" dirty="0"/>
              <a:t>you</a:t>
            </a:r>
            <a:r>
              <a:rPr lang="zh-TW" altLang="en-US" dirty="0"/>
              <a:t> </a:t>
            </a:r>
            <a:r>
              <a:rPr lang="en-US" altLang="zh-TW" dirty="0"/>
              <a:t>are</a:t>
            </a:r>
            <a:r>
              <a:rPr lang="zh-TW" altLang="en-US" dirty="0"/>
              <a:t> </a:t>
            </a:r>
            <a:r>
              <a:rPr lang="en-US" altLang="zh-TW" dirty="0"/>
              <a:t>busy</a:t>
            </a:r>
            <a:r>
              <a:rPr lang="zh-TW" altLang="en-US" dirty="0"/>
              <a:t>，</a:t>
            </a:r>
            <a:r>
              <a:rPr lang="en-US" altLang="zh-TW" dirty="0"/>
              <a:t>don’t</a:t>
            </a:r>
            <a:r>
              <a:rPr lang="zh-TW" altLang="en-US" dirty="0"/>
              <a:t> </a:t>
            </a:r>
            <a:r>
              <a:rPr lang="en-US" altLang="zh-TW" dirty="0"/>
              <a:t>count</a:t>
            </a:r>
            <a:r>
              <a:rPr lang="zh-TW" altLang="en-US" dirty="0"/>
              <a:t> </a:t>
            </a:r>
            <a:r>
              <a:rPr lang="en-US" altLang="zh-TW" dirty="0"/>
              <a:t>you</a:t>
            </a:r>
            <a:r>
              <a:rPr lang="zh-TW" altLang="en-US" dirty="0"/>
              <a:t> </a:t>
            </a:r>
            <a:r>
              <a:rPr lang="en-US" altLang="zh-TW" dirty="0"/>
              <a:t>in</a:t>
            </a:r>
          </a:p>
          <a:p>
            <a:pPr marL="514350" indent="-514350">
              <a:buAutoNum type="arabicPeriod"/>
            </a:pPr>
            <a:r>
              <a:rPr lang="en-US" altLang="zh-TW" dirty="0"/>
              <a:t>Tell</a:t>
            </a:r>
            <a:r>
              <a:rPr lang="zh-TW" altLang="en-US" dirty="0"/>
              <a:t> </a:t>
            </a:r>
            <a:r>
              <a:rPr lang="en-US" altLang="zh-TW" dirty="0"/>
              <a:t>your</a:t>
            </a:r>
            <a:r>
              <a:rPr lang="zh-TW" altLang="en-US" dirty="0"/>
              <a:t> </a:t>
            </a:r>
            <a:r>
              <a:rPr lang="en-US" altLang="zh-TW" dirty="0"/>
              <a:t>friend</a:t>
            </a:r>
            <a:r>
              <a:rPr lang="zh-TW" altLang="en-US" dirty="0"/>
              <a:t> </a:t>
            </a:r>
            <a:r>
              <a:rPr lang="en-US" altLang="zh-TW" dirty="0"/>
              <a:t>you</a:t>
            </a:r>
            <a:r>
              <a:rPr lang="zh-TW" altLang="en-US" dirty="0"/>
              <a:t> </a:t>
            </a:r>
            <a:r>
              <a:rPr lang="en-US" altLang="zh-TW" dirty="0"/>
              <a:t>are</a:t>
            </a:r>
            <a:r>
              <a:rPr lang="zh-TW" altLang="en-US" dirty="0"/>
              <a:t> </a:t>
            </a:r>
            <a:r>
              <a:rPr lang="en-US" altLang="zh-TW" dirty="0"/>
              <a:t>worried</a:t>
            </a:r>
            <a:r>
              <a:rPr lang="zh-TW" altLang="en-US" dirty="0"/>
              <a:t> </a:t>
            </a:r>
            <a:r>
              <a:rPr lang="en-US" altLang="zh-TW" dirty="0"/>
              <a:t>about</a:t>
            </a:r>
            <a:r>
              <a:rPr lang="zh-TW" altLang="en-US" dirty="0"/>
              <a:t> </a:t>
            </a:r>
            <a:r>
              <a:rPr lang="en-US" altLang="zh-TW" dirty="0"/>
              <a:t>something</a:t>
            </a:r>
          </a:p>
          <a:p>
            <a:pPr marL="514350" indent="-514350">
              <a:buAutoNum type="arabicPeriod"/>
            </a:pPr>
            <a:r>
              <a:rPr lang="en-US" altLang="zh-TW" dirty="0"/>
              <a:t>Reassure</a:t>
            </a:r>
            <a:r>
              <a:rPr lang="zh-TW" altLang="en-US" dirty="0"/>
              <a:t> </a:t>
            </a:r>
            <a:r>
              <a:rPr lang="en-US" altLang="zh-TW" dirty="0"/>
              <a:t>your</a:t>
            </a:r>
            <a:r>
              <a:rPr lang="zh-TW" altLang="en-US" dirty="0"/>
              <a:t> </a:t>
            </a:r>
            <a:r>
              <a:rPr lang="en-US" altLang="zh-TW" dirty="0"/>
              <a:t>friend</a:t>
            </a:r>
            <a:r>
              <a:rPr lang="zh-TW" altLang="en-US" dirty="0"/>
              <a:t> </a:t>
            </a:r>
            <a:r>
              <a:rPr lang="en-US" altLang="zh-TW" dirty="0"/>
              <a:t>that</a:t>
            </a:r>
            <a:r>
              <a:rPr lang="zh-TW" altLang="en-US" dirty="0"/>
              <a:t> </a:t>
            </a:r>
            <a:r>
              <a:rPr lang="en-US" altLang="zh-TW" dirty="0"/>
              <a:t>everything</a:t>
            </a:r>
            <a:r>
              <a:rPr lang="zh-TW" altLang="en-US" dirty="0"/>
              <a:t> </a:t>
            </a:r>
            <a:r>
              <a:rPr lang="en-US" altLang="zh-TW" dirty="0"/>
              <a:t>will</a:t>
            </a:r>
            <a:r>
              <a:rPr lang="zh-TW" altLang="en-US" dirty="0"/>
              <a:t> </a:t>
            </a:r>
            <a:r>
              <a:rPr lang="en-US" altLang="zh-TW" dirty="0"/>
              <a:t>be</a:t>
            </a:r>
            <a:r>
              <a:rPr lang="zh-TW" altLang="en-US" dirty="0"/>
              <a:t> </a:t>
            </a:r>
            <a:r>
              <a:rPr lang="en-US" altLang="zh-TW" dirty="0"/>
              <a:t>alright</a:t>
            </a:r>
          </a:p>
          <a:p>
            <a:pPr marL="514350" indent="-514350">
              <a:buAutoNum type="arabicPeriod"/>
            </a:pPr>
            <a:r>
              <a:rPr lang="en-US" altLang="zh-TW" dirty="0"/>
              <a:t>Ask for help</a:t>
            </a:r>
          </a:p>
          <a:p>
            <a:pPr marL="514350" indent="-514350">
              <a:buAutoNum type="arabicPeriod"/>
            </a:pPr>
            <a:endParaRPr lang="en-US" altLang="zh-TW" dirty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572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30844-C0DE-F043-9FA0-612267497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Discuss where to go for the weekend with your friends</a:t>
            </a:r>
          </a:p>
          <a:p>
            <a:pPr>
              <a:buFontTx/>
              <a:buChar char="-"/>
            </a:pPr>
            <a:r>
              <a:rPr lang="en-US" dirty="0"/>
              <a:t>Propose a time, one friend can’t make it, propose a new time</a:t>
            </a:r>
          </a:p>
          <a:p>
            <a:pPr>
              <a:buFontTx/>
              <a:buChar char="-"/>
            </a:pPr>
            <a:r>
              <a:rPr lang="en-US" dirty="0"/>
              <a:t>Propose what to do, ask if they like it</a:t>
            </a:r>
          </a:p>
          <a:p>
            <a:pPr>
              <a:buFontTx/>
              <a:buChar char="-"/>
            </a:pPr>
            <a:r>
              <a:rPr lang="en-US" dirty="0"/>
              <a:t>One friend wants to do something else (explain why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297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A5CC-128E-D442-907D-E6B79575B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4647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New textbook:</a:t>
            </a:r>
            <a:br>
              <a:rPr lang="en-US" dirty="0"/>
            </a:br>
            <a:r>
              <a:rPr lang="en-US" dirty="0"/>
              <a:t>Basic Cantonese </a:t>
            </a:r>
            <a:br>
              <a:rPr lang="en-US" dirty="0"/>
            </a:br>
            <a:r>
              <a:rPr lang="en-US" dirty="0"/>
              <a:t>A Grammar and Workbook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8CC2C-D42E-D842-84F5-087CC229E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925" y="491339"/>
            <a:ext cx="3920806" cy="5875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35160E-4CB3-5545-8F0C-032209F57D79}"/>
              </a:ext>
            </a:extLst>
          </p:cNvPr>
          <p:cNvSpPr txBox="1"/>
          <p:nvPr/>
        </p:nvSpPr>
        <p:spPr>
          <a:xfrm>
            <a:off x="533400" y="3267289"/>
            <a:ext cx="6400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Yale romanization of Cantonese</a:t>
            </a:r>
          </a:p>
          <a:p>
            <a:endParaRPr lang="en-US" sz="2400" dirty="0"/>
          </a:p>
          <a:p>
            <a:r>
              <a:rPr lang="en-US" sz="2400" dirty="0"/>
              <a:t>Limitation: </a:t>
            </a:r>
            <a:r>
              <a:rPr lang="en-HK" sz="2400" dirty="0"/>
              <a:t>unable to describe all vowels being used in Cantonese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123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A94CDF02-AD76-0D43-84EB-A654C6627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221" y="1101534"/>
            <a:ext cx="6244779" cy="5756466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DC4B25E-DBD5-9C45-A8E5-EA41CD3E6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1534"/>
            <a:ext cx="5947221" cy="22390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17AB1D-235C-C340-8ADF-4A250B0679AC}"/>
              </a:ext>
            </a:extLst>
          </p:cNvPr>
          <p:cNvSpPr/>
          <p:nvPr/>
        </p:nvSpPr>
        <p:spPr>
          <a:xfrm>
            <a:off x="692723" y="4813361"/>
            <a:ext cx="4800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hongkongvision.com</a:t>
            </a:r>
            <a:r>
              <a:rPr lang="en-US" dirty="0"/>
              <a:t>/tool/</a:t>
            </a:r>
            <a:r>
              <a:rPr lang="en-US" dirty="0" err="1"/>
              <a:t>cc_py_conv_zh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18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1C780841-5C7D-C946-AFC8-7EF9E9207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8" y="220532"/>
            <a:ext cx="10951844" cy="641693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E5EE2EE-1B79-D94B-9B5A-99D9BBF6BF64}"/>
              </a:ext>
            </a:extLst>
          </p:cNvPr>
          <p:cNvSpPr/>
          <p:nvPr/>
        </p:nvSpPr>
        <p:spPr>
          <a:xfrm>
            <a:off x="1619036" y="3250515"/>
            <a:ext cx="290560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/>
              <a:t>Di</a:t>
            </a:r>
            <a:r>
              <a:rPr lang="en-US" altLang="zh-TW" sz="2400" dirty="0"/>
              <a:t>1</a:t>
            </a:r>
            <a:r>
              <a:rPr lang="zh-TW" altLang="en-US" sz="2400" dirty="0"/>
              <a:t> </a:t>
            </a:r>
            <a:r>
              <a:rPr lang="en-US" altLang="zh-TW" sz="2400" dirty="0"/>
              <a:t>c</a:t>
            </a:r>
            <a:r>
              <a:rPr lang="en-US" sz="2400" dirty="0"/>
              <a:t>aang</a:t>
            </a:r>
            <a:r>
              <a:rPr lang="en-US" altLang="zh-TW" sz="2400" dirty="0"/>
              <a:t>2</a:t>
            </a:r>
            <a:r>
              <a:rPr lang="zh-TW" altLang="en-US" sz="2400" dirty="0"/>
              <a:t> </a:t>
            </a:r>
            <a:r>
              <a:rPr lang="en-US" altLang="zh-TW" sz="2400" dirty="0"/>
              <a:t>hou2</a:t>
            </a:r>
            <a:r>
              <a:rPr lang="zh-TW" altLang="en-US" sz="2400" dirty="0"/>
              <a:t> </a:t>
            </a:r>
            <a:r>
              <a:rPr lang="en-US" altLang="zh-TW" sz="2400" dirty="0"/>
              <a:t>tim4</a:t>
            </a:r>
            <a:endParaRPr lang="en-US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01CB19-3583-9F45-9114-F755D027888F}"/>
              </a:ext>
            </a:extLst>
          </p:cNvPr>
          <p:cNvSpPr/>
          <p:nvPr/>
        </p:nvSpPr>
        <p:spPr>
          <a:xfrm>
            <a:off x="1619037" y="4112571"/>
            <a:ext cx="4452373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/>
              <a:t>Ngo</a:t>
            </a:r>
            <a:r>
              <a:rPr lang="en-US" altLang="zh-TW" sz="2400" dirty="0"/>
              <a:t>5</a:t>
            </a:r>
            <a:r>
              <a:rPr lang="zh-TW" altLang="en-US" sz="2400" dirty="0"/>
              <a:t> </a:t>
            </a:r>
            <a:r>
              <a:rPr lang="en-US" altLang="zh-TW" sz="2400" dirty="0"/>
              <a:t>heoi3</a:t>
            </a:r>
            <a:r>
              <a:rPr lang="zh-TW" altLang="en-US" sz="2400" dirty="0"/>
              <a:t> </a:t>
            </a:r>
            <a:r>
              <a:rPr lang="en-US" altLang="zh-TW" sz="2400" dirty="0"/>
              <a:t>taam3</a:t>
            </a:r>
            <a:r>
              <a:rPr lang="zh-TW" altLang="en-US" sz="2400" dirty="0"/>
              <a:t> </a:t>
            </a:r>
            <a:r>
              <a:rPr lang="en-GB" altLang="zh-TW" sz="2400" dirty="0"/>
              <a:t>di1</a:t>
            </a:r>
            <a:r>
              <a:rPr lang="en-US" altLang="zh-TW" sz="2400" dirty="0"/>
              <a:t> </a:t>
            </a:r>
            <a:r>
              <a:rPr lang="en-GB" altLang="zh-TW" sz="2400" dirty="0"/>
              <a:t>pang4 jau5</a:t>
            </a:r>
            <a:endParaRPr lang="en-US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D8228A-9A45-724A-9626-9CCCB43CFD45}"/>
              </a:ext>
            </a:extLst>
          </p:cNvPr>
          <p:cNvSpPr/>
          <p:nvPr/>
        </p:nvSpPr>
        <p:spPr>
          <a:xfrm>
            <a:off x="1619036" y="4913354"/>
            <a:ext cx="417479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/>
              <a:t>Keoi</a:t>
            </a:r>
            <a:r>
              <a:rPr lang="en-US" altLang="zh-TW" sz="2400" dirty="0"/>
              <a:t>5</a:t>
            </a:r>
            <a:r>
              <a:rPr lang="zh-TW" altLang="en-US" sz="2400" dirty="0"/>
              <a:t> </a:t>
            </a:r>
            <a:r>
              <a:rPr lang="en-GB" altLang="zh-TW" sz="2400" dirty="0"/>
              <a:t>di1 </a:t>
            </a:r>
            <a:r>
              <a:rPr lang="en-GB" altLang="zh-TW" sz="2400" dirty="0" err="1"/>
              <a:t>tung</a:t>
            </a:r>
            <a:r>
              <a:rPr lang="en-US" altLang="zh-TW" sz="2400" dirty="0"/>
              <a:t>4</a:t>
            </a:r>
            <a:r>
              <a:rPr lang="en-GB" altLang="zh-TW" sz="2400" dirty="0"/>
              <a:t> </a:t>
            </a:r>
            <a:r>
              <a:rPr lang="en-GB" altLang="zh-TW" sz="2400" dirty="0" err="1"/>
              <a:t>si</a:t>
            </a:r>
            <a:r>
              <a:rPr lang="en-US" altLang="zh-TW" sz="2400" dirty="0"/>
              <a:t>6</a:t>
            </a:r>
            <a:r>
              <a:rPr lang="en-GB" altLang="zh-TW" sz="2400" dirty="0"/>
              <a:t> </a:t>
            </a:r>
            <a:r>
              <a:rPr lang="en-GB" altLang="zh-TW" sz="2400" dirty="0" err="1"/>
              <a:t>taai</a:t>
            </a:r>
            <a:r>
              <a:rPr lang="en-US" altLang="zh-TW" sz="2400" dirty="0"/>
              <a:t>3</a:t>
            </a:r>
            <a:r>
              <a:rPr lang="en-GB" altLang="zh-TW" sz="2400" dirty="0"/>
              <a:t> mong</a:t>
            </a:r>
            <a:r>
              <a:rPr lang="en-US" altLang="zh-TW" sz="2400" dirty="0"/>
              <a:t>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1224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C319B4-B374-894E-8208-D377A7B02237}"/>
              </a:ext>
            </a:extLst>
          </p:cNvPr>
          <p:cNvGrpSpPr/>
          <p:nvPr/>
        </p:nvGrpSpPr>
        <p:grpSpPr>
          <a:xfrm>
            <a:off x="1142158" y="1488830"/>
            <a:ext cx="10885010" cy="3645878"/>
            <a:chOff x="1142158" y="1488830"/>
            <a:chExt cx="10885010" cy="3645878"/>
          </a:xfrm>
        </p:grpSpPr>
        <p:pic>
          <p:nvPicPr>
            <p:cNvPr id="3" name="Picture 2" descr="A picture containing text, receipt&#10;&#10;Description automatically generated">
              <a:extLst>
                <a:ext uri="{FF2B5EF4-FFF2-40B4-BE49-F238E27FC236}">
                  <a16:creationId xmlns:a16="http://schemas.microsoft.com/office/drawing/2014/main" id="{CB84FAB6-7D2F-4A4C-A65F-B2195B6FB7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79658"/>
            <a:stretch/>
          </p:blipFill>
          <p:spPr>
            <a:xfrm>
              <a:off x="1142158" y="1488830"/>
              <a:ext cx="10885010" cy="364587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A61E78-7333-124E-9E20-2EFB23ADAEAF}"/>
                </a:ext>
              </a:extLst>
            </p:cNvPr>
            <p:cNvSpPr/>
            <p:nvPr/>
          </p:nvSpPr>
          <p:spPr>
            <a:xfrm>
              <a:off x="2052791" y="2506510"/>
              <a:ext cx="308199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400" dirty="0"/>
                <a:t>Di</a:t>
              </a:r>
              <a:r>
                <a:rPr lang="en-US" altLang="zh-TW" sz="2400" dirty="0"/>
                <a:t>1</a:t>
              </a:r>
              <a:r>
                <a:rPr lang="zh-TW" altLang="en-US" sz="2400" dirty="0"/>
                <a:t> </a:t>
              </a:r>
              <a:r>
                <a:rPr lang="en-HK" altLang="zh-TW" sz="2400" dirty="0"/>
                <a:t>seoi2</a:t>
              </a:r>
              <a:r>
                <a:rPr lang="zh-TW" altLang="en-US" sz="2400" dirty="0"/>
                <a:t> </a:t>
              </a:r>
              <a:r>
                <a:rPr lang="en-HK" altLang="zh-TW" sz="2400" dirty="0"/>
                <a:t>m4</a:t>
              </a:r>
              <a:r>
                <a:rPr lang="zh-TW" altLang="en-US" sz="2400" dirty="0"/>
                <a:t> </a:t>
              </a:r>
              <a:r>
                <a:rPr lang="en-HK" altLang="zh-TW" sz="2400" dirty="0"/>
                <a:t>gau3 jit6  </a:t>
              </a:r>
              <a:endParaRPr lang="en-US" sz="24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6B4A865-D899-9340-9FEE-9125C08E0877}"/>
                </a:ext>
              </a:extLst>
            </p:cNvPr>
            <p:cNvSpPr/>
            <p:nvPr/>
          </p:nvSpPr>
          <p:spPr>
            <a:xfrm>
              <a:off x="2052791" y="3311769"/>
              <a:ext cx="336649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HK" sz="2000" dirty="0"/>
                <a:t>Ngo5 jiu3 maai5 di1 sin1 naai5</a:t>
              </a:r>
              <a:endParaRPr lang="en-US" sz="20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DC080A-BA08-684D-82F9-D8EAF4919B30}"/>
                </a:ext>
              </a:extLst>
            </p:cNvPr>
            <p:cNvSpPr/>
            <p:nvPr/>
          </p:nvSpPr>
          <p:spPr>
            <a:xfrm>
              <a:off x="2052791" y="3985855"/>
              <a:ext cx="302146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HK" sz="2000" dirty="0" err="1"/>
                <a:t>Nei</a:t>
              </a:r>
              <a:r>
                <a:rPr lang="en-US" altLang="zh-TW" sz="2000" dirty="0"/>
                <a:t>5</a:t>
              </a:r>
              <a:r>
                <a:rPr lang="en-HK" sz="2000" dirty="0"/>
                <a:t> </a:t>
              </a:r>
              <a:r>
                <a:rPr lang="en-GB" sz="2000" dirty="0"/>
                <a:t>di1 caa4 hou2 hoeng1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5362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F0CC9F61-9BA9-AD4D-BE8A-C4D940568CDC}"/>
              </a:ext>
            </a:extLst>
          </p:cNvPr>
          <p:cNvGrpSpPr/>
          <p:nvPr/>
        </p:nvGrpSpPr>
        <p:grpSpPr>
          <a:xfrm>
            <a:off x="3033525" y="39580"/>
            <a:ext cx="5365315" cy="6778839"/>
            <a:chOff x="3033525" y="39580"/>
            <a:chExt cx="5365315" cy="6778839"/>
          </a:xfrm>
        </p:grpSpPr>
        <p:pic>
          <p:nvPicPr>
            <p:cNvPr id="3" name="Picture 2" descr="A picture containing text, receipt&#10;&#10;Description automatically generated">
              <a:extLst>
                <a:ext uri="{FF2B5EF4-FFF2-40B4-BE49-F238E27FC236}">
                  <a16:creationId xmlns:a16="http://schemas.microsoft.com/office/drawing/2014/main" id="{CB84FAB6-7D2F-4A4C-A65F-B2195B6FB7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9718"/>
            <a:stretch/>
          </p:blipFill>
          <p:spPr>
            <a:xfrm>
              <a:off x="3270739" y="39580"/>
              <a:ext cx="5128101" cy="677883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0EC56E-6F14-E745-A933-E6D00339B191}"/>
                </a:ext>
              </a:extLst>
            </p:cNvPr>
            <p:cNvSpPr txBox="1"/>
            <p:nvPr/>
          </p:nvSpPr>
          <p:spPr>
            <a:xfrm>
              <a:off x="3270739" y="2146852"/>
              <a:ext cx="48503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2400"/>
              </a:lvl1pPr>
            </a:lstStyle>
            <a:p>
              <a:r>
                <a:rPr lang="en-US" sz="1200" dirty="0"/>
                <a:t>Gin</a:t>
              </a:r>
              <a:r>
                <a:rPr lang="en-US" altLang="zh-TW" sz="1200" dirty="0"/>
                <a:t>6</a:t>
              </a:r>
              <a:endParaRPr lang="en-US" sz="12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7C6FEC-FC0E-304E-8329-3BE58BF88B0D}"/>
                </a:ext>
              </a:extLst>
            </p:cNvPr>
            <p:cNvSpPr txBox="1"/>
            <p:nvPr/>
          </p:nvSpPr>
          <p:spPr>
            <a:xfrm>
              <a:off x="3033525" y="1702904"/>
              <a:ext cx="61092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2400"/>
              </a:lvl1pPr>
            </a:lstStyle>
            <a:p>
              <a:r>
                <a:rPr lang="en-US" sz="1200" dirty="0"/>
                <a:t>Gaa</a:t>
              </a:r>
              <a:r>
                <a:rPr lang="en-US" altLang="zh-TW" sz="1200" dirty="0"/>
                <a:t>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33C52A0-C6B7-8B4B-9EBB-F57932E21E2B}"/>
                </a:ext>
              </a:extLst>
            </p:cNvPr>
            <p:cNvSpPr txBox="1"/>
            <p:nvPr/>
          </p:nvSpPr>
          <p:spPr>
            <a:xfrm>
              <a:off x="3144843" y="2452300"/>
              <a:ext cx="61092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2400"/>
              </a:lvl1pPr>
            </a:lstStyle>
            <a:p>
              <a:r>
                <a:rPr lang="en-US" sz="1200" dirty="0"/>
                <a:t>Go</a:t>
              </a:r>
              <a:r>
                <a:rPr lang="en-US" altLang="zh-TW" sz="1200" dirty="0"/>
                <a:t>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52911C-ADA6-6B46-8BAC-F00C8B72A2B1}"/>
                </a:ext>
              </a:extLst>
            </p:cNvPr>
            <p:cNvSpPr txBox="1"/>
            <p:nvPr/>
          </p:nvSpPr>
          <p:spPr>
            <a:xfrm>
              <a:off x="6310787" y="1619415"/>
              <a:ext cx="45577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2400"/>
              </a:lvl1pPr>
            </a:lstStyle>
            <a:p>
              <a:r>
                <a:rPr lang="en-US" sz="1200" dirty="0"/>
                <a:t>ce</a:t>
              </a:r>
              <a:r>
                <a:rPr lang="en-US" altLang="zh-TW" sz="1200" dirty="0"/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417E39-1FE3-B444-90A2-08CDF7CF5089}"/>
                </a:ext>
              </a:extLst>
            </p:cNvPr>
            <p:cNvSpPr txBox="1"/>
            <p:nvPr/>
          </p:nvSpPr>
          <p:spPr>
            <a:xfrm>
              <a:off x="5251846" y="2293046"/>
              <a:ext cx="116588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2400"/>
              </a:lvl1pPr>
            </a:lstStyle>
            <a:p>
              <a:r>
                <a:rPr lang="en-GB" altLang="zh-TW" sz="1050" dirty="0"/>
                <a:t>Jat1 go3 ji1</a:t>
              </a:r>
              <a:r>
                <a:rPr lang="en-US" altLang="zh-TW" sz="1050" dirty="0"/>
                <a:t> </a:t>
              </a:r>
              <a:r>
                <a:rPr lang="en-GB" altLang="zh-TW" sz="1050" dirty="0"/>
                <a:t>sang1</a:t>
              </a:r>
              <a:endParaRPr lang="en-US" altLang="zh-TW" sz="105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6CEC4D-A126-474D-BCBD-CFCD1262D813}"/>
                </a:ext>
              </a:extLst>
            </p:cNvPr>
            <p:cNvSpPr/>
            <p:nvPr/>
          </p:nvSpPr>
          <p:spPr>
            <a:xfrm>
              <a:off x="5251846" y="2536122"/>
              <a:ext cx="127150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050" dirty="0"/>
                <a:t>Ni1</a:t>
              </a:r>
              <a:r>
                <a:rPr lang="zh-TW" altLang="en-US" sz="1050" dirty="0"/>
                <a:t> </a:t>
              </a:r>
              <a:r>
                <a:rPr lang="en-US" sz="1050" dirty="0"/>
                <a:t>go3</a:t>
              </a:r>
              <a:r>
                <a:rPr lang="zh-TW" altLang="en-US" sz="1050" dirty="0"/>
                <a:t> </a:t>
              </a:r>
              <a:r>
                <a:rPr lang="en-US" sz="1050" dirty="0"/>
                <a:t>kyut3</a:t>
              </a:r>
              <a:r>
                <a:rPr lang="zh-TW" altLang="en-US" sz="1050" dirty="0"/>
                <a:t> </a:t>
              </a:r>
              <a:r>
                <a:rPr lang="en-US" sz="1050" dirty="0"/>
                <a:t>ding6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71AB9C3-004D-8E4C-BE86-DD626A7C3A35}"/>
                </a:ext>
              </a:extLst>
            </p:cNvPr>
            <p:cNvSpPr/>
            <p:nvPr/>
          </p:nvSpPr>
          <p:spPr>
            <a:xfrm>
              <a:off x="5258896" y="2729299"/>
              <a:ext cx="1051891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050" dirty="0"/>
                <a:t>Jat1</a:t>
              </a:r>
              <a:r>
                <a:rPr lang="zh-TW" altLang="en-US" sz="1050" dirty="0"/>
                <a:t> </a:t>
              </a:r>
              <a:r>
                <a:rPr lang="en-US" sz="1050" dirty="0"/>
                <a:t>go3</a:t>
              </a:r>
              <a:r>
                <a:rPr lang="zh-TW" altLang="en-US" sz="1050" dirty="0"/>
                <a:t> </a:t>
              </a:r>
              <a:r>
                <a:rPr lang="en-US" sz="1050" dirty="0"/>
                <a:t>mung6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FCFE41-3ABF-DC49-AD3E-8CA70D8B97BA}"/>
                </a:ext>
              </a:extLst>
            </p:cNvPr>
            <p:cNvSpPr/>
            <p:nvPr/>
          </p:nvSpPr>
          <p:spPr>
            <a:xfrm>
              <a:off x="3234493" y="3074738"/>
              <a:ext cx="44435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HK" sz="1050" dirty="0" err="1"/>
                <a:t>Zek</a:t>
              </a:r>
              <a:r>
                <a:rPr lang="en-US" altLang="zh-TW" sz="1050" dirty="0"/>
                <a:t>3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B62B94-6634-164A-96B7-6905D1EA5D69}"/>
                </a:ext>
              </a:extLst>
            </p:cNvPr>
            <p:cNvSpPr/>
            <p:nvPr/>
          </p:nvSpPr>
          <p:spPr>
            <a:xfrm>
              <a:off x="5389843" y="2958982"/>
              <a:ext cx="742511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HK" sz="1050" dirty="0" err="1"/>
                <a:t>Zek</a:t>
              </a:r>
              <a:r>
                <a:rPr lang="en-US" altLang="zh-TW" sz="1050" dirty="0"/>
                <a:t>3</a:t>
              </a:r>
              <a:r>
                <a:rPr lang="zh-TW" altLang="en-US" sz="1050" dirty="0"/>
                <a:t> </a:t>
              </a:r>
              <a:r>
                <a:rPr lang="en-US" altLang="zh-TW" sz="1050" dirty="0"/>
                <a:t>gau2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EA7868-471F-A84C-BDF6-EA335A04FEEC}"/>
                </a:ext>
              </a:extLst>
            </p:cNvPr>
            <p:cNvSpPr/>
            <p:nvPr/>
          </p:nvSpPr>
          <p:spPr>
            <a:xfrm>
              <a:off x="5389843" y="3168485"/>
              <a:ext cx="973343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HK" sz="1050" dirty="0"/>
                <a:t>Jat1</a:t>
              </a:r>
              <a:r>
                <a:rPr lang="zh-TW" altLang="en-US" sz="1050" dirty="0"/>
                <a:t> </a:t>
              </a:r>
              <a:r>
                <a:rPr lang="en-HK" sz="1050" dirty="0"/>
                <a:t>zek3</a:t>
              </a:r>
              <a:r>
                <a:rPr lang="zh-TW" altLang="en-US" sz="1050" dirty="0"/>
                <a:t> </a:t>
              </a:r>
              <a:r>
                <a:rPr lang="en-HK" sz="1050" dirty="0"/>
                <a:t>sau2</a:t>
              </a:r>
              <a:endParaRPr lang="en-US" altLang="zh-TW" sz="105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00A29AB-B5FE-384B-B20F-BBA534A6A78C}"/>
                </a:ext>
              </a:extLst>
            </p:cNvPr>
            <p:cNvSpPr/>
            <p:nvPr/>
          </p:nvSpPr>
          <p:spPr>
            <a:xfrm>
              <a:off x="5662143" y="4330055"/>
              <a:ext cx="105990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050" dirty="0"/>
                <a:t>jat1 faai3 geng3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7425F73-11AB-D742-BFDD-AC4675090203}"/>
                </a:ext>
              </a:extLst>
            </p:cNvPr>
            <p:cNvSpPr/>
            <p:nvPr/>
          </p:nvSpPr>
          <p:spPr>
            <a:xfrm>
              <a:off x="5566047" y="4569070"/>
              <a:ext cx="990977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050" dirty="0"/>
                <a:t>jat1 fuk1 waa2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FA2E28A-DA8D-EB40-B23F-606F4156E829}"/>
                </a:ext>
              </a:extLst>
            </p:cNvPr>
            <p:cNvSpPr/>
            <p:nvPr/>
          </p:nvSpPr>
          <p:spPr>
            <a:xfrm>
              <a:off x="5670185" y="4783949"/>
              <a:ext cx="1064715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050" dirty="0"/>
                <a:t>jat1 zoeng1 toi2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981C07-19C2-DC47-8FE8-436B59B69AAF}"/>
                </a:ext>
              </a:extLst>
            </p:cNvPr>
            <p:cNvSpPr/>
            <p:nvPr/>
          </p:nvSpPr>
          <p:spPr>
            <a:xfrm>
              <a:off x="3270739" y="4901180"/>
              <a:ext cx="579005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050" dirty="0"/>
                <a:t>zoeng1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4288EE6-81CE-304A-AB68-E2CF04FA6577}"/>
                </a:ext>
              </a:extLst>
            </p:cNvPr>
            <p:cNvSpPr/>
            <p:nvPr/>
          </p:nvSpPr>
          <p:spPr>
            <a:xfrm>
              <a:off x="5722430" y="5037865"/>
              <a:ext cx="615874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050" dirty="0"/>
                <a:t>zi1 bat1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EA505E-DC13-FA40-920E-8D77B91FDC16}"/>
                </a:ext>
              </a:extLst>
            </p:cNvPr>
            <p:cNvSpPr/>
            <p:nvPr/>
          </p:nvSpPr>
          <p:spPr>
            <a:xfrm>
              <a:off x="3316830" y="5098332"/>
              <a:ext cx="336952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050" dirty="0"/>
                <a:t>zi1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22732A-1365-A24A-BAFD-F4F0E14FC32F}"/>
                </a:ext>
              </a:extLst>
            </p:cNvPr>
            <p:cNvSpPr/>
            <p:nvPr/>
          </p:nvSpPr>
          <p:spPr>
            <a:xfrm>
              <a:off x="5717378" y="5255661"/>
              <a:ext cx="1008609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050" dirty="0"/>
                <a:t>jat1 lap1 tong2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079DD42-1A5E-8F43-BB60-DE312B63F13A}"/>
                </a:ext>
              </a:extLst>
            </p:cNvPr>
            <p:cNvSpPr/>
            <p:nvPr/>
          </p:nvSpPr>
          <p:spPr>
            <a:xfrm>
              <a:off x="5889739" y="5485155"/>
              <a:ext cx="67037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050" dirty="0"/>
                <a:t>tiu4 lou6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6486911-E107-404F-BF3E-BC5A2DE931C8}"/>
                </a:ext>
              </a:extLst>
            </p:cNvPr>
            <p:cNvSpPr/>
            <p:nvPr/>
          </p:nvSpPr>
          <p:spPr>
            <a:xfrm>
              <a:off x="3364959" y="5565813"/>
              <a:ext cx="399468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050" dirty="0"/>
                <a:t>tiu4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8890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87D05557-DE38-944E-8E24-827084660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014"/>
          <a:stretch/>
        </p:blipFill>
        <p:spPr>
          <a:xfrm>
            <a:off x="2227000" y="1456738"/>
            <a:ext cx="7960353" cy="39445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19FD43-6CCC-2D4D-96FF-7C66EBF2BA38}"/>
              </a:ext>
            </a:extLst>
          </p:cNvPr>
          <p:cNvSpPr/>
          <p:nvPr/>
        </p:nvSpPr>
        <p:spPr>
          <a:xfrm>
            <a:off x="1091184" y="2542246"/>
            <a:ext cx="291388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gin6 saam1 hou2 gwai3</a:t>
            </a:r>
          </a:p>
          <a:p>
            <a:r>
              <a:rPr lang="en-US" dirty="0"/>
              <a:t>gaa3 ce1 zau2 zo2</a:t>
            </a:r>
          </a:p>
          <a:p>
            <a:r>
              <a:rPr lang="en-US" dirty="0"/>
              <a:t>go3 wai6 hou2 tung3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7A8FEF-FAD1-0A4B-8F18-9F95019C5F18}"/>
              </a:ext>
            </a:extLst>
          </p:cNvPr>
          <p:cNvSpPr/>
          <p:nvPr/>
        </p:nvSpPr>
        <p:spPr>
          <a:xfrm>
            <a:off x="1630680" y="4274927"/>
            <a:ext cx="356311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keoi5 maai5 zo2 gin6 saam1</a:t>
            </a:r>
          </a:p>
          <a:p>
            <a:r>
              <a:rPr lang="en-US" dirty="0"/>
              <a:t>ngo5 gam1 jat6 tai2 zo2 bun2 syu1</a:t>
            </a:r>
          </a:p>
          <a:p>
            <a:r>
              <a:rPr lang="en-US" dirty="0"/>
              <a:t>keoi5 dei6 hoi1 zo2 go3 wu6 hau2</a:t>
            </a:r>
          </a:p>
        </p:txBody>
      </p:sp>
    </p:spTree>
    <p:extLst>
      <p:ext uri="{BB962C8B-B14F-4D97-AF65-F5344CB8AC3E}">
        <p14:creationId xmlns:p14="http://schemas.microsoft.com/office/powerpoint/2010/main" val="2037305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4779304-A508-4648-A40A-B252B9ABD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00" y="198316"/>
            <a:ext cx="5918200" cy="6273800"/>
          </a:xfrm>
          <a:prstGeom prst="rect">
            <a:avLst/>
          </a:prstGeom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64B692BF-083C-644C-80BC-536DF370B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94" y="491391"/>
            <a:ext cx="6151306" cy="551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78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0126E8E-682C-E54F-B5EC-D7313050B682}"/>
              </a:ext>
            </a:extLst>
          </p:cNvPr>
          <p:cNvGrpSpPr/>
          <p:nvPr/>
        </p:nvGrpSpPr>
        <p:grpSpPr>
          <a:xfrm>
            <a:off x="1594970" y="646974"/>
            <a:ext cx="8731654" cy="5564052"/>
            <a:chOff x="1594970" y="646974"/>
            <a:chExt cx="8731654" cy="5564052"/>
          </a:xfrm>
        </p:grpSpPr>
        <p:pic>
          <p:nvPicPr>
            <p:cNvPr id="4" name="Picture 3" descr="A picture containing text, receipt&#10;&#10;Description automatically generated">
              <a:extLst>
                <a:ext uri="{FF2B5EF4-FFF2-40B4-BE49-F238E27FC236}">
                  <a16:creationId xmlns:a16="http://schemas.microsoft.com/office/drawing/2014/main" id="{87D05557-DE38-944E-8E24-827084660D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0153"/>
            <a:stretch/>
          </p:blipFill>
          <p:spPr>
            <a:xfrm>
              <a:off x="1594970" y="646974"/>
              <a:ext cx="8731654" cy="5564052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79D2801-B36A-E349-B2F3-3FDE98027A2B}"/>
                </a:ext>
              </a:extLst>
            </p:cNvPr>
            <p:cNvSpPr/>
            <p:nvPr/>
          </p:nvSpPr>
          <p:spPr>
            <a:xfrm>
              <a:off x="5534893" y="2329934"/>
              <a:ext cx="12660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dirty="0"/>
                <a:t>hung4 zau2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D576D97-FC4C-8242-86E4-4676D3587211}"/>
                </a:ext>
              </a:extLst>
            </p:cNvPr>
            <p:cNvSpPr/>
            <p:nvPr/>
          </p:nvSpPr>
          <p:spPr>
            <a:xfrm>
              <a:off x="5646762" y="2699266"/>
              <a:ext cx="12660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dirty="0"/>
                <a:t>caau2 min6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AEA89C5-A089-7D48-94A3-89072E1FBA84}"/>
                </a:ext>
              </a:extLst>
            </p:cNvPr>
            <p:cNvSpPr/>
            <p:nvPr/>
          </p:nvSpPr>
          <p:spPr>
            <a:xfrm>
              <a:off x="2900764" y="2699266"/>
              <a:ext cx="55015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600" dirty="0"/>
                <a:t>dip6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CE820B-2247-774B-982D-CE131966722D}"/>
                </a:ext>
              </a:extLst>
            </p:cNvPr>
            <p:cNvSpPr/>
            <p:nvPr/>
          </p:nvSpPr>
          <p:spPr>
            <a:xfrm>
              <a:off x="3402179" y="3059668"/>
              <a:ext cx="5934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/>
                <a:t>wun2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09BF44-33B1-9045-AE1D-F09B1EF9AB0F}"/>
                </a:ext>
              </a:extLst>
            </p:cNvPr>
            <p:cNvSpPr/>
            <p:nvPr/>
          </p:nvSpPr>
          <p:spPr>
            <a:xfrm>
              <a:off x="5301499" y="3016316"/>
              <a:ext cx="59471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/>
                <a:t>faan6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9517D6B-E9DA-5A49-9A07-BBEFE0390902}"/>
                </a:ext>
              </a:extLst>
            </p:cNvPr>
            <p:cNvSpPr/>
            <p:nvPr/>
          </p:nvSpPr>
          <p:spPr>
            <a:xfrm>
              <a:off x="3484371" y="3336712"/>
              <a:ext cx="65434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600" dirty="0"/>
                <a:t>deoi3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A722ED-CA09-9E45-8DEA-23762AF77F8E}"/>
                </a:ext>
              </a:extLst>
            </p:cNvPr>
            <p:cNvSpPr/>
            <p:nvPr/>
          </p:nvSpPr>
          <p:spPr>
            <a:xfrm>
              <a:off x="5917431" y="3275111"/>
              <a:ext cx="7607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200" dirty="0"/>
                <a:t>faai3 zi2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FDC3EC-B866-AD4E-9DC8-E6A994176168}"/>
                </a:ext>
              </a:extLst>
            </p:cNvPr>
            <p:cNvSpPr/>
            <p:nvPr/>
          </p:nvSpPr>
          <p:spPr>
            <a:xfrm>
              <a:off x="2999880" y="3644489"/>
              <a:ext cx="62145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/>
                <a:t>zeon1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05E0C6-B4FF-3A4B-BE82-CDB196219EE3}"/>
                </a:ext>
              </a:extLst>
            </p:cNvPr>
            <p:cNvSpPr/>
            <p:nvPr/>
          </p:nvSpPr>
          <p:spPr>
            <a:xfrm>
              <a:off x="4960633" y="3635290"/>
              <a:ext cx="57259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/>
                <a:t>seoi2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11D251-A543-0748-9C9D-E9D6B93623EC}"/>
                </a:ext>
              </a:extLst>
            </p:cNvPr>
            <p:cNvSpPr/>
            <p:nvPr/>
          </p:nvSpPr>
          <p:spPr>
            <a:xfrm>
              <a:off x="3092116" y="3952266"/>
              <a:ext cx="105843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/>
                <a:t>caan1 paai2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18EA24-5E74-B144-B06C-031523BED27D}"/>
                </a:ext>
              </a:extLst>
            </p:cNvPr>
            <p:cNvSpPr/>
            <p:nvPr/>
          </p:nvSpPr>
          <p:spPr>
            <a:xfrm>
              <a:off x="3995611" y="4260043"/>
              <a:ext cx="887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/>
                <a:t>zau2 bui1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9DE22EA-B9F4-794A-AF53-5E7AA90D4685}"/>
                </a:ext>
              </a:extLst>
            </p:cNvPr>
            <p:cNvSpPr/>
            <p:nvPr/>
          </p:nvSpPr>
          <p:spPr>
            <a:xfrm>
              <a:off x="2790797" y="4575303"/>
              <a:ext cx="49885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/>
                <a:t>wu4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CF575D-5168-4A40-A1F2-B2D7A037E02F}"/>
                </a:ext>
              </a:extLst>
            </p:cNvPr>
            <p:cNvSpPr/>
            <p:nvPr/>
          </p:nvSpPr>
          <p:spPr>
            <a:xfrm>
              <a:off x="5301499" y="4499662"/>
              <a:ext cx="84991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/>
                <a:t>jit6 seoi2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436452-AC6D-F541-966F-8729D90F4CB4}"/>
                </a:ext>
              </a:extLst>
            </p:cNvPr>
            <p:cNvSpPr/>
            <p:nvPr/>
          </p:nvSpPr>
          <p:spPr>
            <a:xfrm>
              <a:off x="5011897" y="4855510"/>
              <a:ext cx="104265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/>
                <a:t>daan6 gou1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06415A8-A3F8-E54F-AAF5-096F584574F8}"/>
                </a:ext>
              </a:extLst>
            </p:cNvPr>
            <p:cNvSpPr/>
            <p:nvPr/>
          </p:nvSpPr>
          <p:spPr>
            <a:xfrm>
              <a:off x="3040224" y="4927757"/>
              <a:ext cx="49725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/>
                <a:t>gin6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7366B4-5EA4-654E-92CF-4E3FADAF98AD}"/>
                </a:ext>
              </a:extLst>
            </p:cNvPr>
            <p:cNvSpPr/>
            <p:nvPr/>
          </p:nvSpPr>
          <p:spPr>
            <a:xfrm>
              <a:off x="4610890" y="5192818"/>
              <a:ext cx="80201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/>
                <a:t>gaa3 fe1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947CA71-63F1-5945-BB11-34E181F06BC8}"/>
              </a:ext>
            </a:extLst>
          </p:cNvPr>
          <p:cNvSpPr/>
          <p:nvPr/>
        </p:nvSpPr>
        <p:spPr>
          <a:xfrm>
            <a:off x="5563968" y="4231532"/>
            <a:ext cx="444352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HK" sz="1050" dirty="0" err="1"/>
              <a:t>Zek</a:t>
            </a:r>
            <a:r>
              <a:rPr lang="en-US" altLang="zh-TW" sz="105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12593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lendar&#10;&#10;Description automatically generated">
            <a:extLst>
              <a:ext uri="{FF2B5EF4-FFF2-40B4-BE49-F238E27FC236}">
                <a16:creationId xmlns:a16="http://schemas.microsoft.com/office/drawing/2014/main" id="{47126C64-9316-8743-B882-36213F7B2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470" y="0"/>
            <a:ext cx="5242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0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9D8F3D6D-8911-7E43-B852-F616FDBC6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466" y="0"/>
            <a:ext cx="5015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2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FEDCFAB5-AC6F-7F45-88B4-1B93211B6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136" y="0"/>
            <a:ext cx="5293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97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CDE61DC9-5FF2-7545-9426-AFE6EFA56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712" y="0"/>
            <a:ext cx="4828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41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743E714A-5605-4240-AE14-DB9768C80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10725"/>
            <a:ext cx="8403333" cy="2308072"/>
          </a:xfrm>
          <a:prstGeom prst="rect">
            <a:avLst/>
          </a:prstGeom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E6CA2AD4-13B7-3D4B-84ED-C51527D6A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30936"/>
            <a:ext cx="5841198" cy="2308072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486436A-381F-B44E-995F-42056D920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43" y="2267559"/>
            <a:ext cx="2794870" cy="2008166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D790042-FBF0-504C-80A2-CB2B26D32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1197" y="2350489"/>
            <a:ext cx="3161796" cy="1856928"/>
          </a:xfrm>
          <a:prstGeom prst="rect">
            <a:avLst/>
          </a:prstGeom>
        </p:spPr>
      </p:pic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E1E55F00-33A5-E746-B65D-737B107182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8810" y="2350489"/>
            <a:ext cx="2631390" cy="2008166"/>
          </a:xfrm>
          <a:prstGeom prst="rect">
            <a:avLst/>
          </a:prstGeom>
        </p:spPr>
      </p:pic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84FECDD5-0D43-0249-B24B-A42D672A045E}"/>
              </a:ext>
            </a:extLst>
          </p:cNvPr>
          <p:cNvGraphicFramePr>
            <a:graphicFrameLocks noGrp="1"/>
          </p:cNvGraphicFramePr>
          <p:nvPr/>
        </p:nvGraphicFramePr>
        <p:xfrm>
          <a:off x="5841196" y="4170390"/>
          <a:ext cx="6197861" cy="24536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49911">
                  <a:extLst>
                    <a:ext uri="{9D8B030D-6E8A-4147-A177-3AD203B41FA5}">
                      <a16:colId xmlns:a16="http://schemas.microsoft.com/office/drawing/2014/main" val="4118372595"/>
                    </a:ext>
                  </a:extLst>
                </a:gridCol>
                <a:gridCol w="1498202">
                  <a:extLst>
                    <a:ext uri="{9D8B030D-6E8A-4147-A177-3AD203B41FA5}">
                      <a16:colId xmlns:a16="http://schemas.microsoft.com/office/drawing/2014/main" val="1727146233"/>
                    </a:ext>
                  </a:extLst>
                </a:gridCol>
                <a:gridCol w="1949748">
                  <a:extLst>
                    <a:ext uri="{9D8B030D-6E8A-4147-A177-3AD203B41FA5}">
                      <a16:colId xmlns:a16="http://schemas.microsoft.com/office/drawing/2014/main" val="1494960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maai5 ye5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/>
                        <a:t>買嘢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shopping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21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maai5 sung3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買餸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Grocery</a:t>
                      </a:r>
                      <a:r>
                        <a:rPr lang="zh-TW" altLang="en-US" sz="1600" dirty="0"/>
                        <a:t> </a:t>
                      </a:r>
                      <a:r>
                        <a:rPr lang="en-US" altLang="zh-TW" sz="1600" dirty="0"/>
                        <a:t>shopping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009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haang4 gaai1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行街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Window</a:t>
                      </a:r>
                      <a:r>
                        <a:rPr lang="zh-TW" altLang="en-US" sz="1600" dirty="0"/>
                        <a:t> </a:t>
                      </a:r>
                      <a:r>
                        <a:rPr lang="en-US" altLang="zh-TW" sz="1600" dirty="0"/>
                        <a:t>shopping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388992"/>
                  </a:ext>
                </a:extLst>
              </a:tr>
              <a:tr h="3046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tai2 hei3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/>
                        <a:t>睇戲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Watch</a:t>
                      </a:r>
                      <a:r>
                        <a:rPr lang="zh-TW" altLang="en-US" sz="1600" dirty="0"/>
                        <a:t> </a:t>
                      </a:r>
                      <a:r>
                        <a:rPr lang="en-US" altLang="zh-TW" sz="1600" dirty="0"/>
                        <a:t>movies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385567"/>
                  </a:ext>
                </a:extLst>
              </a:tr>
              <a:tr h="3046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Coeng3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唱K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Sing karaoke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79209"/>
                  </a:ext>
                </a:extLst>
              </a:tr>
              <a:tr h="3046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daa2 gei1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打機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Play video games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05708"/>
                  </a:ext>
                </a:extLst>
              </a:tr>
              <a:tr h="3046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teng1 go1 / ting1 jam1 ngok6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聽歌</a:t>
                      </a:r>
                      <a:r>
                        <a:rPr lang="en-US" altLang="zh-TW" sz="1600" dirty="0"/>
                        <a:t>/</a:t>
                      </a:r>
                      <a:r>
                        <a:rPr lang="zh-TW" altLang="en-US" sz="1600" dirty="0"/>
                        <a:t>聽音樂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Listen to music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653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29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E8E8201E-E0D4-EC46-BF20-152CC0F58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590550"/>
            <a:ext cx="74168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27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9B45F275-EAD7-364B-A329-A82C0EE9A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213" y="1146220"/>
            <a:ext cx="8474537" cy="433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10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23132</TotalTime>
  <Words>433</Words>
  <Application>Microsoft Macintosh PowerPoint</Application>
  <PresentationFormat>Widescreen</PresentationFormat>
  <Paragraphs>105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Cantonese II Week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Express the followings in Cantonese:</vt:lpstr>
      <vt:lpstr>PowerPoint Presentation</vt:lpstr>
      <vt:lpstr>New textbook: Basic Cantonese  A Grammar and Workbook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Cantonese II Week 1</dc:title>
  <dc:creator>Rona Chau</dc:creator>
  <cp:lastModifiedBy>Rona Chau</cp:lastModifiedBy>
  <cp:revision>81</cp:revision>
  <dcterms:created xsi:type="dcterms:W3CDTF">2021-02-21T14:45:20Z</dcterms:created>
  <dcterms:modified xsi:type="dcterms:W3CDTF">2022-03-08T14:17:01Z</dcterms:modified>
</cp:coreProperties>
</file>