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349" r:id="rId3"/>
    <p:sldId id="348" r:id="rId4"/>
    <p:sldId id="352" r:id="rId5"/>
    <p:sldId id="306" r:id="rId6"/>
    <p:sldId id="307" r:id="rId7"/>
    <p:sldId id="308" r:id="rId8"/>
    <p:sldId id="310" r:id="rId9"/>
    <p:sldId id="309" r:id="rId10"/>
    <p:sldId id="311" r:id="rId11"/>
    <p:sldId id="313" r:id="rId12"/>
    <p:sldId id="312" r:id="rId13"/>
    <p:sldId id="314" r:id="rId14"/>
    <p:sldId id="315" r:id="rId15"/>
    <p:sldId id="316" r:id="rId16"/>
    <p:sldId id="350" r:id="rId17"/>
    <p:sldId id="35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77"/>
    <p:restoredTop sz="95820"/>
  </p:normalViewPr>
  <p:slideViewPr>
    <p:cSldViewPr snapToGrid="0" snapToObjects="1">
      <p:cViewPr varScale="1">
        <p:scale>
          <a:sx n="106" d="100"/>
          <a:sy n="106" d="100"/>
        </p:scale>
        <p:origin x="1144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8745D-2F53-304B-B2C2-98F4C95924E9}" type="datetimeFigureOut">
              <a:rPr lang="en-US" smtClean="0"/>
              <a:t>3/22/22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F3717-670C-6648-B6CC-C795729E5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3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A6B48-EDB3-C34A-9D59-9812ED3235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83289A-70CD-C446-84C5-C839F71F8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13095-5136-A047-87D7-6016BF902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1B437-C4BB-FB4F-9197-64F743087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B5D0F-018E-134B-BB32-D5B0AEC2A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33388-7889-E949-8C97-AFDDAAFEB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7097BD-4B49-944D-9129-42ECF54336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4C372-DAD3-F846-A013-5C8C9FEDA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CE4AC-1FB2-9D43-B0FE-89D2FF179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84A08-5FA8-3344-9EB0-14F36B99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21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0F17A0-E9DA-9848-8A45-512E348588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AE4A61-FEBA-0948-8610-B45B333F1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1B3AC-A40A-904C-B341-6A8743171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F1A20-BD49-9F46-AB40-EBA1EA879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46361-E199-F741-8F64-BD38A24D9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4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D0C4E-9C9A-F34C-887C-0F42AD5D6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86239-A28E-C54B-B799-9D6E61B2C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9587F-C0E9-6F4E-AA7E-097F99303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2CEA6-29AD-E04F-8408-4B65E49B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5F71D-DBF1-894C-A57A-AC3523FAC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1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5430C-9D80-F54B-8E39-7109EADB4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60575-D133-7D45-AF0E-1CB8CFEFA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FA262-A5F8-9449-9814-B075A63F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0CAE1-1DDB-4D4A-9350-96F1BAD1F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0AF72-29F2-784E-AF72-8E24B68DE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0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FD98D-4D0B-CF46-9913-96D85EAF6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4F6AC-E4F3-3D4B-9EFE-F37F30282C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55CC66-F3A0-5B4E-BD49-6627FBB00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82417C-86C8-C448-AB23-62EBA4A9C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3/22/22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8B1AF-4F1C-9649-A5EE-8D8361556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A5377-6662-D44E-AB1A-E6FAC190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6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EF891-FB07-2242-A574-BB59F2F35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55BE9-A14F-DB48-89A8-44550D8B9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0312BE-3127-F04E-9592-DBAB48054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0A3449-7783-B345-A2CB-6C65549E3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D4E368-4C9C-984F-9478-ED06D402C3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BA540D-D41B-AC40-A7F1-47BF6C42C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3/22/22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469A0A-1238-3940-9F07-E51E0B04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B704FD-383D-5244-A0FE-BBB77B127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20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09477-1FBC-A44C-899A-951AA4EF4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A06B4-F7D8-114A-AC46-EAED0A2FF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3/22/22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78392C-F015-4E42-A880-5354A9AE4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A312C2-A79C-D243-8278-3DB2857F5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44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C99C61-0156-DC47-B962-7D4C90510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3/22/22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609CF4-2059-EB4B-808D-3A5BAC7CF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FECF7-B2F8-9946-9589-C03D9C6F3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43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3C571-8D5F-7E4E-9A36-51B022207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4F0E8-CF8C-5D48-A81C-979F92A7E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D6550A-5CC1-354E-B9EA-D057CFBDB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A938C-7719-9F4C-B498-2F1734F6B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3/22/22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E5E5A-B92A-B340-AB45-E7803DD1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BC38B0-B343-BE40-AD3F-44D4B6786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3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7892B-D68D-6949-A77C-1E3E51F18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2D1E25-E130-ED4C-9131-7D1493C060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6C5F1-7163-C445-B02F-2F2BFCE59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284005-1A81-1C46-BCE7-DAAAE2BD8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3/22/22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3D1CBF-3097-F64A-8D95-4C274CB60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3AC81-68EB-9E47-9405-63A373DF1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0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BB5865-EDD4-6649-BB2A-3FB53ECF9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2445D-F1D8-F246-AC70-AC29EAA74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831EB-B79C-2F4F-9297-734A999979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76EF9-4137-904E-9EBD-712C45F9F9D9}" type="datetimeFigureOut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84497-2569-C84D-A4A0-00023B85CA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F6AB4-6926-1049-A551-6B2CB8AAD5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7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30F03C-B693-564A-B9A8-C1760BE065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74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D75B68-D44F-3247-94D0-54692D5E8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Cantonese II</a:t>
            </a:r>
          </a:p>
          <a:p>
            <a:r>
              <a:rPr lang="en-US" sz="5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Week 6</a:t>
            </a:r>
          </a:p>
        </p:txBody>
      </p:sp>
    </p:spTree>
    <p:extLst>
      <p:ext uri="{BB962C8B-B14F-4D97-AF65-F5344CB8AC3E}">
        <p14:creationId xmlns:p14="http://schemas.microsoft.com/office/powerpoint/2010/main" val="3337372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D3B5205B-3A3F-B94F-8FB0-DDC5885040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975"/>
          <a:stretch/>
        </p:blipFill>
        <p:spPr>
          <a:xfrm>
            <a:off x="3982717" y="0"/>
            <a:ext cx="5216331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D08CFD-8C91-5E4E-BC90-22623147AA10}"/>
              </a:ext>
            </a:extLst>
          </p:cNvPr>
          <p:cNvSpPr/>
          <p:nvPr/>
        </p:nvSpPr>
        <p:spPr>
          <a:xfrm>
            <a:off x="4090008" y="868378"/>
            <a:ext cx="609077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dirty="0"/>
              <a:t>Gwo</a:t>
            </a:r>
            <a:r>
              <a:rPr lang="en-US" altLang="zh-TW" sz="1400" dirty="0"/>
              <a:t>3</a:t>
            </a:r>
            <a:endParaRPr lang="en-US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A42BBD-C1E9-AD4B-BB4F-13012BFE89B7}"/>
              </a:ext>
            </a:extLst>
          </p:cNvPr>
          <p:cNvSpPr/>
          <p:nvPr/>
        </p:nvSpPr>
        <p:spPr>
          <a:xfrm>
            <a:off x="4912744" y="3358662"/>
            <a:ext cx="1156855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dirty="0"/>
              <a:t>sai3 gwo3 ngo5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ED1C19-CB32-3148-ACA4-1D9707AFD74C}"/>
              </a:ext>
            </a:extLst>
          </p:cNvPr>
          <p:cNvSpPr/>
          <p:nvPr/>
        </p:nvSpPr>
        <p:spPr>
          <a:xfrm>
            <a:off x="4276212" y="3775247"/>
            <a:ext cx="206537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dirty="0"/>
              <a:t>baat3 lau2 hou2 gwo3 ji6 lau2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AB2424-264A-344B-9B3B-E81C9A659BC5}"/>
              </a:ext>
            </a:extLst>
          </p:cNvPr>
          <p:cNvSpPr/>
          <p:nvPr/>
        </p:nvSpPr>
        <p:spPr>
          <a:xfrm>
            <a:off x="4139701" y="4145194"/>
            <a:ext cx="2201885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dirty="0"/>
              <a:t>ni1 deoi3 gwai3 gwo3 go2 deoi3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0192B1-A45E-934E-A14A-04F71B4E0DF1}"/>
              </a:ext>
            </a:extLst>
          </p:cNvPr>
          <p:cNvSpPr/>
          <p:nvPr/>
        </p:nvSpPr>
        <p:spPr>
          <a:xfrm>
            <a:off x="4219415" y="5634242"/>
            <a:ext cx="1050609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dirty="0"/>
              <a:t>Jenny sai3 di1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B77181-A0B6-5946-B3E0-F7C368247C55}"/>
              </a:ext>
            </a:extLst>
          </p:cNvPr>
          <p:cNvSpPr/>
          <p:nvPr/>
        </p:nvSpPr>
        <p:spPr>
          <a:xfrm>
            <a:off x="4030324" y="5851122"/>
            <a:ext cx="1428789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dirty="0"/>
              <a:t>baat3 lau2 hou2 di1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EF2570-8F0A-FA45-9414-ADDE9E38B793}"/>
              </a:ext>
            </a:extLst>
          </p:cNvPr>
          <p:cNvSpPr/>
          <p:nvPr/>
        </p:nvSpPr>
        <p:spPr>
          <a:xfrm>
            <a:off x="4090008" y="6096253"/>
            <a:ext cx="1437060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dirty="0"/>
              <a:t>go2 deoi3 gwai3 di1</a:t>
            </a:r>
          </a:p>
        </p:txBody>
      </p:sp>
    </p:spTree>
    <p:extLst>
      <p:ext uri="{BB962C8B-B14F-4D97-AF65-F5344CB8AC3E}">
        <p14:creationId xmlns:p14="http://schemas.microsoft.com/office/powerpoint/2010/main" val="1949517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D3B5205B-3A3F-B94F-8FB0-DDC5885040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393"/>
          <a:stretch/>
        </p:blipFill>
        <p:spPr>
          <a:xfrm>
            <a:off x="3139944" y="172967"/>
            <a:ext cx="5508726" cy="1573774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A7F5C0F-0731-6D4A-82C2-B00A4EFAC3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718"/>
          <a:stretch/>
        </p:blipFill>
        <p:spPr>
          <a:xfrm>
            <a:off x="3139944" y="1746740"/>
            <a:ext cx="5508727" cy="488852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9B23202-BF74-8544-83CA-92D03906F43F}"/>
              </a:ext>
            </a:extLst>
          </p:cNvPr>
          <p:cNvSpPr/>
          <p:nvPr/>
        </p:nvSpPr>
        <p:spPr>
          <a:xfrm>
            <a:off x="3286801" y="2548143"/>
            <a:ext cx="2133982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dirty="0"/>
              <a:t>nei5 lek1 gwo3 keoi5 hou2 do1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2179DD-422B-6344-AA79-08B45D8152CE}"/>
              </a:ext>
            </a:extLst>
          </p:cNvPr>
          <p:cNvSpPr/>
          <p:nvPr/>
        </p:nvSpPr>
        <p:spPr>
          <a:xfrm>
            <a:off x="3287827" y="3003158"/>
            <a:ext cx="2132956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dirty="0"/>
              <a:t>keoi5 gou1 gwo3 nei5 siu2 siu2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E5449B-6F32-2341-AE73-8EECAA38CB76}"/>
              </a:ext>
            </a:extLst>
          </p:cNvPr>
          <p:cNvSpPr/>
          <p:nvPr/>
        </p:nvSpPr>
        <p:spPr>
          <a:xfrm>
            <a:off x="3449161" y="3429000"/>
            <a:ext cx="2206886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dirty="0"/>
              <a:t>ngo5 daai6 gwo3 keoi5 jat1 nin4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8BFA91-DEC9-C441-8D63-CA7622ADF52F}"/>
              </a:ext>
            </a:extLst>
          </p:cNvPr>
          <p:cNvSpPr/>
          <p:nvPr/>
        </p:nvSpPr>
        <p:spPr>
          <a:xfrm>
            <a:off x="3438770" y="5320809"/>
            <a:ext cx="1286506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dirty="0"/>
              <a:t>ni1 go3 cung5 di1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28AC34-4C86-AA47-BE38-81ACBC73CD8F}"/>
              </a:ext>
            </a:extLst>
          </p:cNvPr>
          <p:cNvSpPr/>
          <p:nvPr/>
        </p:nvSpPr>
        <p:spPr>
          <a:xfrm>
            <a:off x="5141527" y="5320808"/>
            <a:ext cx="1663532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dirty="0"/>
              <a:t>ni1 go3 cung5 gei2 pui5</a:t>
            </a:r>
          </a:p>
        </p:txBody>
      </p:sp>
    </p:spTree>
    <p:extLst>
      <p:ext uri="{BB962C8B-B14F-4D97-AF65-F5344CB8AC3E}">
        <p14:creationId xmlns:p14="http://schemas.microsoft.com/office/powerpoint/2010/main" val="413948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3840C73-2628-9449-94E8-8C350A43B5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085"/>
          <a:stretch/>
        </p:blipFill>
        <p:spPr>
          <a:xfrm>
            <a:off x="2215793" y="1309254"/>
            <a:ext cx="7413890" cy="27610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27FE82-01E0-FA4A-BCD2-9A7F5B16C249}"/>
              </a:ext>
            </a:extLst>
          </p:cNvPr>
          <p:cNvSpPr/>
          <p:nvPr/>
        </p:nvSpPr>
        <p:spPr>
          <a:xfrm>
            <a:off x="2791709" y="2028598"/>
            <a:ext cx="2977610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dirty="0"/>
              <a:t>gam1 ci3 zung6 hou2 gwo3 soeng6 ci3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52D484-B13E-174A-909E-61F50CF60139}"/>
              </a:ext>
            </a:extLst>
          </p:cNvPr>
          <p:cNvSpPr/>
          <p:nvPr/>
        </p:nvSpPr>
        <p:spPr>
          <a:xfrm>
            <a:off x="2699165" y="2610489"/>
            <a:ext cx="2283574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dirty="0"/>
              <a:t>gam2 joeng2 zung6 hou2 di1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23144A-CF60-F84E-8A50-0AD97874F2E6}"/>
              </a:ext>
            </a:extLst>
          </p:cNvPr>
          <p:cNvSpPr/>
          <p:nvPr/>
        </p:nvSpPr>
        <p:spPr>
          <a:xfrm>
            <a:off x="2531144" y="1309254"/>
            <a:ext cx="74456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/>
              <a:t>zung6</a:t>
            </a:r>
          </a:p>
        </p:txBody>
      </p:sp>
    </p:spTree>
    <p:extLst>
      <p:ext uri="{BB962C8B-B14F-4D97-AF65-F5344CB8AC3E}">
        <p14:creationId xmlns:p14="http://schemas.microsoft.com/office/powerpoint/2010/main" val="3500497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218156-21CF-5243-AD83-ED0F9A5329C5}"/>
              </a:ext>
            </a:extLst>
          </p:cNvPr>
          <p:cNvSpPr txBox="1"/>
          <p:nvPr/>
        </p:nvSpPr>
        <p:spPr>
          <a:xfrm>
            <a:off x="2408504" y="1536174"/>
            <a:ext cx="84789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Translate the following into Cantonese</a:t>
            </a:r>
          </a:p>
          <a:p>
            <a:endParaRPr lang="en-US" sz="2400" dirty="0"/>
          </a:p>
          <a:p>
            <a:r>
              <a:rPr lang="en-US" sz="2400" dirty="0"/>
              <a:t>1. It’s warmer today (nyun5</a:t>
            </a:r>
            <a:r>
              <a:rPr lang="zh-TW" altLang="en-US" sz="2400" dirty="0"/>
              <a:t> </a:t>
            </a:r>
            <a:r>
              <a:rPr lang="ja-JP" altLang="en-US" sz="2400"/>
              <a:t>暖</a:t>
            </a:r>
            <a:r>
              <a:rPr lang="zh-TW" altLang="en-US" sz="2400" dirty="0"/>
              <a:t>）</a:t>
            </a:r>
            <a:endParaRPr lang="en-GB" altLang="zh-TW" sz="2400" dirty="0"/>
          </a:p>
          <a:p>
            <a:r>
              <a:rPr lang="en-US" altLang="zh-TW" sz="2400" dirty="0"/>
              <a:t>2. She is happier now</a:t>
            </a:r>
          </a:p>
          <a:p>
            <a:r>
              <a:rPr lang="en-US" sz="2400" dirty="0"/>
              <a:t>3. My friend is older than me</a:t>
            </a:r>
          </a:p>
          <a:p>
            <a:r>
              <a:rPr lang="en-US" sz="2400" dirty="0"/>
              <a:t>4. She is much taller than before</a:t>
            </a:r>
          </a:p>
          <a:p>
            <a:r>
              <a:rPr lang="en-US" sz="2400" dirty="0"/>
              <a:t>5. It’s slower this time</a:t>
            </a:r>
          </a:p>
          <a:p>
            <a:r>
              <a:rPr lang="en-US" sz="2400" dirty="0"/>
              <a:t>6. This restaurant is cheaper than that one</a:t>
            </a:r>
          </a:p>
          <a:p>
            <a:r>
              <a:rPr lang="en-US" sz="2400" dirty="0"/>
              <a:t>7. Cycling is better than walking</a:t>
            </a:r>
            <a:r>
              <a:rPr lang="zh-TW" altLang="en-US" sz="2400" dirty="0"/>
              <a:t> （</a:t>
            </a:r>
            <a:r>
              <a:rPr lang="en-HK" altLang="zh-TW" sz="2400" dirty="0"/>
              <a:t>haang4 lou6</a:t>
            </a:r>
            <a:r>
              <a:rPr lang="zh-TW" altLang="en-US" sz="2400" dirty="0"/>
              <a:t> </a:t>
            </a:r>
            <a:r>
              <a:rPr lang="ja-JP" altLang="en-US" sz="2400"/>
              <a:t>行路</a:t>
            </a:r>
            <a:r>
              <a:rPr lang="zh-TW" altLang="en-US" sz="2400" dirty="0"/>
              <a:t>）</a:t>
            </a:r>
            <a:endParaRPr lang="en-HK" altLang="zh-TW" sz="2400" dirty="0"/>
          </a:p>
          <a:p>
            <a:r>
              <a:rPr lang="en-US" sz="2400" dirty="0"/>
              <a:t>8. Your idea is better (zyu2 ji3 </a:t>
            </a:r>
            <a:r>
              <a:rPr lang="ja-JP" altLang="en-US" sz="2400"/>
              <a:t>主意</a:t>
            </a:r>
            <a:r>
              <a:rPr lang="zh-TW" altLang="en-US" sz="2400" dirty="0"/>
              <a:t>）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167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AA8753-403B-B54A-883A-18A6573DCC02}"/>
              </a:ext>
            </a:extLst>
          </p:cNvPr>
          <p:cNvSpPr txBox="1"/>
          <p:nvPr/>
        </p:nvSpPr>
        <p:spPr>
          <a:xfrm>
            <a:off x="2211778" y="1030183"/>
            <a:ext cx="84789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Make the following comparisons more explicit using the adverb given in brackets:</a:t>
            </a:r>
          </a:p>
          <a:p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This year is (much) colder [dung3</a:t>
            </a:r>
            <a:r>
              <a:rPr lang="ja-JP" altLang="en-US" sz="2400"/>
              <a:t>凍</a:t>
            </a:r>
            <a:r>
              <a:rPr lang="en-US" altLang="ja-JP" sz="2400" dirty="0"/>
              <a:t>]</a:t>
            </a:r>
            <a:r>
              <a:rPr lang="en-US" sz="2400" dirty="0"/>
              <a:t> than last year</a:t>
            </a:r>
          </a:p>
          <a:p>
            <a:pPr marL="457200" indent="-457200">
              <a:buAutoNum type="arabicPeriod"/>
            </a:pPr>
            <a:r>
              <a:rPr lang="en-US" sz="2400" dirty="0"/>
              <a:t>It’s (much) warmer [nyun5</a:t>
            </a:r>
            <a:r>
              <a:rPr lang="zh-TW" altLang="en-US" sz="2400" dirty="0"/>
              <a:t> </a:t>
            </a:r>
            <a:r>
              <a:rPr lang="ja-JP" altLang="en-US" sz="2400"/>
              <a:t>暖</a:t>
            </a:r>
            <a:r>
              <a:rPr lang="en-GB" altLang="ja-JP" sz="2400" dirty="0"/>
              <a:t>] </a:t>
            </a:r>
            <a:r>
              <a:rPr lang="en-US" sz="2400" dirty="0"/>
              <a:t>today</a:t>
            </a:r>
          </a:p>
          <a:p>
            <a:pPr marL="457200" indent="-457200">
              <a:buAutoNum type="arabicPeriod"/>
            </a:pPr>
            <a:r>
              <a:rPr lang="en-US" sz="2400" dirty="0"/>
              <a:t>Your hair is (a little) shorter [dyun2</a:t>
            </a:r>
            <a:r>
              <a:rPr lang="ja-JP" altLang="en-US" sz="2400"/>
              <a:t>短</a:t>
            </a:r>
            <a:r>
              <a:rPr lang="en-US" sz="2400" dirty="0"/>
              <a:t>] now</a:t>
            </a:r>
          </a:p>
          <a:p>
            <a:pPr marL="457200" indent="-457200">
              <a:buAutoNum type="arabicPeriod"/>
            </a:pPr>
            <a:r>
              <a:rPr lang="en-US" sz="2400" dirty="0"/>
              <a:t>Hong Kong is (several times) more expensive than here</a:t>
            </a:r>
          </a:p>
          <a:p>
            <a:pPr marL="457200" indent="-457200">
              <a:buFontTx/>
              <a:buAutoNum type="arabicPeriod"/>
            </a:pPr>
            <a:r>
              <a:rPr lang="en-US" sz="2400" dirty="0"/>
              <a:t>I’m (even) more tired [gui6 </a:t>
            </a:r>
            <a:r>
              <a:rPr lang="ja-JP" altLang="en-US" sz="2400"/>
              <a:t>攰 </a:t>
            </a:r>
            <a:r>
              <a:rPr lang="en-GB" altLang="ja-JP" sz="2400" dirty="0"/>
              <a:t>]</a:t>
            </a:r>
            <a:r>
              <a:rPr lang="en-US" sz="2400" dirty="0"/>
              <a:t>  than she is</a:t>
            </a:r>
          </a:p>
          <a:p>
            <a:pPr marL="457200" indent="-457200">
              <a:buAutoNum type="arabicPeriod"/>
            </a:pPr>
            <a:r>
              <a:rPr lang="en-US" sz="2400" dirty="0"/>
              <a:t>Eating rice is (even) cheaper than eating noodles</a:t>
            </a:r>
          </a:p>
          <a:p>
            <a:pPr marL="457200" indent="-457200">
              <a:buAutoNum type="arabicPeriod"/>
            </a:pPr>
            <a:r>
              <a:rPr lang="en-US" sz="2400" dirty="0"/>
              <a:t>She is (5cm</a:t>
            </a:r>
            <a:r>
              <a:rPr lang="zh-TW" altLang="en-US" sz="2400" dirty="0"/>
              <a:t> </a:t>
            </a:r>
            <a:r>
              <a:rPr lang="en-HK" altLang="zh-TW" sz="2400" dirty="0"/>
              <a:t>lei4 mai5</a:t>
            </a:r>
            <a:r>
              <a:rPr lang="ja-JP" altLang="en-HK" sz="2400"/>
              <a:t>厘米</a:t>
            </a:r>
            <a:r>
              <a:rPr lang="en-US" sz="2400" dirty="0"/>
              <a:t>) taller than me</a:t>
            </a:r>
          </a:p>
          <a:p>
            <a:pPr marL="457200" indent="-457200">
              <a:buAutoNum type="arabicPeriod"/>
            </a:pPr>
            <a:r>
              <a:rPr lang="en-US" sz="2400" dirty="0"/>
              <a:t>My elder brother is (20 pounds</a:t>
            </a:r>
            <a:r>
              <a:rPr lang="zh-TW" altLang="en-US" sz="2400" dirty="0"/>
              <a:t> </a:t>
            </a:r>
            <a:r>
              <a:rPr lang="en-HK" altLang="zh-TW" sz="2400" dirty="0"/>
              <a:t>bong6</a:t>
            </a:r>
            <a:r>
              <a:rPr lang="ja-JP" altLang="en-HK" sz="2400"/>
              <a:t>磅</a:t>
            </a:r>
            <a:r>
              <a:rPr lang="en-US" sz="2400" dirty="0"/>
              <a:t>) heavier than me</a:t>
            </a:r>
          </a:p>
          <a:p>
            <a:pPr marL="342900" indent="-342900"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5798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3D4EC5-6937-B548-904B-2AE932816DCA}"/>
              </a:ext>
            </a:extLst>
          </p:cNvPr>
          <p:cNvSpPr txBox="1"/>
          <p:nvPr/>
        </p:nvSpPr>
        <p:spPr>
          <a:xfrm>
            <a:off x="3396343" y="2078182"/>
            <a:ext cx="73983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Tell us:</a:t>
            </a:r>
          </a:p>
          <a:p>
            <a:endParaRPr lang="en-US" dirty="0"/>
          </a:p>
          <a:p>
            <a:r>
              <a:rPr lang="en-US" dirty="0"/>
              <a:t>What you planned to do last year but couldn’t do.</a:t>
            </a:r>
          </a:p>
          <a:p>
            <a:endParaRPr lang="en-US" dirty="0"/>
          </a:p>
          <a:p>
            <a:r>
              <a:rPr lang="en-US" dirty="0"/>
              <a:t>What activities do you like to do? How often you do them?</a:t>
            </a:r>
          </a:p>
          <a:p>
            <a:endParaRPr lang="en-US" dirty="0"/>
          </a:p>
          <a:p>
            <a:r>
              <a:rPr lang="en-US" dirty="0"/>
              <a:t>Compare yourself with your family member/ friend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123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3551A0-AC97-B749-8FEB-C4E83D61F79B}"/>
              </a:ext>
            </a:extLst>
          </p:cNvPr>
          <p:cNvSpPr txBox="1"/>
          <p:nvPr/>
        </p:nvSpPr>
        <p:spPr>
          <a:xfrm>
            <a:off x="2764700" y="0"/>
            <a:ext cx="6662599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Translate the following into Cantonese using the adverbs we just learnt.</a:t>
            </a:r>
          </a:p>
          <a:p>
            <a:r>
              <a:rPr lang="en-US" altLang="zh-TW" sz="1400" dirty="0"/>
              <a:t>1.</a:t>
            </a:r>
            <a:r>
              <a:rPr lang="zh-TW" altLang="en-US" sz="1400" dirty="0"/>
              <a:t> </a:t>
            </a:r>
            <a:r>
              <a:rPr lang="en-US" sz="1400" dirty="0"/>
              <a:t>I was in Prague</a:t>
            </a:r>
            <a:r>
              <a:rPr lang="zh-TW" altLang="en-US" sz="1400" dirty="0"/>
              <a:t> </a:t>
            </a:r>
            <a:r>
              <a:rPr lang="en-US" altLang="zh-TW" sz="1400" dirty="0"/>
              <a:t>【</a:t>
            </a:r>
            <a:r>
              <a:rPr lang="en-HK" altLang="zh-TW" sz="1400" dirty="0"/>
              <a:t>bou3 laai1 gaak3</a:t>
            </a:r>
            <a:r>
              <a:rPr lang="en-US" altLang="zh-TW" sz="1400" dirty="0"/>
              <a:t>】</a:t>
            </a:r>
            <a:r>
              <a:rPr lang="en-US" sz="1400" dirty="0"/>
              <a:t> (yesterday)</a:t>
            </a:r>
          </a:p>
          <a:p>
            <a:r>
              <a:rPr lang="en-US" sz="1400" dirty="0"/>
              <a:t>ngo5 cam4 jat6 hai2 bou3 laai1 gaak3</a:t>
            </a:r>
            <a:r>
              <a:rPr lang="zh-TW" altLang="en-US" sz="1400" dirty="0"/>
              <a:t> 我尋日喺布拉格</a:t>
            </a:r>
            <a:endParaRPr lang="en-US" sz="1400" dirty="0"/>
          </a:p>
          <a:p>
            <a:r>
              <a:rPr lang="en-US" altLang="zh-TW" sz="1400" dirty="0"/>
              <a:t>2.</a:t>
            </a:r>
            <a:r>
              <a:rPr lang="zh-TW" altLang="en-US" sz="1400" dirty="0"/>
              <a:t> </a:t>
            </a:r>
            <a:r>
              <a:rPr lang="en-US" sz="1400" dirty="0"/>
              <a:t>She arrived at the university (just now)</a:t>
            </a:r>
          </a:p>
          <a:p>
            <a:r>
              <a:rPr lang="en-US" sz="1400" dirty="0"/>
              <a:t>Keoi5 ngaam1 ngaam1 dou3 zo2 daai6 hok6</a:t>
            </a:r>
            <a:r>
              <a:rPr lang="zh-TW" altLang="en-US" sz="1400" dirty="0"/>
              <a:t> 佢啱啱到咗大學</a:t>
            </a:r>
            <a:endParaRPr lang="en-US" sz="1400" dirty="0"/>
          </a:p>
          <a:p>
            <a:r>
              <a:rPr lang="en-US" altLang="zh-TW" sz="1400" dirty="0"/>
              <a:t>3.</a:t>
            </a:r>
            <a:r>
              <a:rPr lang="zh-TW" altLang="en-US" sz="1400" dirty="0"/>
              <a:t> </a:t>
            </a:r>
            <a:r>
              <a:rPr lang="en-US" sz="1400" dirty="0"/>
              <a:t>I have met him (before)</a:t>
            </a:r>
          </a:p>
          <a:p>
            <a:r>
              <a:rPr lang="en-US" sz="1400" dirty="0"/>
              <a:t>ngo5 zi1 cin4/ ji5 cin4 gin3 gwo3 keoi5 </a:t>
            </a:r>
            <a:r>
              <a:rPr lang="ja-JP" altLang="en-US" sz="1400"/>
              <a:t>我之前</a:t>
            </a:r>
            <a:r>
              <a:rPr lang="en-US" altLang="ja-JP" sz="1400" dirty="0"/>
              <a:t>/</a:t>
            </a:r>
            <a:r>
              <a:rPr lang="ja-JP" altLang="en-US" sz="1400"/>
              <a:t>以前見過佢</a:t>
            </a:r>
            <a:endParaRPr lang="en-US" sz="1400" dirty="0"/>
          </a:p>
          <a:p>
            <a:r>
              <a:rPr lang="en-US" altLang="zh-TW" sz="1400" dirty="0"/>
              <a:t>4</a:t>
            </a:r>
            <a:r>
              <a:rPr lang="en-GB" altLang="zh-TW" sz="1400" dirty="0"/>
              <a:t>.</a:t>
            </a:r>
            <a:r>
              <a:rPr lang="en-US" altLang="zh-TW" sz="1400" dirty="0"/>
              <a:t> </a:t>
            </a:r>
            <a:r>
              <a:rPr lang="en-US" sz="1400" dirty="0"/>
              <a:t>They won the first prize (last time)</a:t>
            </a:r>
          </a:p>
          <a:p>
            <a:r>
              <a:rPr lang="en-US" sz="1400" dirty="0"/>
              <a:t>keoi5 dei6 soeng6 ci3 jeng4 zo2 dai6 jat1 ming4</a:t>
            </a:r>
            <a:r>
              <a:rPr lang="zh-TW" altLang="en-US" sz="1400" dirty="0"/>
              <a:t> 佢哋上次贏咗第一名</a:t>
            </a:r>
            <a:endParaRPr lang="en-US" sz="1400" dirty="0"/>
          </a:p>
          <a:p>
            <a:r>
              <a:rPr lang="en-US" sz="1400" dirty="0"/>
              <a:t>5. We were still small</a:t>
            </a:r>
            <a:r>
              <a:rPr lang="zh-TW" altLang="en-US" sz="1400" dirty="0"/>
              <a:t> </a:t>
            </a:r>
            <a:r>
              <a:rPr lang="en-US" altLang="zh-TW" sz="1400" dirty="0"/>
              <a:t>【</a:t>
            </a:r>
            <a:r>
              <a:rPr lang="en-HK" altLang="zh-TW" sz="1400" dirty="0"/>
              <a:t>sai3 go3</a:t>
            </a:r>
            <a:r>
              <a:rPr lang="zh-TW" altLang="en-US" sz="1400" dirty="0"/>
              <a:t> </a:t>
            </a:r>
            <a:r>
              <a:rPr lang="ja-JP" altLang="en-US" sz="1400"/>
              <a:t>細個</a:t>
            </a:r>
            <a:r>
              <a:rPr lang="en-US" altLang="zh-TW" sz="1400" dirty="0"/>
              <a:t>】</a:t>
            </a:r>
            <a:r>
              <a:rPr lang="en-US" sz="1400" dirty="0"/>
              <a:t> (then)</a:t>
            </a:r>
          </a:p>
          <a:p>
            <a:r>
              <a:rPr lang="en-US" sz="1400" dirty="0"/>
              <a:t>ngo5 dei6 go2 zan6 zung6 sai3 go3</a:t>
            </a:r>
            <a:r>
              <a:rPr lang="zh-TW" altLang="en-US" sz="1400" dirty="0"/>
              <a:t> 我地嗰陣仲細個</a:t>
            </a:r>
            <a:endParaRPr lang="en-US" sz="1400" dirty="0"/>
          </a:p>
          <a:p>
            <a:r>
              <a:rPr lang="en-US" sz="1400" dirty="0"/>
              <a:t>6. I used to be a nurse</a:t>
            </a:r>
            <a:r>
              <a:rPr lang="zh-TW" altLang="en-US" sz="1400" dirty="0"/>
              <a:t> </a:t>
            </a:r>
            <a:r>
              <a:rPr lang="en-US" altLang="zh-TW" sz="1400" dirty="0"/>
              <a:t>【</a:t>
            </a:r>
            <a:r>
              <a:rPr lang="en-HK" altLang="zh-TW" sz="1400" dirty="0"/>
              <a:t>wu6 si6</a:t>
            </a:r>
            <a:r>
              <a:rPr lang="zh-TW" altLang="en-US" sz="1400" dirty="0"/>
              <a:t> </a:t>
            </a:r>
            <a:r>
              <a:rPr lang="ja-JP" altLang="en-US" sz="1400"/>
              <a:t>護士</a:t>
            </a:r>
            <a:r>
              <a:rPr lang="en-US" altLang="zh-TW" sz="1400" dirty="0"/>
              <a:t>】</a:t>
            </a:r>
            <a:r>
              <a:rPr lang="en-US" sz="1400" dirty="0"/>
              <a:t> (originally)</a:t>
            </a:r>
          </a:p>
          <a:p>
            <a:r>
              <a:rPr lang="en-US" sz="1400" dirty="0"/>
              <a:t>ngo5 bun2 loi4 hai6 go3 wu6 si6</a:t>
            </a:r>
            <a:r>
              <a:rPr lang="zh-TW" altLang="en-US" sz="1400" dirty="0"/>
              <a:t> 我本來係個護士</a:t>
            </a:r>
            <a:endParaRPr lang="en-US" sz="1400" dirty="0"/>
          </a:p>
          <a:p>
            <a:r>
              <a:rPr lang="en-US" sz="1400" dirty="0"/>
              <a:t>7. We will contact</a:t>
            </a:r>
            <a:r>
              <a:rPr lang="zh-TW" altLang="en-US" sz="1400" dirty="0"/>
              <a:t> </a:t>
            </a:r>
            <a:r>
              <a:rPr lang="en-US" altLang="zh-TW" sz="1400" dirty="0"/>
              <a:t>【</a:t>
            </a:r>
            <a:r>
              <a:rPr lang="en-HK" altLang="zh-TW" sz="1400" dirty="0"/>
              <a:t>lyun4 lok3</a:t>
            </a:r>
            <a:r>
              <a:rPr lang="en-US" sz="1400" dirty="0"/>
              <a:t> </a:t>
            </a:r>
            <a:r>
              <a:rPr lang="ja-JP" altLang="en-US" sz="1400"/>
              <a:t>聯絡</a:t>
            </a:r>
            <a:r>
              <a:rPr lang="en-US" altLang="zh-TW" sz="1400" dirty="0"/>
              <a:t>】</a:t>
            </a:r>
            <a:r>
              <a:rPr lang="en-US" sz="1400" dirty="0"/>
              <a:t>you (next time)</a:t>
            </a:r>
          </a:p>
          <a:p>
            <a:r>
              <a:rPr lang="en-US" sz="1400" dirty="0"/>
              <a:t>ngo5 dei6 haa2 ci3 wui5 lyun4 lok3 nei5</a:t>
            </a:r>
            <a:r>
              <a:rPr lang="zh-TW" altLang="en-US" sz="1400" dirty="0"/>
              <a:t> 我地下次會聯絡你</a:t>
            </a:r>
            <a:endParaRPr lang="en-US" sz="1400" dirty="0"/>
          </a:p>
          <a:p>
            <a:r>
              <a:rPr lang="en-US" sz="1400" dirty="0"/>
              <a:t>8. He got angry</a:t>
            </a:r>
            <a:r>
              <a:rPr lang="zh-TW" altLang="en-US" sz="1400" dirty="0"/>
              <a:t> </a:t>
            </a:r>
            <a:r>
              <a:rPr lang="en-US" altLang="zh-TW" sz="1400" dirty="0"/>
              <a:t>【</a:t>
            </a:r>
            <a:r>
              <a:rPr lang="en-HK" altLang="zh-TW" sz="1400" dirty="0"/>
              <a:t>nau1</a:t>
            </a:r>
            <a:r>
              <a:rPr lang="zh-TW" altLang="en-US" sz="1400" dirty="0"/>
              <a:t> 嬲</a:t>
            </a:r>
            <a:r>
              <a:rPr lang="en-US" altLang="zh-TW" sz="1400" dirty="0"/>
              <a:t>】</a:t>
            </a:r>
            <a:r>
              <a:rPr lang="en-US" sz="1400" dirty="0"/>
              <a:t> (immediately)</a:t>
            </a:r>
          </a:p>
          <a:p>
            <a:r>
              <a:rPr lang="en-US" sz="1400" dirty="0"/>
              <a:t>keoi5 zik1 hak1 nau1 zo2</a:t>
            </a:r>
            <a:r>
              <a:rPr lang="zh-TW" altLang="en-US" sz="1400" dirty="0"/>
              <a:t> 佢即刻嬲咗</a:t>
            </a:r>
            <a:endParaRPr lang="en-US" sz="1400" dirty="0"/>
          </a:p>
          <a:p>
            <a:r>
              <a:rPr lang="en-US" sz="1400" dirty="0"/>
              <a:t>9. I will treat you a meal </a:t>
            </a:r>
            <a:r>
              <a:rPr lang="en-US" altLang="zh-TW" sz="1400" dirty="0"/>
              <a:t>【</a:t>
            </a:r>
            <a:r>
              <a:rPr lang="en-US" sz="1400" dirty="0"/>
              <a:t>ceng2 sik6 faan6</a:t>
            </a:r>
            <a:r>
              <a:rPr lang="zh-TW" altLang="en-US" sz="1400" dirty="0"/>
              <a:t> </a:t>
            </a:r>
            <a:r>
              <a:rPr lang="ja-JP" altLang="en-US" sz="1400"/>
              <a:t>請吃飯</a:t>
            </a:r>
            <a:r>
              <a:rPr lang="en-US" altLang="zh-TW" sz="1400" dirty="0"/>
              <a:t>】</a:t>
            </a:r>
            <a:r>
              <a:rPr lang="en-US" sz="1400" dirty="0"/>
              <a:t>(in the future)</a:t>
            </a:r>
          </a:p>
          <a:p>
            <a:r>
              <a:rPr lang="en-US" sz="1400" dirty="0"/>
              <a:t>ngo5 dai6 si4 ceng2 nei5 sik6 faan6</a:t>
            </a:r>
            <a:r>
              <a:rPr lang="zh-TW" altLang="en-US" sz="1400" dirty="0"/>
              <a:t> 我第時請你食飯</a:t>
            </a:r>
            <a:endParaRPr lang="en-US" sz="1400" dirty="0"/>
          </a:p>
          <a:p>
            <a:r>
              <a:rPr lang="en-US" sz="1400" dirty="0"/>
              <a:t>10. We used to live in America </a:t>
            </a:r>
            <a:r>
              <a:rPr lang="en-US" altLang="zh-TW" sz="1400" dirty="0"/>
              <a:t>【</a:t>
            </a:r>
            <a:r>
              <a:rPr lang="en-US" sz="1400" dirty="0"/>
              <a:t>mei5 gwok3</a:t>
            </a:r>
            <a:r>
              <a:rPr lang="en-US" altLang="zh-TW" sz="1400" dirty="0"/>
              <a:t>】</a:t>
            </a:r>
            <a:r>
              <a:rPr lang="zh-TW" altLang="en-US" sz="1400" dirty="0"/>
              <a:t> </a:t>
            </a:r>
            <a:r>
              <a:rPr lang="en-US" sz="1400" dirty="0"/>
              <a:t>(before)</a:t>
            </a:r>
          </a:p>
          <a:p>
            <a:r>
              <a:rPr lang="en-US" sz="1400" dirty="0"/>
              <a:t>ngo5 ji5 cin4 zyu6 hai2 mei5 gwok3</a:t>
            </a:r>
            <a:r>
              <a:rPr lang="zh-TW" altLang="en-US" sz="1400" dirty="0"/>
              <a:t> 我以前住喺美國</a:t>
            </a:r>
            <a:endParaRPr lang="en-US" sz="1400" dirty="0"/>
          </a:p>
          <a:p>
            <a:r>
              <a:rPr lang="en-US" altLang="zh-TW" sz="1400" dirty="0"/>
              <a:t>11.</a:t>
            </a:r>
            <a:r>
              <a:rPr lang="zh-TW" altLang="en-US" sz="1400" dirty="0"/>
              <a:t> </a:t>
            </a:r>
            <a:r>
              <a:rPr lang="en-GB" altLang="zh-TW" sz="1400" dirty="0"/>
              <a:t>I planned to go to Taiwan (originally)</a:t>
            </a:r>
          </a:p>
          <a:p>
            <a:r>
              <a:rPr lang="en-GB" altLang="zh-TW" sz="1400" dirty="0"/>
              <a:t>ngo5 bun2 loi4 daa2 syun3 heoi3 toi4 waan1</a:t>
            </a:r>
            <a:r>
              <a:rPr lang="zh-TW" altLang="en-US" sz="1400" dirty="0"/>
              <a:t> 我本來打算去台灣</a:t>
            </a:r>
            <a:endParaRPr lang="en-GB" altLang="zh-TW" sz="1400" dirty="0"/>
          </a:p>
          <a:p>
            <a:r>
              <a:rPr lang="en-US" altLang="zh-TW" sz="1400" dirty="0"/>
              <a:t>12.</a:t>
            </a:r>
            <a:r>
              <a:rPr lang="en-GB" sz="1400" dirty="0"/>
              <a:t> I will go to Hong Kong (next time)</a:t>
            </a:r>
          </a:p>
          <a:p>
            <a:r>
              <a:rPr lang="en-US" sz="1400" dirty="0"/>
              <a:t>ngo5 haa6 ci3 wui5 heoi3 hoeng1 gong2</a:t>
            </a:r>
            <a:r>
              <a:rPr lang="zh-TW" altLang="en-US" sz="1400" dirty="0"/>
              <a:t> 我下次會去香港</a:t>
            </a:r>
            <a:endParaRPr lang="en-US" sz="1400" dirty="0"/>
          </a:p>
          <a:p>
            <a:r>
              <a:rPr lang="en-US" sz="1400" dirty="0"/>
              <a:t>13. My father arrived home (just now)</a:t>
            </a:r>
          </a:p>
          <a:p>
            <a:r>
              <a:rPr lang="en-US" sz="1400" dirty="0"/>
              <a:t>ngo5 baa4 baa1 ngaam1 ngaam1 faan1 zo</a:t>
            </a:r>
            <a:r>
              <a:rPr lang="en-US" altLang="zh-TW" sz="1400" dirty="0"/>
              <a:t>2</a:t>
            </a:r>
            <a:r>
              <a:rPr lang="en-US" sz="1400" dirty="0"/>
              <a:t> uk1 kei2</a:t>
            </a:r>
            <a:r>
              <a:rPr lang="zh-TW" altLang="en-US" sz="1400" dirty="0"/>
              <a:t> 我爸爸啱啱返</a:t>
            </a:r>
            <a:r>
              <a:rPr lang="ja-JP" altLang="en-US" sz="1400"/>
              <a:t>咗</a:t>
            </a:r>
            <a:r>
              <a:rPr lang="zh-TW" altLang="en-US" sz="1400" dirty="0"/>
              <a:t>屋企</a:t>
            </a:r>
            <a:endParaRPr lang="en-US" altLang="zh-TW" sz="1400" dirty="0"/>
          </a:p>
          <a:p>
            <a:r>
              <a:rPr lang="en-US" altLang="zh-TW" sz="1400" dirty="0"/>
              <a:t>14. I liked swimming (then) </a:t>
            </a:r>
          </a:p>
          <a:p>
            <a:r>
              <a:rPr lang="en-US" sz="1400" dirty="0"/>
              <a:t>ngo5 go2 zan6 zung1 ji3 jau4 seoi2</a:t>
            </a:r>
            <a:r>
              <a:rPr lang="zh-TW" altLang="en-US" sz="1400" dirty="0"/>
              <a:t> 我嗰陣鍾意游水</a:t>
            </a:r>
            <a:endParaRPr lang="en-US" sz="1400" dirty="0"/>
          </a:p>
          <a:p>
            <a:pPr marL="342900" indent="-342900">
              <a:buAutoNum type="arabicPeriod"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851748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218156-21CF-5243-AD83-ED0F9A5329C5}"/>
              </a:ext>
            </a:extLst>
          </p:cNvPr>
          <p:cNvSpPr txBox="1"/>
          <p:nvPr/>
        </p:nvSpPr>
        <p:spPr>
          <a:xfrm>
            <a:off x="2348346" y="1070263"/>
            <a:ext cx="847898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Translate the following into Cantonese</a:t>
            </a:r>
          </a:p>
          <a:p>
            <a:endParaRPr lang="en-US" dirty="0"/>
          </a:p>
          <a:p>
            <a:r>
              <a:rPr lang="en-US" dirty="0"/>
              <a:t>1. It’s warmer today (nyun5</a:t>
            </a:r>
            <a:r>
              <a:rPr lang="zh-TW" altLang="en-US" dirty="0"/>
              <a:t> </a:t>
            </a:r>
            <a:r>
              <a:rPr lang="ja-JP" altLang="en-US"/>
              <a:t>暖</a:t>
            </a:r>
            <a:r>
              <a:rPr lang="zh-TW" altLang="en-US" dirty="0"/>
              <a:t>）</a:t>
            </a:r>
            <a:endParaRPr lang="en-GB" altLang="zh-TW" dirty="0"/>
          </a:p>
          <a:p>
            <a:r>
              <a:rPr lang="en-HK" altLang="zh-TW" dirty="0"/>
              <a:t>gam1 jat6 nyun5 di1</a:t>
            </a:r>
            <a:r>
              <a:rPr lang="zh-TW" altLang="en-US" dirty="0"/>
              <a:t> 今日暖啲</a:t>
            </a:r>
            <a:endParaRPr lang="en-HK" altLang="zh-TW" dirty="0"/>
          </a:p>
          <a:p>
            <a:r>
              <a:rPr lang="en-US" altLang="zh-TW" dirty="0"/>
              <a:t>2. She is happier now</a:t>
            </a:r>
          </a:p>
          <a:p>
            <a:r>
              <a:rPr lang="en-US" altLang="zh-TW" dirty="0"/>
              <a:t>keoi5 ji4 gaa1 hoi1 sam1 di1</a:t>
            </a:r>
            <a:r>
              <a:rPr lang="zh-TW" altLang="en-US" dirty="0"/>
              <a:t> 佢而家開心啲</a:t>
            </a:r>
            <a:endParaRPr lang="en-US" altLang="zh-TW" dirty="0"/>
          </a:p>
          <a:p>
            <a:r>
              <a:rPr lang="en-US" dirty="0"/>
              <a:t>3. My friend is older than me</a:t>
            </a:r>
          </a:p>
          <a:p>
            <a:r>
              <a:rPr lang="en-US" dirty="0"/>
              <a:t>ngo5 pang4 jau5 daai6 gwo3 ngo5</a:t>
            </a:r>
            <a:r>
              <a:rPr lang="zh-TW" altLang="en-US" dirty="0"/>
              <a:t> 我朋友大過我</a:t>
            </a:r>
            <a:endParaRPr lang="en-US" dirty="0"/>
          </a:p>
          <a:p>
            <a:r>
              <a:rPr lang="en-US" dirty="0"/>
              <a:t>4. She is much taller than before</a:t>
            </a:r>
          </a:p>
          <a:p>
            <a:r>
              <a:rPr lang="en-US" dirty="0"/>
              <a:t>keoi5 gou1 gwo3 ji5 cin4 hou2 do1</a:t>
            </a:r>
            <a:r>
              <a:rPr lang="zh-TW" altLang="en-US" dirty="0"/>
              <a:t> 佢高過以前好多</a:t>
            </a:r>
            <a:endParaRPr lang="en-US" dirty="0"/>
          </a:p>
          <a:p>
            <a:r>
              <a:rPr lang="en-US" dirty="0"/>
              <a:t>5. It’s slower this time</a:t>
            </a:r>
          </a:p>
          <a:p>
            <a:r>
              <a:rPr lang="en-US" dirty="0"/>
              <a:t>gam1 ci3 maan6 di1</a:t>
            </a:r>
            <a:r>
              <a:rPr lang="zh-TW" altLang="en-US" dirty="0"/>
              <a:t> 今次慢啲</a:t>
            </a:r>
            <a:endParaRPr lang="en-US" dirty="0"/>
          </a:p>
          <a:p>
            <a:r>
              <a:rPr lang="en-US" dirty="0"/>
              <a:t>6. This restaurant is cheaper than that one</a:t>
            </a:r>
          </a:p>
          <a:p>
            <a:r>
              <a:rPr lang="en-US" dirty="0"/>
              <a:t>ni1 gaan1 caan1 teng1 peng4 gwo3 go2 gaan2</a:t>
            </a:r>
            <a:r>
              <a:rPr lang="zh-TW" altLang="en-US" dirty="0"/>
              <a:t> 呢間餐廳平過嗰間</a:t>
            </a:r>
            <a:endParaRPr lang="en-US" dirty="0"/>
          </a:p>
          <a:p>
            <a:r>
              <a:rPr lang="en-US" dirty="0"/>
              <a:t>7. Cycling is better than walking</a:t>
            </a:r>
            <a:r>
              <a:rPr lang="zh-TW" altLang="en-US" dirty="0"/>
              <a:t> （</a:t>
            </a:r>
            <a:r>
              <a:rPr lang="en-HK" altLang="zh-TW" dirty="0"/>
              <a:t>haang4 lou6</a:t>
            </a:r>
            <a:r>
              <a:rPr lang="zh-TW" altLang="en-US" dirty="0"/>
              <a:t> </a:t>
            </a:r>
            <a:r>
              <a:rPr lang="ja-JP" altLang="en-US"/>
              <a:t>行路</a:t>
            </a:r>
            <a:r>
              <a:rPr lang="zh-TW" altLang="en-US" dirty="0"/>
              <a:t>）</a:t>
            </a:r>
            <a:endParaRPr lang="en-HK" altLang="zh-TW" dirty="0"/>
          </a:p>
          <a:p>
            <a:r>
              <a:rPr lang="en-US" dirty="0"/>
              <a:t>caai2 daan1 ce1 hou2 gwo3 haang4 lou6</a:t>
            </a:r>
            <a:r>
              <a:rPr lang="zh-TW" altLang="en-US" dirty="0"/>
              <a:t> 踩單車好過行路</a:t>
            </a:r>
            <a:endParaRPr lang="en-US" dirty="0"/>
          </a:p>
          <a:p>
            <a:r>
              <a:rPr lang="en-US" dirty="0"/>
              <a:t>8. Your idea is better (zyu2 ji3 </a:t>
            </a:r>
            <a:r>
              <a:rPr lang="ja-JP" altLang="en-US"/>
              <a:t>主意</a:t>
            </a:r>
            <a:r>
              <a:rPr lang="zh-TW" altLang="en-US" dirty="0"/>
              <a:t>）</a:t>
            </a:r>
            <a:endParaRPr lang="en-US" dirty="0"/>
          </a:p>
          <a:p>
            <a:r>
              <a:rPr lang="en-US" dirty="0"/>
              <a:t>nei5 ge3 zyu2 ji3 hou2 di1</a:t>
            </a:r>
            <a:r>
              <a:rPr lang="zh-TW" altLang="en-US" dirty="0"/>
              <a:t> 你嘅主意好啲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585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54C6BBF-8930-E843-89E2-9BA6378AB445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719666"/>
          <a:ext cx="812799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86011006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7409059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956763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602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/>
                        <a:t>蘋果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ping4 gwo2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904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/>
                        <a:t>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caang2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334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/>
                        <a:t>香蕉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hoeng1 ziu1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Banana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950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/>
                        <a:t>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lei4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311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/>
                        <a:t>士多啤梨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si6 do1 be1 lei2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Strawberry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495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/>
                        <a:t>提子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tai4 zi2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Grapes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221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/>
                        <a:t>椰菜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je4 coi3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Cabbage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150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/>
                        <a:t>薯仔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syu4 zai2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Potato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881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/>
                        <a:t>番茄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faan1 ke2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Tomato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948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4666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9541A5-82D2-2C4B-B22B-A0A606101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706" y="491338"/>
            <a:ext cx="7266024" cy="587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44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42315-D6D5-5642-AE99-484577A72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037" y="1777499"/>
            <a:ext cx="10639926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400" dirty="0"/>
              <a:t>Ask if the oranges are sweet</a:t>
            </a:r>
            <a:r>
              <a:rPr lang="zh-TW" altLang="en-US" sz="2400" dirty="0"/>
              <a:t> （</a:t>
            </a:r>
            <a:r>
              <a:rPr lang="en-HK" altLang="zh-TW" sz="2400" dirty="0"/>
              <a:t>tim4</a:t>
            </a:r>
            <a:r>
              <a:rPr lang="zh-TW" altLang="en-US" sz="2400" dirty="0"/>
              <a:t> 甜）</a:t>
            </a: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dirty="0"/>
              <a:t>Tell your friend his/her jacket</a:t>
            </a:r>
            <a:r>
              <a:rPr lang="zh-TW" altLang="en-US" sz="2400" dirty="0"/>
              <a:t> （</a:t>
            </a:r>
            <a:r>
              <a:rPr lang="en-HK" altLang="zh-TW" sz="2400" dirty="0"/>
              <a:t>lau1</a:t>
            </a:r>
            <a:r>
              <a:rPr lang="zh-TW" altLang="en-HK" sz="2400" dirty="0"/>
              <a:t>褸</a:t>
            </a:r>
            <a:r>
              <a:rPr lang="zh-TW" altLang="en-US" sz="2400" dirty="0"/>
              <a:t>）</a:t>
            </a:r>
            <a:r>
              <a:rPr lang="en-US" sz="2400" dirty="0"/>
              <a:t> is nice</a:t>
            </a:r>
          </a:p>
          <a:p>
            <a:pPr marL="514350" indent="-514350">
              <a:buAutoNum type="arabicPeriod"/>
            </a:pPr>
            <a:r>
              <a:rPr lang="en-US" sz="2400" dirty="0"/>
              <a:t>Tell your friend his/her hair</a:t>
            </a:r>
            <a:r>
              <a:rPr lang="zh-TW" altLang="en-US" sz="2400" dirty="0"/>
              <a:t> （</a:t>
            </a:r>
            <a:r>
              <a:rPr lang="en-HK" altLang="zh-TW" sz="2400" dirty="0"/>
              <a:t>tau4 faat3</a:t>
            </a:r>
            <a:r>
              <a:rPr lang="zh-TW" altLang="en-HK" sz="2400" dirty="0"/>
              <a:t>頭髮</a:t>
            </a:r>
            <a:r>
              <a:rPr lang="zh-TW" altLang="en-US" sz="2400" dirty="0"/>
              <a:t>）</a:t>
            </a:r>
            <a:r>
              <a:rPr lang="en-US" sz="2400" dirty="0"/>
              <a:t> is a bit messy</a:t>
            </a:r>
            <a:r>
              <a:rPr lang="zh-TW" altLang="en-US" sz="2400" dirty="0"/>
              <a:t> （</a:t>
            </a:r>
            <a:r>
              <a:rPr lang="en-HK" altLang="zh-TW" sz="2400" dirty="0"/>
              <a:t>lyun6</a:t>
            </a:r>
            <a:r>
              <a:rPr lang="zh-TW" altLang="en-HK" sz="2400" dirty="0"/>
              <a:t>亂</a:t>
            </a:r>
            <a:r>
              <a:rPr lang="zh-TW" altLang="en-US" sz="2400" dirty="0"/>
              <a:t>）</a:t>
            </a:r>
            <a:endParaRPr lang="en-GB" altLang="zh-TW" sz="2400" dirty="0"/>
          </a:p>
          <a:p>
            <a:pPr marL="514350" indent="-514350">
              <a:buAutoNum type="arabicPeriod"/>
            </a:pPr>
            <a:r>
              <a:rPr lang="en-GB" sz="2400" dirty="0"/>
              <a:t>Tell your friend the food in the restaurant is bad</a:t>
            </a:r>
            <a:r>
              <a:rPr lang="zh-TW" altLang="en-US" sz="2400" dirty="0"/>
              <a:t> （</a:t>
            </a:r>
            <a:r>
              <a:rPr lang="en-HK" altLang="zh-TW" sz="2400" dirty="0"/>
              <a:t>naan4 sik6</a:t>
            </a:r>
            <a:r>
              <a:rPr lang="zh-TW" altLang="en-US" sz="2400" dirty="0"/>
              <a:t> 難食）</a:t>
            </a:r>
            <a:r>
              <a:rPr lang="en-GB" sz="2400" dirty="0"/>
              <a:t>, don’t go</a:t>
            </a:r>
          </a:p>
          <a:p>
            <a:pPr marL="514350" indent="-514350">
              <a:buAutoNum type="arabicPeriod"/>
            </a:pPr>
            <a:r>
              <a:rPr lang="en-GB" sz="2400" dirty="0"/>
              <a:t>The beer</a:t>
            </a:r>
            <a:r>
              <a:rPr lang="zh-TW" altLang="en-US" sz="2400" dirty="0"/>
              <a:t> （</a:t>
            </a:r>
            <a:r>
              <a:rPr lang="en-GB" sz="2400" dirty="0"/>
              <a:t> be1 zau2啤酒</a:t>
            </a:r>
            <a:r>
              <a:rPr lang="zh-TW" altLang="en-US" sz="2400" dirty="0"/>
              <a:t>）</a:t>
            </a:r>
            <a:r>
              <a:rPr lang="en-GB" sz="2400" dirty="0"/>
              <a:t> is good </a:t>
            </a:r>
            <a:r>
              <a:rPr lang="zh-TW" altLang="en-US" sz="2400" dirty="0"/>
              <a:t>（</a:t>
            </a:r>
            <a:r>
              <a:rPr lang="en-HK" altLang="zh-TW" sz="2400" dirty="0"/>
              <a:t>zeng3</a:t>
            </a:r>
            <a:r>
              <a:rPr lang="zh-TW" altLang="en-US" sz="2400" dirty="0"/>
              <a:t> 正</a:t>
            </a:r>
            <a:r>
              <a:rPr lang="en-US" altLang="zh-TW" sz="2400" dirty="0"/>
              <a:t>/</a:t>
            </a:r>
            <a:r>
              <a:rPr lang="zh-TW" altLang="en-US" sz="2400" dirty="0"/>
              <a:t> </a:t>
            </a:r>
            <a:r>
              <a:rPr lang="en-HK" altLang="zh-TW" sz="2400" dirty="0"/>
              <a:t>hou2 jam2</a:t>
            </a:r>
            <a:r>
              <a:rPr lang="zh-TW" altLang="en-US" sz="2400" dirty="0"/>
              <a:t>好飲）</a:t>
            </a:r>
            <a:endParaRPr lang="en-HK" altLang="zh-TW" sz="2400" dirty="0"/>
          </a:p>
          <a:p>
            <a:pPr marL="514350" indent="-514350">
              <a:buAutoNum type="arabicPeriod"/>
            </a:pPr>
            <a:r>
              <a:rPr lang="en-HK" altLang="zh-TW" sz="2400" dirty="0"/>
              <a:t>The cake is so-so</a:t>
            </a:r>
          </a:p>
          <a:p>
            <a:pPr marL="514350" indent="-514350">
              <a:buAutoNum type="arabicPeriod"/>
            </a:pPr>
            <a:endParaRPr lang="en-GB" sz="2400" dirty="0"/>
          </a:p>
          <a:p>
            <a:pPr marL="514350" indent="-514350">
              <a:buAutoNum type="arabicPeriod"/>
            </a:pPr>
            <a:endParaRPr lang="en-GB" sz="2400" dirty="0"/>
          </a:p>
          <a:p>
            <a:pPr marL="514350" indent="-514350">
              <a:buAutoNum type="arabicPeriod"/>
            </a:pPr>
            <a:endParaRPr lang="en-US" sz="2400" dirty="0"/>
          </a:p>
          <a:p>
            <a:pPr marL="514350" indent="-514350"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7830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B6236116-E564-A643-92D7-1F4DBF5A6236}"/>
              </a:ext>
            </a:extLst>
          </p:cNvPr>
          <p:cNvGrpSpPr/>
          <p:nvPr/>
        </p:nvGrpSpPr>
        <p:grpSpPr>
          <a:xfrm>
            <a:off x="2999233" y="0"/>
            <a:ext cx="6193534" cy="6858000"/>
            <a:chOff x="2999233" y="0"/>
            <a:chExt cx="6193534" cy="6858000"/>
          </a:xfrm>
        </p:grpSpPr>
        <p:pic>
          <p:nvPicPr>
            <p:cNvPr id="3" name="Picture 2" descr="Text&#10;&#10;Description automatically generated">
              <a:extLst>
                <a:ext uri="{FF2B5EF4-FFF2-40B4-BE49-F238E27FC236}">
                  <a16:creationId xmlns:a16="http://schemas.microsoft.com/office/drawing/2014/main" id="{DDC7C20E-6FFD-A049-9D08-07269C4D3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99233" y="0"/>
              <a:ext cx="6193534" cy="685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8334C46-32E5-3541-BD2C-682B72903663}"/>
                </a:ext>
              </a:extLst>
            </p:cNvPr>
            <p:cNvSpPr/>
            <p:nvPr/>
          </p:nvSpPr>
          <p:spPr>
            <a:xfrm>
              <a:off x="3126147" y="1136401"/>
              <a:ext cx="267214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dirty="0"/>
                <a:t>keoi5 </a:t>
              </a:r>
              <a:r>
                <a:rPr lang="en-US" sz="1400" dirty="0">
                  <a:solidFill>
                    <a:srgbClr val="FF0000"/>
                  </a:solidFill>
                </a:rPr>
                <a:t>ji4 gaa1 </a:t>
              </a:r>
              <a:r>
                <a:rPr lang="en-US" sz="1400" dirty="0"/>
                <a:t>zung6 hai2 ji1 jyun2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4CD756E-0F22-F845-A178-B5019E3C98F5}"/>
                </a:ext>
              </a:extLst>
            </p:cNvPr>
            <p:cNvSpPr/>
            <p:nvPr/>
          </p:nvSpPr>
          <p:spPr>
            <a:xfrm>
              <a:off x="3126147" y="1673811"/>
              <a:ext cx="300313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dirty="0"/>
                <a:t>keoi5 </a:t>
              </a:r>
              <a:r>
                <a:rPr lang="en-US" sz="1400" dirty="0">
                  <a:solidFill>
                    <a:srgbClr val="FF0000"/>
                  </a:solidFill>
                </a:rPr>
                <a:t>go2 zan6 si4</a:t>
              </a:r>
              <a:r>
                <a:rPr lang="en-US" sz="1400" dirty="0"/>
                <a:t> zung6 hai2 ji1 jyun2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4E4EB68-16A0-9247-B604-05A19C785300}"/>
                </a:ext>
              </a:extLst>
            </p:cNvPr>
            <p:cNvSpPr/>
            <p:nvPr/>
          </p:nvSpPr>
          <p:spPr>
            <a:xfrm>
              <a:off x="3201545" y="2211221"/>
              <a:ext cx="349942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dirty="0"/>
                <a:t>ngo5 </a:t>
              </a:r>
              <a:r>
                <a:rPr lang="en-US" sz="1400" dirty="0">
                  <a:solidFill>
                    <a:srgbClr val="FF0000"/>
                  </a:solidFill>
                </a:rPr>
                <a:t>zik1 hak1 </a:t>
              </a:r>
              <a:r>
                <a:rPr lang="en-US" sz="1400" dirty="0"/>
                <a:t>heoi3 jing1 gwok3 taam3 nei5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BBF02C1-04E6-9647-83ED-77BD3F3EF78F}"/>
                </a:ext>
              </a:extLst>
            </p:cNvPr>
            <p:cNvSpPr/>
            <p:nvPr/>
          </p:nvSpPr>
          <p:spPr>
            <a:xfrm>
              <a:off x="3450201" y="2748631"/>
              <a:ext cx="359399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dirty="0"/>
                <a:t>ngo5 </a:t>
              </a:r>
              <a:r>
                <a:rPr lang="en-US" sz="1400" dirty="0">
                  <a:solidFill>
                    <a:srgbClr val="FF0000"/>
                  </a:solidFill>
                </a:rPr>
                <a:t>dai6 ji6 si4 </a:t>
              </a:r>
              <a:r>
                <a:rPr lang="en-US" sz="1400" dirty="0"/>
                <a:t>heoi3 jing1 gwok3 taam3 nei5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BDAC213-E837-834C-9415-50257BE8F400}"/>
                </a:ext>
              </a:extLst>
            </p:cNvPr>
            <p:cNvSpPr/>
            <p:nvPr/>
          </p:nvSpPr>
          <p:spPr>
            <a:xfrm>
              <a:off x="4353751" y="4232527"/>
              <a:ext cx="74719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dirty="0"/>
                <a:t>ji4 gaa1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B6CCB67-54EC-1B45-AD66-BF1FF0BE37E3}"/>
                </a:ext>
              </a:extLst>
            </p:cNvPr>
            <p:cNvSpPr/>
            <p:nvPr/>
          </p:nvSpPr>
          <p:spPr>
            <a:xfrm>
              <a:off x="6700965" y="4226833"/>
              <a:ext cx="90742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dirty="0"/>
                <a:t>gam1 jat6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C7588-0FE4-6C4B-B326-54BBD9E3A63E}"/>
                </a:ext>
              </a:extLst>
            </p:cNvPr>
            <p:cNvSpPr/>
            <p:nvPr/>
          </p:nvSpPr>
          <p:spPr>
            <a:xfrm>
              <a:off x="4380588" y="4739844"/>
              <a:ext cx="75668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200" dirty="0"/>
                <a:t>tau4 sin1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369753F-88CB-E947-A5CD-4B6E0616648B}"/>
                </a:ext>
              </a:extLst>
            </p:cNvPr>
            <p:cNvSpPr/>
            <p:nvPr/>
          </p:nvSpPr>
          <p:spPr>
            <a:xfrm>
              <a:off x="4462218" y="5184189"/>
              <a:ext cx="70403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dirty="0"/>
                <a:t>ji5 cin4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3DCD8C8-3AC8-5746-892E-D5600A1B34C2}"/>
                </a:ext>
              </a:extLst>
            </p:cNvPr>
            <p:cNvSpPr/>
            <p:nvPr/>
          </p:nvSpPr>
          <p:spPr>
            <a:xfrm>
              <a:off x="6700965" y="5217003"/>
              <a:ext cx="86914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dirty="0"/>
                <a:t>bun2 loi4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8B56413-B08A-6640-930E-839F0DF9A611}"/>
                </a:ext>
              </a:extLst>
            </p:cNvPr>
            <p:cNvSpPr/>
            <p:nvPr/>
          </p:nvSpPr>
          <p:spPr>
            <a:xfrm>
              <a:off x="4380588" y="5669911"/>
              <a:ext cx="95891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dirty="0"/>
                <a:t>soeng6 ci3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DB7DC00-5329-EC42-B225-32F3D636320D}"/>
                </a:ext>
              </a:extLst>
            </p:cNvPr>
            <p:cNvSpPr/>
            <p:nvPr/>
          </p:nvSpPr>
          <p:spPr>
            <a:xfrm>
              <a:off x="6700965" y="5669910"/>
              <a:ext cx="107818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dirty="0"/>
                <a:t>go2 zan6 si4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63D6DCC-C9D7-5945-802D-2D7AA6C53673}"/>
                </a:ext>
              </a:extLst>
            </p:cNvPr>
            <p:cNvSpPr/>
            <p:nvPr/>
          </p:nvSpPr>
          <p:spPr>
            <a:xfrm>
              <a:off x="4144726" y="6110066"/>
              <a:ext cx="119930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200" dirty="0"/>
                <a:t>Kam4</a:t>
              </a:r>
              <a:r>
                <a:rPr lang="en-US" altLang="zh-TW" sz="1200" dirty="0"/>
                <a:t>/</a:t>
              </a:r>
              <a:r>
                <a:rPr lang="en-US" sz="1200" dirty="0"/>
                <a:t>cam4 jat6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7F75D82-4D1B-9A4A-94AD-8FFB5AB18F81}"/>
                </a:ext>
              </a:extLst>
            </p:cNvPr>
            <p:cNvSpPr/>
            <p:nvPr/>
          </p:nvSpPr>
          <p:spPr>
            <a:xfrm>
              <a:off x="6776210" y="6140844"/>
              <a:ext cx="71865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200" dirty="0"/>
                <a:t>cin4 jat6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2358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587BD148-87DF-8349-BE96-26F66D766E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324"/>
          <a:stretch/>
        </p:blipFill>
        <p:spPr>
          <a:xfrm>
            <a:off x="2295290" y="905351"/>
            <a:ext cx="7601419" cy="50472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8300B7F-590E-FF44-9188-9E3ABD4151A8}"/>
              </a:ext>
            </a:extLst>
          </p:cNvPr>
          <p:cNvSpPr/>
          <p:nvPr/>
        </p:nvSpPr>
        <p:spPr>
          <a:xfrm>
            <a:off x="3662704" y="988152"/>
            <a:ext cx="803425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dirty="0"/>
              <a:t>zik1 hak1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75011C-F8F6-9B47-8848-59095C12F4E3}"/>
              </a:ext>
            </a:extLst>
          </p:cNvPr>
          <p:cNvSpPr/>
          <p:nvPr/>
        </p:nvSpPr>
        <p:spPr>
          <a:xfrm>
            <a:off x="3673924" y="1435412"/>
            <a:ext cx="705642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dirty="0"/>
              <a:t>haa6 ci3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7BFDE1-B69A-AF42-91F4-184572E6BCAB}"/>
              </a:ext>
            </a:extLst>
          </p:cNvPr>
          <p:cNvSpPr/>
          <p:nvPr/>
        </p:nvSpPr>
        <p:spPr>
          <a:xfrm>
            <a:off x="3689763" y="1913450"/>
            <a:ext cx="776366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dirty="0"/>
              <a:t>ting1 jat6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3F5BD2-8DB4-244C-954C-92374801F51E}"/>
              </a:ext>
            </a:extLst>
          </p:cNvPr>
          <p:cNvSpPr/>
          <p:nvPr/>
        </p:nvSpPr>
        <p:spPr>
          <a:xfrm>
            <a:off x="6095999" y="988152"/>
            <a:ext cx="1156086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dirty="0"/>
              <a:t>dai6 </a:t>
            </a:r>
            <a:r>
              <a:rPr lang="zh-TW" altLang="en-US" sz="1200" dirty="0"/>
              <a:t>（</a:t>
            </a:r>
            <a:r>
              <a:rPr lang="en-US" sz="1200" dirty="0"/>
              <a:t>ji6</a:t>
            </a:r>
            <a:r>
              <a:rPr lang="zh-TW" altLang="en-US" sz="1200" dirty="0"/>
              <a:t>）</a:t>
            </a:r>
            <a:r>
              <a:rPr lang="en-US" sz="1200" dirty="0"/>
              <a:t> si4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35F4F2-DC39-0E41-BBCE-BCD5875B9CC2}"/>
              </a:ext>
            </a:extLst>
          </p:cNvPr>
          <p:cNvSpPr/>
          <p:nvPr/>
        </p:nvSpPr>
        <p:spPr>
          <a:xfrm>
            <a:off x="6033504" y="1495046"/>
            <a:ext cx="715260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dirty="0"/>
              <a:t>dou3 si4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0738C6-5B26-904F-8B08-E2DA961B1E91}"/>
              </a:ext>
            </a:extLst>
          </p:cNvPr>
          <p:cNvSpPr/>
          <p:nvPr/>
        </p:nvSpPr>
        <p:spPr>
          <a:xfrm>
            <a:off x="6095999" y="1948919"/>
            <a:ext cx="771558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dirty="0"/>
              <a:t>hau6 jat6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487A33-136D-6240-A4C3-818F7D466326}"/>
              </a:ext>
            </a:extLst>
          </p:cNvPr>
          <p:cNvSpPr/>
          <p:nvPr/>
        </p:nvSpPr>
        <p:spPr>
          <a:xfrm>
            <a:off x="2642936" y="3581230"/>
            <a:ext cx="2413096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dirty="0"/>
              <a:t>ngo5 dei6 ji4 gaa1 ceot1 heoi3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FF2457-C06C-1B4F-81E4-CBE3E9F6F21E}"/>
              </a:ext>
            </a:extLst>
          </p:cNvPr>
          <p:cNvSpPr/>
          <p:nvPr/>
        </p:nvSpPr>
        <p:spPr>
          <a:xfrm>
            <a:off x="2600648" y="3889007"/>
            <a:ext cx="2497671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dirty="0"/>
              <a:t>keoi5 ngaam1 ngaam1 zau2 zo2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0CDCA59-2CB6-DC4A-A60F-6C6D2848DDF6}"/>
              </a:ext>
            </a:extLst>
          </p:cNvPr>
          <p:cNvSpPr/>
          <p:nvPr/>
        </p:nvSpPr>
        <p:spPr>
          <a:xfrm>
            <a:off x="2812520" y="4729363"/>
            <a:ext cx="2734851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dirty="0"/>
              <a:t>bun2 loi4 ngo5 soeng2 duk6 ji1 fo1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2558836-C692-624D-AACE-0C871021CBF7}"/>
              </a:ext>
            </a:extLst>
          </p:cNvPr>
          <p:cNvSpPr/>
          <p:nvPr/>
        </p:nvSpPr>
        <p:spPr>
          <a:xfrm>
            <a:off x="2436214" y="5261942"/>
            <a:ext cx="328346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dirty="0"/>
              <a:t>tau4 sin1 keoi5 m4 gei3 dak1 daai3 so2 si4</a:t>
            </a:r>
          </a:p>
        </p:txBody>
      </p:sp>
    </p:spTree>
    <p:extLst>
      <p:ext uri="{BB962C8B-B14F-4D97-AF65-F5344CB8AC3E}">
        <p14:creationId xmlns:p14="http://schemas.microsoft.com/office/powerpoint/2010/main" val="2375967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46B9245F-B42C-8848-A011-F6F16D8643C1}"/>
              </a:ext>
            </a:extLst>
          </p:cNvPr>
          <p:cNvGrpSpPr/>
          <p:nvPr/>
        </p:nvGrpSpPr>
        <p:grpSpPr>
          <a:xfrm>
            <a:off x="2400799" y="422030"/>
            <a:ext cx="7390402" cy="5817907"/>
            <a:chOff x="2400799" y="422030"/>
            <a:chExt cx="7390402" cy="5817907"/>
          </a:xfrm>
        </p:grpSpPr>
        <p:pic>
          <p:nvPicPr>
            <p:cNvPr id="31" name="Picture 30" descr="A picture containing text, receipt&#10;&#10;Description automatically generated">
              <a:extLst>
                <a:ext uri="{FF2B5EF4-FFF2-40B4-BE49-F238E27FC236}">
                  <a16:creationId xmlns:a16="http://schemas.microsoft.com/office/drawing/2014/main" id="{E3DCAEEA-F9A7-2D42-B1D6-463242E66E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5847"/>
            <a:stretch/>
          </p:blipFill>
          <p:spPr>
            <a:xfrm>
              <a:off x="2400799" y="422030"/>
              <a:ext cx="7390402" cy="5817907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6063566-A980-FC42-84F5-EB46A42656FB}"/>
                </a:ext>
              </a:extLst>
            </p:cNvPr>
            <p:cNvSpPr/>
            <p:nvPr/>
          </p:nvSpPr>
          <p:spPr>
            <a:xfrm>
              <a:off x="2466288" y="1581011"/>
              <a:ext cx="125887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200" dirty="0"/>
                <a:t>Sing4/ seng4 jat6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09EC859-3936-584F-8945-DE0A107FEBC1}"/>
                </a:ext>
              </a:extLst>
            </p:cNvPr>
            <p:cNvSpPr/>
            <p:nvPr/>
          </p:nvSpPr>
          <p:spPr>
            <a:xfrm>
              <a:off x="2641845" y="1860484"/>
              <a:ext cx="76174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200" dirty="0"/>
                <a:t>do1 sou3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713C763-BED5-EE4F-B51F-A4B454A75437}"/>
                </a:ext>
              </a:extLst>
            </p:cNvPr>
            <p:cNvSpPr/>
            <p:nvPr/>
          </p:nvSpPr>
          <p:spPr>
            <a:xfrm>
              <a:off x="2874358" y="2064252"/>
              <a:ext cx="129779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200" dirty="0"/>
                <a:t>jau5 </a:t>
              </a:r>
              <a:r>
                <a:rPr lang="zh-TW" altLang="en-US" sz="1200" dirty="0"/>
                <a:t>（</a:t>
              </a:r>
              <a:r>
                <a:rPr lang="en-US" sz="1200" dirty="0"/>
                <a:t>zan6</a:t>
              </a:r>
              <a:r>
                <a:rPr lang="zh-TW" altLang="en-US" sz="1200" dirty="0"/>
                <a:t>）</a:t>
              </a:r>
              <a:r>
                <a:rPr lang="en-US" sz="1200" dirty="0"/>
                <a:t> si4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2B5B4EC-DCD0-5D45-A599-EA78471EEFC4}"/>
                </a:ext>
              </a:extLst>
            </p:cNvPr>
            <p:cNvSpPr/>
            <p:nvPr/>
          </p:nvSpPr>
          <p:spPr>
            <a:xfrm>
              <a:off x="3523253" y="2303927"/>
              <a:ext cx="84369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200" dirty="0"/>
                <a:t>jat1 si4 si4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D82FB0D-DBB7-6C4B-958E-81EC03EA020C}"/>
                </a:ext>
              </a:extLst>
            </p:cNvPr>
            <p:cNvSpPr/>
            <p:nvPr/>
          </p:nvSpPr>
          <p:spPr>
            <a:xfrm>
              <a:off x="2874358" y="2580926"/>
              <a:ext cx="74090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200" dirty="0"/>
                <a:t>ping4 si4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1B87110-8A66-454B-A0CB-867A755DB0E4}"/>
                </a:ext>
              </a:extLst>
            </p:cNvPr>
            <p:cNvSpPr/>
            <p:nvPr/>
          </p:nvSpPr>
          <p:spPr>
            <a:xfrm>
              <a:off x="6206062" y="1510254"/>
              <a:ext cx="63850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200" dirty="0"/>
                <a:t>jat1 ci3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5153DCF-6003-144B-96E6-325ED96BDCBC}"/>
                </a:ext>
              </a:extLst>
            </p:cNvPr>
            <p:cNvSpPr/>
            <p:nvPr/>
          </p:nvSpPr>
          <p:spPr>
            <a:xfrm>
              <a:off x="6271633" y="2450121"/>
              <a:ext cx="958917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100" dirty="0"/>
                <a:t>tung1 soeng4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E91E42F-C048-674E-9D18-4E1F957D5B08}"/>
                </a:ext>
              </a:extLst>
            </p:cNvPr>
            <p:cNvSpPr/>
            <p:nvPr/>
          </p:nvSpPr>
          <p:spPr>
            <a:xfrm>
              <a:off x="2559554" y="2953042"/>
              <a:ext cx="55496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dirty="0"/>
                <a:t>mui5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B0B1132-BBD2-D148-9F35-158ABA841BB2}"/>
                </a:ext>
              </a:extLst>
            </p:cNvPr>
            <p:cNvSpPr/>
            <p:nvPr/>
          </p:nvSpPr>
          <p:spPr>
            <a:xfrm>
              <a:off x="2893020" y="5516482"/>
              <a:ext cx="79220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200" dirty="0"/>
                <a:t>mui5 ziu1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E05FE22-9470-284C-B345-0F62638D873C}"/>
                </a:ext>
              </a:extLst>
            </p:cNvPr>
            <p:cNvSpPr/>
            <p:nvPr/>
          </p:nvSpPr>
          <p:spPr>
            <a:xfrm>
              <a:off x="3022718" y="5791831"/>
              <a:ext cx="96693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200" dirty="0"/>
                <a:t>mui5 maan5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0C584EB-F146-944B-B7DF-E9707804166F}"/>
                </a:ext>
              </a:extLst>
            </p:cNvPr>
            <p:cNvSpPr/>
            <p:nvPr/>
          </p:nvSpPr>
          <p:spPr>
            <a:xfrm>
              <a:off x="2979209" y="5265184"/>
              <a:ext cx="81144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200" dirty="0"/>
                <a:t>mui5 nin4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41D57AC-9163-A543-9EDB-B0C446E61DFD}"/>
                </a:ext>
              </a:extLst>
            </p:cNvPr>
            <p:cNvSpPr/>
            <p:nvPr/>
          </p:nvSpPr>
          <p:spPr>
            <a:xfrm>
              <a:off x="2955249" y="4748510"/>
              <a:ext cx="71686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200" dirty="0"/>
                <a:t>mui5 ci3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6B6484B-CA9F-8748-9E18-E7B7E3337C43}"/>
                </a:ext>
              </a:extLst>
            </p:cNvPr>
            <p:cNvSpPr/>
            <p:nvPr/>
          </p:nvSpPr>
          <p:spPr>
            <a:xfrm>
              <a:off x="2979209" y="5011282"/>
              <a:ext cx="77636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200" dirty="0"/>
                <a:t>mui5 jat6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142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6A38B819-4205-A344-B164-2C849A98B4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38" t="64608" r="27709" b="16716"/>
          <a:stretch/>
        </p:blipFill>
        <p:spPr>
          <a:xfrm>
            <a:off x="6291241" y="86916"/>
            <a:ext cx="3867757" cy="1634490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C284450-AD18-CC49-8E14-58B4F17F46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16" t="83469" r="7580"/>
          <a:stretch/>
        </p:blipFill>
        <p:spPr>
          <a:xfrm>
            <a:off x="6312439" y="1591279"/>
            <a:ext cx="3825359" cy="15544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507FCC-F01F-274C-A098-4B512D99BC09}"/>
              </a:ext>
            </a:extLst>
          </p:cNvPr>
          <p:cNvSpPr txBox="1"/>
          <p:nvPr/>
        </p:nvSpPr>
        <p:spPr>
          <a:xfrm>
            <a:off x="10128415" y="86916"/>
            <a:ext cx="214884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600" dirty="0"/>
              <a:t>Jau4 seoi2</a:t>
            </a:r>
            <a:endParaRPr lang="en-GB" altLang="ja-JP" sz="1600" dirty="0"/>
          </a:p>
          <a:p>
            <a:r>
              <a:rPr lang="ja-JP" altLang="en-US" sz="1600"/>
              <a:t>游水</a:t>
            </a:r>
            <a:endParaRPr lang="en-HK" altLang="ja-JP" sz="1600" dirty="0"/>
          </a:p>
          <a:p>
            <a:r>
              <a:rPr lang="en-GB" altLang="ja-JP" sz="1600" dirty="0"/>
              <a:t>swimming</a:t>
            </a:r>
            <a:endParaRPr lang="en-HK" altLang="ja-JP" sz="1600" dirty="0"/>
          </a:p>
          <a:p>
            <a:endParaRPr lang="en-HK" sz="1600" dirty="0"/>
          </a:p>
          <a:p>
            <a:r>
              <a:rPr lang="en-HK" sz="1600" dirty="0"/>
              <a:t>Zou6</a:t>
            </a:r>
            <a:r>
              <a:rPr lang="zh-TW" altLang="en-US" sz="1600" dirty="0"/>
              <a:t> </a:t>
            </a:r>
            <a:r>
              <a:rPr lang="en-US" altLang="zh-TW" sz="1600" dirty="0"/>
              <a:t>gym</a:t>
            </a:r>
            <a:endParaRPr lang="en-HK" sz="1600" dirty="0"/>
          </a:p>
          <a:p>
            <a:r>
              <a:rPr lang="ja-JP" altLang="en-US" sz="1600"/>
              <a:t>做</a:t>
            </a:r>
            <a:r>
              <a:rPr lang="en-US" altLang="ja-JP" sz="1600" dirty="0"/>
              <a:t>gym</a:t>
            </a:r>
          </a:p>
          <a:p>
            <a:r>
              <a:rPr lang="en-US" altLang="ja-JP" sz="1600" dirty="0"/>
              <a:t>Go to the gym</a:t>
            </a:r>
          </a:p>
          <a:p>
            <a:endParaRPr lang="en-US" sz="1600" dirty="0"/>
          </a:p>
          <a:p>
            <a:r>
              <a:rPr lang="en-HK" sz="1600" dirty="0"/>
              <a:t>Gin6</a:t>
            </a:r>
            <a:r>
              <a:rPr lang="zh-TW" altLang="en-US" sz="1600" dirty="0"/>
              <a:t> </a:t>
            </a:r>
            <a:r>
              <a:rPr lang="en-GB" altLang="zh-TW" sz="1600" dirty="0"/>
              <a:t>san1</a:t>
            </a:r>
            <a:endParaRPr lang="en-US" sz="1600" dirty="0"/>
          </a:p>
          <a:p>
            <a:r>
              <a:rPr lang="ja-JP" altLang="en-US" sz="1600"/>
              <a:t>健身</a:t>
            </a:r>
            <a:endParaRPr lang="en-GB" altLang="ja-JP" sz="1600" dirty="0"/>
          </a:p>
          <a:p>
            <a:r>
              <a:rPr lang="en-US" altLang="ja-JP" sz="1600" dirty="0"/>
              <a:t>Go to the gym</a:t>
            </a:r>
          </a:p>
          <a:p>
            <a:endParaRPr lang="en-HK" altLang="ja-JP" sz="1600" dirty="0"/>
          </a:p>
          <a:p>
            <a:r>
              <a:rPr lang="en-HK" sz="1600" dirty="0"/>
              <a:t>Zyu2 je5</a:t>
            </a:r>
            <a:r>
              <a:rPr lang="zh-TW" altLang="en-US" sz="1600" dirty="0"/>
              <a:t> </a:t>
            </a:r>
            <a:r>
              <a:rPr lang="en-HK" sz="1600" dirty="0"/>
              <a:t>sik6</a:t>
            </a:r>
          </a:p>
          <a:p>
            <a:r>
              <a:rPr lang="ja-JP" altLang="en-US" sz="1600"/>
              <a:t>煮嘢食</a:t>
            </a:r>
            <a:endParaRPr lang="en-GB" altLang="ja-JP" sz="1600" dirty="0"/>
          </a:p>
          <a:p>
            <a:r>
              <a:rPr lang="en-GB" altLang="ja-JP" sz="1600" dirty="0"/>
              <a:t>Cooking</a:t>
            </a:r>
            <a:endParaRPr lang="en-HK" altLang="ja-JP" sz="1600" dirty="0"/>
          </a:p>
          <a:p>
            <a:endParaRPr lang="en-HK" sz="1600" dirty="0"/>
          </a:p>
          <a:p>
            <a:r>
              <a:rPr lang="en-HK" sz="1600" dirty="0" err="1"/>
              <a:t>Haang</a:t>
            </a:r>
            <a:r>
              <a:rPr lang="en-US" altLang="zh-TW" sz="1600" dirty="0"/>
              <a:t>4</a:t>
            </a:r>
            <a:r>
              <a:rPr lang="zh-TW" altLang="en-US" sz="1600" dirty="0"/>
              <a:t> </a:t>
            </a:r>
            <a:r>
              <a:rPr lang="en-US" altLang="zh-TW" sz="1600" dirty="0"/>
              <a:t>saan1</a:t>
            </a:r>
            <a:endParaRPr lang="en-HK" sz="1600" dirty="0"/>
          </a:p>
          <a:p>
            <a:r>
              <a:rPr lang="ja-JP" altLang="en-HK" sz="1600"/>
              <a:t>行山</a:t>
            </a:r>
            <a:endParaRPr lang="en-GB" altLang="ja-JP" sz="1600" dirty="0"/>
          </a:p>
          <a:p>
            <a:r>
              <a:rPr lang="en-GB" altLang="ja-JP" sz="1600" dirty="0"/>
              <a:t>Hiking</a:t>
            </a:r>
            <a:endParaRPr lang="en-HK" altLang="ja-JP" sz="1600" dirty="0"/>
          </a:p>
          <a:p>
            <a:endParaRPr lang="en-HK" sz="1600" dirty="0"/>
          </a:p>
          <a:p>
            <a:r>
              <a:rPr lang="en-HK" sz="1600" dirty="0"/>
              <a:t>Caai2 daan1 ce1</a:t>
            </a:r>
          </a:p>
          <a:p>
            <a:r>
              <a:rPr lang="ja-JP" altLang="en-US" sz="1600"/>
              <a:t>踩單車</a:t>
            </a:r>
            <a:endParaRPr lang="en-GB" altLang="ja-JP" sz="1600" dirty="0"/>
          </a:p>
          <a:p>
            <a:r>
              <a:rPr lang="en-GB" sz="1600" dirty="0"/>
              <a:t>Cycling</a:t>
            </a:r>
          </a:p>
          <a:p>
            <a:endParaRPr lang="en-GB" sz="1600" dirty="0"/>
          </a:p>
          <a:p>
            <a:r>
              <a:rPr lang="en-HK" dirty="0"/>
              <a:t>Teng1</a:t>
            </a:r>
            <a:r>
              <a:rPr lang="zh-TW" altLang="en-US" dirty="0"/>
              <a:t> </a:t>
            </a:r>
            <a:r>
              <a:rPr lang="en-HK" altLang="zh-TW" dirty="0"/>
              <a:t>jam1 ngok6</a:t>
            </a:r>
            <a:endParaRPr lang="en-GB" sz="1600" dirty="0"/>
          </a:p>
          <a:p>
            <a:r>
              <a:rPr lang="ja-JP" altLang="en-GB" sz="1600"/>
              <a:t>聽</a:t>
            </a:r>
            <a:r>
              <a:rPr lang="ja-JP" altLang="en-US" sz="1600"/>
              <a:t>音樂</a:t>
            </a:r>
            <a:endParaRPr lang="en-HK" altLang="ja-JP" sz="1600" dirty="0"/>
          </a:p>
          <a:p>
            <a:r>
              <a:rPr lang="en-US" altLang="ja-JP" sz="1600" dirty="0"/>
              <a:t>Listen</a:t>
            </a:r>
            <a:r>
              <a:rPr lang="zh-TW" altLang="en-US" sz="1600" dirty="0"/>
              <a:t> </a:t>
            </a:r>
            <a:r>
              <a:rPr lang="en-US" altLang="zh-TW" sz="1600" dirty="0"/>
              <a:t>to</a:t>
            </a:r>
            <a:r>
              <a:rPr lang="zh-TW" altLang="en-US" sz="1600" dirty="0"/>
              <a:t> </a:t>
            </a:r>
            <a:r>
              <a:rPr lang="en-US" altLang="zh-TW" sz="1600" dirty="0"/>
              <a:t>music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6D12FB-AC47-9645-8F8B-6109561DC8ED}"/>
              </a:ext>
            </a:extLst>
          </p:cNvPr>
          <p:cNvSpPr txBox="1"/>
          <p:nvPr/>
        </p:nvSpPr>
        <p:spPr>
          <a:xfrm>
            <a:off x="486887" y="364025"/>
            <a:ext cx="4443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Ask: How often do you _____ ?</a:t>
            </a:r>
          </a:p>
          <a:p>
            <a:endParaRPr lang="en-US" dirty="0"/>
          </a:p>
          <a:p>
            <a:r>
              <a:rPr lang="en-US" dirty="0"/>
              <a:t>Answer with with frequency we just learnt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2652994-02C3-084C-8F51-772B2D9666A9}"/>
              </a:ext>
            </a:extLst>
          </p:cNvPr>
          <p:cNvGrpSpPr/>
          <p:nvPr/>
        </p:nvGrpSpPr>
        <p:grpSpPr>
          <a:xfrm>
            <a:off x="-1099163" y="1383931"/>
            <a:ext cx="7390402" cy="5817907"/>
            <a:chOff x="2400799" y="422030"/>
            <a:chExt cx="7390402" cy="5817907"/>
          </a:xfrm>
        </p:grpSpPr>
        <p:pic>
          <p:nvPicPr>
            <p:cNvPr id="10" name="Picture 9" descr="A picture containing text, receipt&#10;&#10;Description automatically generated">
              <a:extLst>
                <a:ext uri="{FF2B5EF4-FFF2-40B4-BE49-F238E27FC236}">
                  <a16:creationId xmlns:a16="http://schemas.microsoft.com/office/drawing/2014/main" id="{5A1DDC4A-4440-3C48-B933-0F74945012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5847"/>
            <a:stretch/>
          </p:blipFill>
          <p:spPr>
            <a:xfrm>
              <a:off x="2400799" y="422030"/>
              <a:ext cx="7390402" cy="5817907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7B79D5B-659C-0C4B-B569-ECE21D085929}"/>
                </a:ext>
              </a:extLst>
            </p:cNvPr>
            <p:cNvSpPr/>
            <p:nvPr/>
          </p:nvSpPr>
          <p:spPr>
            <a:xfrm>
              <a:off x="2894254" y="1583485"/>
              <a:ext cx="78598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200" dirty="0"/>
                <a:t>sing4 jat6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F479953-7864-FD4B-8389-0885035CD8EA}"/>
                </a:ext>
              </a:extLst>
            </p:cNvPr>
            <p:cNvSpPr/>
            <p:nvPr/>
          </p:nvSpPr>
          <p:spPr>
            <a:xfrm>
              <a:off x="2641845" y="1860484"/>
              <a:ext cx="76174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200" dirty="0"/>
                <a:t>do1 sou3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0A25481-BFF0-3441-87CD-76B67E9ABE2E}"/>
                </a:ext>
              </a:extLst>
            </p:cNvPr>
            <p:cNvSpPr/>
            <p:nvPr/>
          </p:nvSpPr>
          <p:spPr>
            <a:xfrm>
              <a:off x="2874358" y="2064252"/>
              <a:ext cx="129779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200" dirty="0"/>
                <a:t>jau5 </a:t>
              </a:r>
              <a:r>
                <a:rPr lang="zh-TW" altLang="en-US" sz="1200" dirty="0"/>
                <a:t>（</a:t>
              </a:r>
              <a:r>
                <a:rPr lang="en-US" sz="1200" dirty="0"/>
                <a:t>zan6</a:t>
              </a:r>
              <a:r>
                <a:rPr lang="zh-TW" altLang="en-US" sz="1200" dirty="0"/>
                <a:t>）</a:t>
              </a:r>
              <a:r>
                <a:rPr lang="en-US" sz="1200" dirty="0"/>
                <a:t> si4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FA1D3EA-FDB2-294A-B8AE-6DBC89D80C52}"/>
                </a:ext>
              </a:extLst>
            </p:cNvPr>
            <p:cNvSpPr/>
            <p:nvPr/>
          </p:nvSpPr>
          <p:spPr>
            <a:xfrm>
              <a:off x="3523253" y="2303927"/>
              <a:ext cx="84369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200" dirty="0"/>
                <a:t>jat1 si4 si4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8963FE1-5403-AD43-B35C-F6B0993394AC}"/>
                </a:ext>
              </a:extLst>
            </p:cNvPr>
            <p:cNvSpPr/>
            <p:nvPr/>
          </p:nvSpPr>
          <p:spPr>
            <a:xfrm>
              <a:off x="2874358" y="2580926"/>
              <a:ext cx="74090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200" dirty="0"/>
                <a:t>ping4 si4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02AEBEC-F7EF-2E49-B9F0-91CB0CA53AC8}"/>
                </a:ext>
              </a:extLst>
            </p:cNvPr>
            <p:cNvSpPr/>
            <p:nvPr/>
          </p:nvSpPr>
          <p:spPr>
            <a:xfrm>
              <a:off x="6206062" y="1510254"/>
              <a:ext cx="63850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200" dirty="0"/>
                <a:t>jat1 ci3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19DDB03-4106-0B40-9390-277F9C24C8F8}"/>
                </a:ext>
              </a:extLst>
            </p:cNvPr>
            <p:cNvSpPr/>
            <p:nvPr/>
          </p:nvSpPr>
          <p:spPr>
            <a:xfrm>
              <a:off x="6271633" y="2450121"/>
              <a:ext cx="958917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100" dirty="0"/>
                <a:t>tung1 soeng4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AD55416-EC58-7C49-9784-5B95096859F0}"/>
                </a:ext>
              </a:extLst>
            </p:cNvPr>
            <p:cNvSpPr/>
            <p:nvPr/>
          </p:nvSpPr>
          <p:spPr>
            <a:xfrm>
              <a:off x="2559554" y="2953042"/>
              <a:ext cx="55496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dirty="0"/>
                <a:t>mui5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3C1B1C7-16B0-E44A-BBB5-51F856FFBA23}"/>
                </a:ext>
              </a:extLst>
            </p:cNvPr>
            <p:cNvSpPr/>
            <p:nvPr/>
          </p:nvSpPr>
          <p:spPr>
            <a:xfrm>
              <a:off x="2893020" y="5516482"/>
              <a:ext cx="79220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200" dirty="0"/>
                <a:t>mui5 ziu1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6244869-CDA7-1A4B-A47B-006445066109}"/>
                </a:ext>
              </a:extLst>
            </p:cNvPr>
            <p:cNvSpPr/>
            <p:nvPr/>
          </p:nvSpPr>
          <p:spPr>
            <a:xfrm>
              <a:off x="3022718" y="5791831"/>
              <a:ext cx="96693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200" dirty="0"/>
                <a:t>mui5 maan5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D6FD241-F4A7-7544-BADB-6F03AC91936F}"/>
                </a:ext>
              </a:extLst>
            </p:cNvPr>
            <p:cNvSpPr/>
            <p:nvPr/>
          </p:nvSpPr>
          <p:spPr>
            <a:xfrm>
              <a:off x="2979209" y="5265184"/>
              <a:ext cx="81144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200" dirty="0"/>
                <a:t>mui5 nin4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255764D-6AA6-2A44-8405-6AE0482D6BBE}"/>
                </a:ext>
              </a:extLst>
            </p:cNvPr>
            <p:cNvSpPr/>
            <p:nvPr/>
          </p:nvSpPr>
          <p:spPr>
            <a:xfrm>
              <a:off x="2955249" y="4748510"/>
              <a:ext cx="71686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200" dirty="0"/>
                <a:t>mui5 ci3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6B4F18B-A084-6945-A521-41F6FD4FB707}"/>
                </a:ext>
              </a:extLst>
            </p:cNvPr>
            <p:cNvSpPr/>
            <p:nvPr/>
          </p:nvSpPr>
          <p:spPr>
            <a:xfrm>
              <a:off x="2979209" y="5011282"/>
              <a:ext cx="77636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200" dirty="0"/>
                <a:t>mui5 jat6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3559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3551A0-AC97-B749-8FEB-C4E83D61F79B}"/>
              </a:ext>
            </a:extLst>
          </p:cNvPr>
          <p:cNvSpPr txBox="1"/>
          <p:nvPr/>
        </p:nvSpPr>
        <p:spPr>
          <a:xfrm>
            <a:off x="2237874" y="1046747"/>
            <a:ext cx="88906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Translate the following into Cantonese using the adverbs we just learnt.</a:t>
            </a:r>
          </a:p>
          <a:p>
            <a:r>
              <a:rPr lang="en-US" altLang="zh-TW" sz="2000" dirty="0"/>
              <a:t>1.</a:t>
            </a:r>
            <a:r>
              <a:rPr lang="zh-TW" altLang="en-US" sz="2000" dirty="0"/>
              <a:t> </a:t>
            </a:r>
            <a:r>
              <a:rPr lang="en-US" sz="2000" dirty="0"/>
              <a:t>I was in Prague</a:t>
            </a:r>
            <a:r>
              <a:rPr lang="zh-TW" altLang="en-US" sz="2000" dirty="0"/>
              <a:t> </a:t>
            </a:r>
            <a:r>
              <a:rPr lang="en-US" altLang="zh-TW" sz="2000" dirty="0"/>
              <a:t>【</a:t>
            </a:r>
            <a:r>
              <a:rPr lang="en-HK" altLang="zh-TW" sz="2000" dirty="0"/>
              <a:t>bou3 laai1 gaak3</a:t>
            </a:r>
            <a:r>
              <a:rPr lang="en-US" altLang="zh-TW" sz="2000" dirty="0"/>
              <a:t>】</a:t>
            </a:r>
            <a:r>
              <a:rPr lang="en-US" sz="2000" dirty="0"/>
              <a:t> (yesterday)</a:t>
            </a:r>
          </a:p>
          <a:p>
            <a:r>
              <a:rPr lang="en-US" altLang="zh-TW" sz="2000" dirty="0"/>
              <a:t>2.</a:t>
            </a:r>
            <a:r>
              <a:rPr lang="zh-TW" altLang="en-US" sz="2000" dirty="0"/>
              <a:t> </a:t>
            </a:r>
            <a:r>
              <a:rPr lang="en-US" sz="2000" dirty="0"/>
              <a:t>She arrived at the university (just now)</a:t>
            </a:r>
          </a:p>
          <a:p>
            <a:r>
              <a:rPr lang="en-US" altLang="zh-TW" sz="2000" dirty="0"/>
              <a:t>3.</a:t>
            </a:r>
            <a:r>
              <a:rPr lang="zh-TW" altLang="en-US" sz="2000" dirty="0"/>
              <a:t> </a:t>
            </a:r>
            <a:r>
              <a:rPr lang="en-US" sz="2000" dirty="0"/>
              <a:t>I have met him (before)</a:t>
            </a:r>
          </a:p>
          <a:p>
            <a:r>
              <a:rPr lang="en-US" altLang="zh-TW" sz="2000" dirty="0"/>
              <a:t>4</a:t>
            </a:r>
            <a:r>
              <a:rPr lang="en-GB" altLang="zh-TW" sz="2000" dirty="0"/>
              <a:t>.</a:t>
            </a:r>
            <a:r>
              <a:rPr lang="en-US" altLang="zh-TW" sz="2000" dirty="0"/>
              <a:t> </a:t>
            </a:r>
            <a:r>
              <a:rPr lang="en-US" sz="2000" dirty="0"/>
              <a:t>They won the first prize (last time)</a:t>
            </a:r>
          </a:p>
          <a:p>
            <a:r>
              <a:rPr lang="en-US" sz="2000" dirty="0"/>
              <a:t>5. We were still small</a:t>
            </a:r>
            <a:r>
              <a:rPr lang="zh-TW" altLang="en-US" sz="2000" dirty="0"/>
              <a:t> </a:t>
            </a:r>
            <a:r>
              <a:rPr lang="en-US" altLang="zh-TW" sz="2000" dirty="0"/>
              <a:t>【</a:t>
            </a:r>
            <a:r>
              <a:rPr lang="en-HK" altLang="zh-TW" sz="2000" dirty="0"/>
              <a:t>sai3 go3</a:t>
            </a:r>
            <a:r>
              <a:rPr lang="zh-TW" altLang="en-US" sz="2000" dirty="0"/>
              <a:t> </a:t>
            </a:r>
            <a:r>
              <a:rPr lang="ja-JP" altLang="en-US" sz="2000"/>
              <a:t>細個</a:t>
            </a:r>
            <a:r>
              <a:rPr lang="en-US" altLang="zh-TW" sz="2000" dirty="0"/>
              <a:t>】</a:t>
            </a:r>
            <a:r>
              <a:rPr lang="en-US" sz="2000" dirty="0"/>
              <a:t> (then)</a:t>
            </a:r>
          </a:p>
          <a:p>
            <a:r>
              <a:rPr lang="en-US" sz="2000" dirty="0"/>
              <a:t>6. I used to be a nurse</a:t>
            </a:r>
            <a:r>
              <a:rPr lang="zh-TW" altLang="en-US" sz="2000" dirty="0"/>
              <a:t> </a:t>
            </a:r>
            <a:r>
              <a:rPr lang="en-US" altLang="zh-TW" sz="2000" dirty="0"/>
              <a:t>【</a:t>
            </a:r>
            <a:r>
              <a:rPr lang="en-HK" altLang="zh-TW" sz="2000" dirty="0"/>
              <a:t>wu6 si6</a:t>
            </a:r>
            <a:r>
              <a:rPr lang="zh-TW" altLang="en-US" sz="2000" dirty="0"/>
              <a:t> </a:t>
            </a:r>
            <a:r>
              <a:rPr lang="ja-JP" altLang="en-US" sz="2000"/>
              <a:t>護士</a:t>
            </a:r>
            <a:r>
              <a:rPr lang="en-US" altLang="zh-TW" sz="2000" dirty="0"/>
              <a:t>】</a:t>
            </a:r>
            <a:r>
              <a:rPr lang="en-US" sz="2000" dirty="0"/>
              <a:t> (originally)</a:t>
            </a:r>
          </a:p>
          <a:p>
            <a:r>
              <a:rPr lang="en-US" sz="2000" dirty="0"/>
              <a:t>7. We will contact</a:t>
            </a:r>
            <a:r>
              <a:rPr lang="zh-TW" altLang="en-US" sz="2000" dirty="0"/>
              <a:t> </a:t>
            </a:r>
            <a:r>
              <a:rPr lang="en-US" altLang="zh-TW" sz="2000" dirty="0"/>
              <a:t>【</a:t>
            </a:r>
            <a:r>
              <a:rPr lang="en-HK" altLang="zh-TW" sz="2000" dirty="0"/>
              <a:t>lyun4 lok3</a:t>
            </a:r>
            <a:r>
              <a:rPr lang="en-US" sz="2000" dirty="0"/>
              <a:t> </a:t>
            </a:r>
            <a:r>
              <a:rPr lang="ja-JP" altLang="en-US" sz="2000"/>
              <a:t>聯絡</a:t>
            </a:r>
            <a:r>
              <a:rPr lang="en-US" altLang="zh-TW" sz="2000" dirty="0"/>
              <a:t>】</a:t>
            </a:r>
            <a:r>
              <a:rPr lang="en-US" sz="2000" dirty="0"/>
              <a:t>you (next time)</a:t>
            </a:r>
          </a:p>
          <a:p>
            <a:r>
              <a:rPr lang="en-US" sz="2000" dirty="0"/>
              <a:t>8. He got angry</a:t>
            </a:r>
            <a:r>
              <a:rPr lang="zh-TW" altLang="en-US" sz="2000" dirty="0"/>
              <a:t> </a:t>
            </a:r>
            <a:r>
              <a:rPr lang="en-US" altLang="zh-TW" sz="2000" dirty="0"/>
              <a:t>【</a:t>
            </a:r>
            <a:r>
              <a:rPr lang="en-HK" altLang="zh-TW" sz="2000" dirty="0"/>
              <a:t>nau1</a:t>
            </a:r>
            <a:r>
              <a:rPr lang="zh-TW" altLang="en-US" sz="2000" dirty="0"/>
              <a:t> 嬲</a:t>
            </a:r>
            <a:r>
              <a:rPr lang="en-US" altLang="zh-TW" sz="2000" dirty="0"/>
              <a:t>】</a:t>
            </a:r>
            <a:r>
              <a:rPr lang="en-US" sz="2000" dirty="0"/>
              <a:t> (immediately)</a:t>
            </a:r>
          </a:p>
          <a:p>
            <a:r>
              <a:rPr lang="en-US" sz="2000" dirty="0"/>
              <a:t>9. I will treat you a meal </a:t>
            </a:r>
            <a:r>
              <a:rPr lang="en-US" altLang="zh-TW" sz="2000" dirty="0"/>
              <a:t>【</a:t>
            </a:r>
            <a:r>
              <a:rPr lang="en-US" sz="2000" dirty="0"/>
              <a:t>ceng2 sik6 faan6</a:t>
            </a:r>
            <a:r>
              <a:rPr lang="zh-TW" altLang="en-US" sz="2000" dirty="0"/>
              <a:t> </a:t>
            </a:r>
            <a:r>
              <a:rPr lang="ja-JP" altLang="en-US" sz="2000"/>
              <a:t>請吃飯</a:t>
            </a:r>
            <a:r>
              <a:rPr lang="en-US" altLang="zh-TW" sz="2000" dirty="0"/>
              <a:t>】</a:t>
            </a:r>
            <a:r>
              <a:rPr lang="en-US" sz="2000" dirty="0"/>
              <a:t>(in the future)</a:t>
            </a:r>
          </a:p>
          <a:p>
            <a:r>
              <a:rPr lang="en-US" sz="2000" dirty="0"/>
              <a:t>10. We used to live in America </a:t>
            </a:r>
            <a:r>
              <a:rPr lang="en-US" altLang="zh-TW" sz="2000" dirty="0"/>
              <a:t>【</a:t>
            </a:r>
            <a:r>
              <a:rPr lang="en-US" sz="2000" dirty="0"/>
              <a:t>mei5 gwok3</a:t>
            </a:r>
            <a:r>
              <a:rPr lang="en-US" altLang="zh-TW" sz="2000" dirty="0"/>
              <a:t>】</a:t>
            </a:r>
            <a:r>
              <a:rPr lang="zh-TW" altLang="en-US" sz="2000" dirty="0"/>
              <a:t> </a:t>
            </a:r>
            <a:r>
              <a:rPr lang="en-US" sz="2000" dirty="0"/>
              <a:t>(before)</a:t>
            </a:r>
          </a:p>
          <a:p>
            <a:r>
              <a:rPr lang="en-US" altLang="zh-TW" sz="2000" dirty="0"/>
              <a:t>11.</a:t>
            </a:r>
            <a:r>
              <a:rPr lang="zh-TW" altLang="en-US" sz="2000" dirty="0"/>
              <a:t> </a:t>
            </a:r>
            <a:r>
              <a:rPr lang="en-GB" altLang="zh-TW" sz="2000" dirty="0"/>
              <a:t>I planned to go to Taiwan (originally)</a:t>
            </a:r>
          </a:p>
          <a:p>
            <a:r>
              <a:rPr lang="en-US" altLang="zh-TW" sz="2000" dirty="0"/>
              <a:t>12.</a:t>
            </a:r>
            <a:r>
              <a:rPr lang="en-GB" sz="2000" dirty="0"/>
              <a:t> I will go to Hong Kong (next time)</a:t>
            </a:r>
          </a:p>
          <a:p>
            <a:r>
              <a:rPr lang="en-US" sz="2000" dirty="0"/>
              <a:t>13. My father arrived home (just now)</a:t>
            </a:r>
          </a:p>
          <a:p>
            <a:r>
              <a:rPr lang="en-US" altLang="zh-TW" sz="2000" dirty="0"/>
              <a:t>14. I liked swimming (then) </a:t>
            </a:r>
          </a:p>
          <a:p>
            <a:pPr marL="342900" indent="-342900">
              <a:buAutoNum type="arabicPeriod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83947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25636</TotalTime>
  <Words>1359</Words>
  <Application>Microsoft Macintosh PowerPoint</Application>
  <PresentationFormat>Widescreen</PresentationFormat>
  <Paragraphs>223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Cantonese II Week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Cantonese II Week 4</dc:title>
  <dc:creator>Rona Chau</dc:creator>
  <cp:lastModifiedBy>Rona Chau</cp:lastModifiedBy>
  <cp:revision>119</cp:revision>
  <dcterms:created xsi:type="dcterms:W3CDTF">2021-03-20T21:00:42Z</dcterms:created>
  <dcterms:modified xsi:type="dcterms:W3CDTF">2022-03-22T15:03:06Z</dcterms:modified>
</cp:coreProperties>
</file>