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171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10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99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74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958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90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98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65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30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31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494F241-C589-4E5C-8DC1-3EE5EF10681D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291ECE1-A499-4332-A4A7-559EA2C88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3" Type="http://schemas.openxmlformats.org/officeDocument/2006/relationships/image" Target="../media/image7.jp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eg"/><Relationship Id="rId2" Type="http://schemas.openxmlformats.org/officeDocument/2006/relationships/image" Target="../media/image6.jpg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e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7C570-D42D-44A4-BCCE-36B46F403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3974053"/>
            <a:ext cx="9418320" cy="1461782"/>
          </a:xfrm>
        </p:spPr>
        <p:txBody>
          <a:bodyPr anchor="ctr">
            <a:normAutofit/>
          </a:bodyPr>
          <a:lstStyle/>
          <a:p>
            <a:pPr algn="ctr"/>
            <a:r>
              <a:rPr lang="cs-CZ" sz="6000" dirty="0"/>
              <a:t>Komiks a </a:t>
            </a:r>
            <a:r>
              <a:rPr lang="cs-CZ" sz="6000" dirty="0" err="1"/>
              <a:t>intermedialita</a:t>
            </a:r>
            <a:endParaRPr lang="cs-CZ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CC305A-0703-409A-AE79-DF18AE1D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774077"/>
            <a:ext cx="9418320" cy="924457"/>
          </a:xfrm>
        </p:spPr>
        <p:txBody>
          <a:bodyPr>
            <a:normAutofit/>
          </a:bodyPr>
          <a:lstStyle/>
          <a:p>
            <a:pPr algn="ctr"/>
            <a:r>
              <a:rPr lang="cs-CZ" sz="1500" dirty="0"/>
              <a:t>Václav Maxmilián</a:t>
            </a:r>
          </a:p>
          <a:p>
            <a:pPr algn="ctr"/>
            <a:r>
              <a:rPr lang="cs-CZ" sz="1500" dirty="0"/>
              <a:t>LMKB_a433</a:t>
            </a:r>
          </a:p>
        </p:txBody>
      </p: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D7E8ECA2-60A0-4D39-817D-F1E982ED7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1500" y="5097592"/>
            <a:ext cx="59639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09D7C061-7963-427A-B320-062F32BC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81" y="-135463"/>
            <a:ext cx="11772419" cy="39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BAAC4-598B-459E-ACEE-03E72DA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cs-CZ" dirty="0"/>
              <a:t>O čem to bude – proč číst komiks</a:t>
            </a:r>
          </a:p>
        </p:txBody>
      </p:sp>
      <p:pic>
        <p:nvPicPr>
          <p:cNvPr id="4" name="Picture 2" descr="pills2">
            <a:extLst>
              <a:ext uri="{FF2B5EF4-FFF2-40B4-BE49-F238E27FC236}">
                <a16:creationId xmlns:a16="http://schemas.microsoft.com/office/drawing/2014/main" id="{C1104CB4-2A27-4090-AA36-F26288E5A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/>
          <a:stretch/>
        </p:blipFill>
        <p:spPr bwMode="auto">
          <a:xfrm>
            <a:off x="20" y="10"/>
            <a:ext cx="46532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2F5A5-0602-4098-9FAB-CEAD2CB9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288" y="2517169"/>
            <a:ext cx="5648573" cy="3662968"/>
          </a:xfrm>
        </p:spPr>
        <p:txBody>
          <a:bodyPr>
            <a:normAutofit/>
          </a:bodyPr>
          <a:lstStyle/>
          <a:p>
            <a:r>
              <a:rPr lang="cs-CZ" sz="2200" dirty="0"/>
              <a:t>Představa o tom, co je to komiks</a:t>
            </a:r>
          </a:p>
          <a:p>
            <a:r>
              <a:rPr lang="cs-CZ" sz="2200" dirty="0"/>
              <a:t>Comics </a:t>
            </a:r>
            <a:r>
              <a:rPr lang="cs-CZ" sz="2200" dirty="0" err="1"/>
              <a:t>studies</a:t>
            </a:r>
            <a:r>
              <a:rPr lang="cs-CZ" sz="2200" dirty="0"/>
              <a:t> – teorie, historie, kritika</a:t>
            </a:r>
          </a:p>
          <a:p>
            <a:r>
              <a:rPr lang="cs-CZ" sz="2200" dirty="0"/>
              <a:t>Centrum pro studia komiksu</a:t>
            </a:r>
          </a:p>
          <a:p>
            <a:r>
              <a:rPr lang="cs-CZ" sz="2200" dirty="0"/>
              <a:t>Komiks jako umění</a:t>
            </a:r>
          </a:p>
          <a:p>
            <a:r>
              <a:rPr lang="cs-CZ" sz="2200" dirty="0"/>
              <a:t>Čtení komiksu</a:t>
            </a:r>
          </a:p>
          <a:p>
            <a:r>
              <a:rPr lang="cs-CZ" sz="2200" dirty="0"/>
              <a:t>Psaní o komiksu</a:t>
            </a:r>
          </a:p>
        </p:txBody>
      </p:sp>
    </p:spTree>
    <p:extLst>
      <p:ext uri="{BB962C8B-B14F-4D97-AF65-F5344CB8AC3E}">
        <p14:creationId xmlns:p14="http://schemas.microsoft.com/office/powerpoint/2010/main" val="274641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00ECB84-C1FB-4283-8702-422EB096B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215"/>
            <a:ext cx="11292840" cy="6864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EBAAC4-598B-459E-ACEE-03E72DA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9" y="4551036"/>
            <a:ext cx="3863778" cy="18379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komiksy</a:t>
            </a:r>
            <a:endParaRPr lang="en-US" dirty="0"/>
          </a:p>
        </p:txBody>
      </p:sp>
      <p:pic>
        <p:nvPicPr>
          <p:cNvPr id="1032" name="Picture 8" descr="I Never Liked You: Brown, Chester: 9781896597140: Amazon.com: Books">
            <a:extLst>
              <a:ext uri="{FF2B5EF4-FFF2-40B4-BE49-F238E27FC236}">
                <a16:creationId xmlns:a16="http://schemas.microsoft.com/office/drawing/2014/main" id="{0BE57CC5-1DF0-49E8-BA36-D0F7F83B2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r="2" b="3401"/>
          <a:stretch/>
        </p:blipFill>
        <p:spPr bwMode="auto">
          <a:xfrm>
            <a:off x="1" y="10"/>
            <a:ext cx="3648300" cy="42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DD2E911-8D7C-412A-AFE1-C1D08B252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r="3" b="3"/>
          <a:stretch/>
        </p:blipFill>
        <p:spPr>
          <a:xfrm>
            <a:off x="3767175" y="10"/>
            <a:ext cx="3648301" cy="422744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EA0EB1A-683A-477F-B1A9-60034B743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" r="-2" b="17283"/>
          <a:stretch/>
        </p:blipFill>
        <p:spPr bwMode="auto">
          <a:xfrm>
            <a:off x="7534349" y="-6215"/>
            <a:ext cx="3648300" cy="42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BFA6EF-C8B5-4562-9718-3167CB1C9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3153" y="4924327"/>
            <a:ext cx="0" cy="10913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678058B-3D30-4783-B99B-252811DCAF8E}"/>
              </a:ext>
            </a:extLst>
          </p:cNvPr>
          <p:cNvSpPr txBox="1">
            <a:spLocks/>
          </p:cNvSpPr>
          <p:nvPr/>
        </p:nvSpPr>
        <p:spPr>
          <a:xfrm>
            <a:off x="5297763" y="4551036"/>
            <a:ext cx="5586543" cy="183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en-US" dirty="0"/>
              <a:t>16.3. </a:t>
            </a:r>
            <a:r>
              <a:rPr lang="cs-CZ" dirty="0" err="1"/>
              <a:t>Chester</a:t>
            </a:r>
            <a:r>
              <a:rPr lang="cs-CZ" dirty="0"/>
              <a:t> Brown </a:t>
            </a:r>
            <a:r>
              <a:rPr lang="en-US" dirty="0"/>
              <a:t>– </a:t>
            </a:r>
            <a:r>
              <a:rPr lang="cs-CZ" i="1" dirty="0"/>
              <a:t>I </a:t>
            </a:r>
            <a:r>
              <a:rPr lang="cs-CZ" i="1" dirty="0" err="1"/>
              <a:t>Never</a:t>
            </a:r>
            <a:r>
              <a:rPr lang="cs-CZ" i="1" dirty="0"/>
              <a:t> </a:t>
            </a:r>
            <a:r>
              <a:rPr lang="cs-CZ" i="1" dirty="0" err="1"/>
              <a:t>Liked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endParaRPr lang="en-US" i="1" dirty="0"/>
          </a:p>
          <a:p>
            <a:pPr marL="0">
              <a:buNone/>
            </a:pPr>
            <a:r>
              <a:rPr lang="en-US" dirty="0"/>
              <a:t>6.4. David Mazzucchelli – </a:t>
            </a:r>
            <a:r>
              <a:rPr lang="en-US" i="1" dirty="0"/>
              <a:t>Asterios Polyp</a:t>
            </a:r>
          </a:p>
          <a:p>
            <a:pPr marL="0">
              <a:buNone/>
            </a:pPr>
            <a:r>
              <a:rPr lang="en-US" dirty="0"/>
              <a:t>4.5. Tillie Walden – </a:t>
            </a:r>
            <a:r>
              <a:rPr lang="en-US" i="1" dirty="0"/>
              <a:t>Are you listening?</a:t>
            </a:r>
          </a:p>
        </p:txBody>
      </p:sp>
    </p:spTree>
    <p:extLst>
      <p:ext uri="{BB962C8B-B14F-4D97-AF65-F5344CB8AC3E}">
        <p14:creationId xmlns:p14="http://schemas.microsoft.com/office/powerpoint/2010/main" val="37984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2F5A5-0602-4098-9FAB-CEAD2CB9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575353"/>
          </a:xfrm>
        </p:spPr>
        <p:txBody>
          <a:bodyPr/>
          <a:lstStyle/>
          <a:p>
            <a:r>
              <a:rPr lang="cs-CZ" dirty="0" err="1"/>
              <a:t>sdflsdhf</a:t>
            </a:r>
            <a:endParaRPr lang="cs-CZ" dirty="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6DFFDCC2-3AE3-4B0C-BC58-83AEA58C1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61" y="-82916"/>
            <a:ext cx="1619250" cy="2390775"/>
          </a:xfrm>
          <a:prstGeom prst="rect">
            <a:avLst/>
          </a:prstGeom>
        </p:spPr>
      </p:pic>
      <p:pic>
        <p:nvPicPr>
          <p:cNvPr id="11" name="Obrázek 10" descr="Obsah obrázku text, osoba&#10;&#10;Popis byl vytvořen automaticky">
            <a:extLst>
              <a:ext uri="{FF2B5EF4-FFF2-40B4-BE49-F238E27FC236}">
                <a16:creationId xmlns:a16="http://schemas.microsoft.com/office/drawing/2014/main" id="{98E5FE87-CC21-4EEC-B6E1-294C4B435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36" y="-135869"/>
            <a:ext cx="1668459" cy="2345657"/>
          </a:xfrm>
          <a:prstGeom prst="rect">
            <a:avLst/>
          </a:prstGeom>
        </p:spPr>
      </p:pic>
      <p:pic>
        <p:nvPicPr>
          <p:cNvPr id="13" name="Obrázek 12" descr="Obsah obrázku text, kniha&#10;&#10;Popis byl vytvořen automaticky">
            <a:extLst>
              <a:ext uri="{FF2B5EF4-FFF2-40B4-BE49-F238E27FC236}">
                <a16:creationId xmlns:a16="http://schemas.microsoft.com/office/drawing/2014/main" id="{74168E4A-05DC-44AF-A651-88E040142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64" y="-216274"/>
            <a:ext cx="1773566" cy="2524724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7E4D9062-BDAD-4608-82B0-73D66FAD0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22" y="-163398"/>
            <a:ext cx="1790826" cy="2342287"/>
          </a:xfrm>
          <a:prstGeom prst="rect">
            <a:avLst/>
          </a:prstGeom>
        </p:spPr>
      </p:pic>
      <p:pic>
        <p:nvPicPr>
          <p:cNvPr id="23" name="Obrázek 22" descr="Obsah obrázku šipka&#10;&#10;Popis byl vytvořen automaticky">
            <a:extLst>
              <a:ext uri="{FF2B5EF4-FFF2-40B4-BE49-F238E27FC236}">
                <a16:creationId xmlns:a16="http://schemas.microsoft.com/office/drawing/2014/main" id="{2EABE5DE-B415-47EB-AB42-01E12D384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5" y="2095804"/>
            <a:ext cx="1806923" cy="2390775"/>
          </a:xfrm>
          <a:prstGeom prst="rect">
            <a:avLst/>
          </a:prstGeom>
        </p:spPr>
      </p:pic>
      <p:pic>
        <p:nvPicPr>
          <p:cNvPr id="25" name="Obrázek 24" descr="Obsah obrázku text&#10;&#10;Popis byl vytvořen automaticky">
            <a:extLst>
              <a:ext uri="{FF2B5EF4-FFF2-40B4-BE49-F238E27FC236}">
                <a16:creationId xmlns:a16="http://schemas.microsoft.com/office/drawing/2014/main" id="{0382EB25-1FC4-4418-B31B-949DE4E03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05" y="4511189"/>
            <a:ext cx="1740014" cy="2664646"/>
          </a:xfrm>
          <a:prstGeom prst="rect">
            <a:avLst/>
          </a:prstGeom>
        </p:spPr>
      </p:pic>
      <p:pic>
        <p:nvPicPr>
          <p:cNvPr id="31" name="Obrázek 30" descr="Obsah obrázku text&#10;&#10;Popis byl vytvořen automaticky">
            <a:extLst>
              <a:ext uri="{FF2B5EF4-FFF2-40B4-BE49-F238E27FC236}">
                <a16:creationId xmlns:a16="http://schemas.microsoft.com/office/drawing/2014/main" id="{3CC0ACB0-6D01-418C-BEC9-3BC2463B16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64" y="1991624"/>
            <a:ext cx="1838003" cy="2519565"/>
          </a:xfrm>
          <a:prstGeom prst="rect">
            <a:avLst/>
          </a:prstGeom>
        </p:spPr>
      </p:pic>
      <p:pic>
        <p:nvPicPr>
          <p:cNvPr id="35" name="Obrázek 34" descr="Obsah obrázku text&#10;&#10;Popis byl vytvořen automaticky">
            <a:extLst>
              <a:ext uri="{FF2B5EF4-FFF2-40B4-BE49-F238E27FC236}">
                <a16:creationId xmlns:a16="http://schemas.microsoft.com/office/drawing/2014/main" id="{1C6BF3C9-3DA1-4735-8D4D-5F32C93C4D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96" y="4462881"/>
            <a:ext cx="1734976" cy="2676820"/>
          </a:xfrm>
          <a:prstGeom prst="rect">
            <a:avLst/>
          </a:prstGeom>
        </p:spPr>
      </p:pic>
      <p:pic>
        <p:nvPicPr>
          <p:cNvPr id="37" name="Obrázek 36" descr="Obsah obrázku text, kočka, kočka domácí, zelená&#10;&#10;Popis byl vytvořen automaticky">
            <a:extLst>
              <a:ext uri="{FF2B5EF4-FFF2-40B4-BE49-F238E27FC236}">
                <a16:creationId xmlns:a16="http://schemas.microsoft.com/office/drawing/2014/main" id="{DD691106-CF3D-4B6E-9C2B-B54DCE1F42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389" y="4463562"/>
            <a:ext cx="2087954" cy="2776979"/>
          </a:xfrm>
          <a:prstGeom prst="rect">
            <a:avLst/>
          </a:prstGeom>
        </p:spPr>
      </p:pic>
      <p:pic>
        <p:nvPicPr>
          <p:cNvPr id="39" name="Obrázek 38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8D9EE168-B7C0-48C7-9AF2-E358F82B33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77" y="-49508"/>
            <a:ext cx="1610695" cy="2235644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3959D8E2-4FBF-4A82-BE5B-DC874C5773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17" y="-68393"/>
            <a:ext cx="1651100" cy="2285123"/>
          </a:xfrm>
          <a:prstGeom prst="rect">
            <a:avLst/>
          </a:prstGeom>
        </p:spPr>
      </p:pic>
      <p:pic>
        <p:nvPicPr>
          <p:cNvPr id="7" name="Obrázek 6" descr="Obsah obrázku text, rámeček obrázku&#10;&#10;Popis byl vytvořen automaticky">
            <a:extLst>
              <a:ext uri="{FF2B5EF4-FFF2-40B4-BE49-F238E27FC236}">
                <a16:creationId xmlns:a16="http://schemas.microsoft.com/office/drawing/2014/main" id="{983D018B-CD10-4BC2-8A8F-754B16E5C1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79" y="2133720"/>
            <a:ext cx="1900646" cy="2593822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6B067A9-80BB-47FC-84CC-E79C3A17B0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95" y="2054102"/>
            <a:ext cx="1705594" cy="2558391"/>
          </a:xfrm>
          <a:prstGeom prst="rect">
            <a:avLst/>
          </a:prstGeom>
        </p:spPr>
      </p:pic>
      <p:pic>
        <p:nvPicPr>
          <p:cNvPr id="2050" name="Picture 2" descr="Calvin a Hobbes - Bill Watterson | Databáze knih">
            <a:extLst>
              <a:ext uri="{FF2B5EF4-FFF2-40B4-BE49-F238E27FC236}">
                <a16:creationId xmlns:a16="http://schemas.microsoft.com/office/drawing/2014/main" id="{5E189698-FA52-4896-A773-5B1CC661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443" y="-68393"/>
            <a:ext cx="2196628" cy="25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5DD525E-B58D-4198-9B87-863213EB98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80" y="2126626"/>
            <a:ext cx="1753253" cy="2556827"/>
          </a:xfrm>
          <a:prstGeom prst="rect">
            <a:avLst/>
          </a:prstGeom>
        </p:spPr>
      </p:pic>
      <p:pic>
        <p:nvPicPr>
          <p:cNvPr id="2054" name="Picture 6" descr="Akira, Vol. 4: Katsuhiro Otomo: 8601400793145: Amazon.com: Books">
            <a:extLst>
              <a:ext uri="{FF2B5EF4-FFF2-40B4-BE49-F238E27FC236}">
                <a16:creationId xmlns:a16="http://schemas.microsoft.com/office/drawing/2014/main" id="{0E75D01D-3DA7-47B7-8DF2-0ADBF549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31" y="4546368"/>
            <a:ext cx="1900646" cy="27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Obsah obrázku text, exteriér, podepsat&#10;&#10;Popis byl vytvořen automaticky">
            <a:extLst>
              <a:ext uri="{FF2B5EF4-FFF2-40B4-BE49-F238E27FC236}">
                <a16:creationId xmlns:a16="http://schemas.microsoft.com/office/drawing/2014/main" id="{C1D1A4CA-B817-4182-ADA2-BB6AFA3513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26" y="2060743"/>
            <a:ext cx="3275813" cy="2497581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543B0B01-A6EA-420D-8551-0822228D3A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27" y="2095804"/>
            <a:ext cx="1945199" cy="258445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09C638E-DF59-4D56-B56E-D88ECE3255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04" y="4523263"/>
            <a:ext cx="1900646" cy="248604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CB373EA-0D37-443C-8A96-A861F6D016D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12" y="4523263"/>
            <a:ext cx="1803651" cy="2593822"/>
          </a:xfrm>
          <a:prstGeom prst="rect">
            <a:avLst/>
          </a:prstGeom>
        </p:spPr>
      </p:pic>
      <p:pic>
        <p:nvPicPr>
          <p:cNvPr id="2052" name="Picture 4" descr="Slings &amp; Arrows">
            <a:extLst>
              <a:ext uri="{FF2B5EF4-FFF2-40B4-BE49-F238E27FC236}">
                <a16:creationId xmlns:a16="http://schemas.microsoft.com/office/drawing/2014/main" id="{490364FA-7A52-4CCF-8BA1-96F98BEC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772" y="4523263"/>
            <a:ext cx="1904599" cy="25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9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BAAC4-598B-459E-ACEE-03E72DA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58466"/>
            <a:ext cx="9692640" cy="1325562"/>
          </a:xfrm>
        </p:spPr>
        <p:txBody>
          <a:bodyPr/>
          <a:lstStyle/>
          <a:p>
            <a:r>
              <a:rPr lang="cs-CZ" dirty="0"/>
              <a:t>…a dalších sto komiksů (komiks jako umění)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2F5A5-0602-4098-9FAB-CEAD2CB9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40" y="1139254"/>
            <a:ext cx="8595360" cy="68954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Žánr—médium—forma</a:t>
            </a:r>
            <a:r>
              <a:rPr lang="cs-CZ" dirty="0">
                <a:sym typeface="Wingdings" panose="05000000000000000000" pitchFamily="2" charset="2"/>
              </a:rPr>
              <a:t> umělecký druh</a:t>
            </a:r>
          </a:p>
          <a:p>
            <a:endParaRPr lang="cs-CZ" dirty="0"/>
          </a:p>
        </p:txBody>
      </p:sp>
      <p:pic>
        <p:nvPicPr>
          <p:cNvPr id="4" name="Zástupný symbol pro obsah 6" descr="Little_Nemo_Elephant_1.jpg">
            <a:extLst>
              <a:ext uri="{FF2B5EF4-FFF2-40B4-BE49-F238E27FC236}">
                <a16:creationId xmlns:a16="http://schemas.microsoft.com/office/drawing/2014/main" id="{C4A860A0-53DA-42D5-ADAD-674F8283E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028"/>
            <a:ext cx="4157662" cy="5472112"/>
          </a:xfrm>
          <a:prstGeom prst="rect">
            <a:avLst/>
          </a:prstGeom>
        </p:spPr>
      </p:pic>
      <p:pic>
        <p:nvPicPr>
          <p:cNvPr id="6" name="Obrázek 4" descr="21.JPG">
            <a:extLst>
              <a:ext uri="{FF2B5EF4-FFF2-40B4-BE49-F238E27FC236}">
                <a16:creationId xmlns:a16="http://schemas.microsoft.com/office/drawing/2014/main" id="{4DBE5F77-927B-42DF-AFCB-52EF8DCA6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47" y="1484028"/>
            <a:ext cx="4700505" cy="57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5" descr="Moon Knight (2014-) 001-011.jpg">
            <a:extLst>
              <a:ext uri="{FF2B5EF4-FFF2-40B4-BE49-F238E27FC236}">
                <a16:creationId xmlns:a16="http://schemas.microsoft.com/office/drawing/2014/main" id="{46FAB564-DF7F-494B-8253-8012387FD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77" y="1540059"/>
            <a:ext cx="3486514" cy="536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68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7D051-6DFB-4E97-AD31-FCB29DD4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49776"/>
            <a:ext cx="9692640" cy="456173"/>
          </a:xfrm>
        </p:spPr>
        <p:txBody>
          <a:bodyPr>
            <a:normAutofit fontScale="90000"/>
          </a:bodyPr>
          <a:lstStyle/>
          <a:p>
            <a:r>
              <a:rPr lang="cs-CZ" dirty="0"/>
              <a:t>Sylabus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DECCA-8760-4844-A775-F51E7274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9" y="1150706"/>
            <a:ext cx="4643919" cy="5029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1. Úvodní hodina – proč číst komiksy?</a:t>
            </a:r>
          </a:p>
          <a:p>
            <a:pPr marL="0" indent="0">
              <a:buNone/>
            </a:pPr>
            <a:r>
              <a:rPr lang="cs-CZ" dirty="0"/>
              <a:t>2. Co je to komiks?</a:t>
            </a:r>
          </a:p>
          <a:p>
            <a:pPr marL="0" indent="0">
              <a:buNone/>
            </a:pPr>
            <a:r>
              <a:rPr lang="cs-CZ" dirty="0"/>
              <a:t>3. Komiksová gramatika</a:t>
            </a:r>
          </a:p>
          <a:p>
            <a:pPr marL="0" indent="0">
              <a:buNone/>
            </a:pPr>
            <a:r>
              <a:rPr lang="cs-CZ" dirty="0"/>
              <a:t>4. Text a obraz</a:t>
            </a:r>
          </a:p>
          <a:p>
            <a:pPr marL="0" indent="0">
              <a:buNone/>
            </a:pPr>
            <a:r>
              <a:rPr lang="cs-CZ" dirty="0"/>
              <a:t>5. Čtecí seminář 1</a:t>
            </a:r>
          </a:p>
          <a:p>
            <a:pPr marL="0" indent="0">
              <a:buNone/>
            </a:pPr>
            <a:r>
              <a:rPr lang="cs-CZ" dirty="0"/>
              <a:t>6. Komiks jako umění</a:t>
            </a:r>
          </a:p>
          <a:p>
            <a:pPr marL="0" indent="0">
              <a:buNone/>
            </a:pPr>
            <a:r>
              <a:rPr lang="cs-CZ" dirty="0"/>
              <a:t>7. Komiks mezi ostatními…</a:t>
            </a:r>
          </a:p>
          <a:p>
            <a:pPr marL="0" indent="0">
              <a:buNone/>
            </a:pPr>
            <a:r>
              <a:rPr lang="cs-CZ" dirty="0"/>
              <a:t>8. Čtecí seminář 2</a:t>
            </a:r>
          </a:p>
          <a:p>
            <a:pPr marL="0" indent="0">
              <a:buNone/>
            </a:pPr>
            <a:r>
              <a:rPr lang="cs-CZ" dirty="0"/>
              <a:t>9. Jak psát o komiksu</a:t>
            </a:r>
          </a:p>
          <a:p>
            <a:pPr marL="0" indent="0">
              <a:buNone/>
            </a:pPr>
            <a:r>
              <a:rPr lang="cs-CZ" dirty="0"/>
              <a:t>10. Sekvenčnost a </a:t>
            </a:r>
            <a:r>
              <a:rPr lang="cs-CZ" dirty="0" err="1"/>
              <a:t>serialita</a:t>
            </a:r>
            <a:r>
              <a:rPr lang="cs-CZ" dirty="0"/>
              <a:t> komiksu</a:t>
            </a:r>
          </a:p>
          <a:p>
            <a:pPr marL="0" indent="0">
              <a:buNone/>
            </a:pPr>
            <a:r>
              <a:rPr lang="cs-CZ" dirty="0"/>
              <a:t>11. </a:t>
            </a:r>
            <a:r>
              <a:rPr lang="cs-CZ" dirty="0" err="1"/>
              <a:t>Interm</a:t>
            </a:r>
            <a:r>
              <a:rPr lang="cs-CZ" dirty="0"/>
              <a:t> &amp; adaptace komiksu</a:t>
            </a:r>
          </a:p>
          <a:p>
            <a:pPr marL="0" indent="0">
              <a:buNone/>
            </a:pPr>
            <a:r>
              <a:rPr lang="cs-CZ" dirty="0"/>
              <a:t>12. Čtecí seminář 3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5" descr="emilebravo.jpeg">
            <a:extLst>
              <a:ext uri="{FF2B5EF4-FFF2-40B4-BE49-F238E27FC236}">
                <a16:creationId xmlns:a16="http://schemas.microsoft.com/office/drawing/2014/main" id="{3424C9C8-D186-4765-A491-03092E815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72" y="365760"/>
            <a:ext cx="4678362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86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98953-C332-446B-889D-6084A923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025327"/>
            <a:ext cx="9692640" cy="1325562"/>
          </a:xfrm>
        </p:spPr>
        <p:txBody>
          <a:bodyPr/>
          <a:lstStyle/>
          <a:p>
            <a:r>
              <a:rPr lang="cs-CZ" dirty="0"/>
              <a:t>Podmínky ukončení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879359-5D92-412C-B11A-BAA3A3C9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743200"/>
            <a:ext cx="5533949" cy="3436937"/>
          </a:xfrm>
        </p:spPr>
        <p:txBody>
          <a:bodyPr/>
          <a:lstStyle/>
          <a:p>
            <a:r>
              <a:rPr lang="cs-CZ" dirty="0"/>
              <a:t>Aktivní účast na seminárních hodinách</a:t>
            </a:r>
          </a:p>
          <a:p>
            <a:r>
              <a:rPr lang="cs-CZ" dirty="0"/>
              <a:t>Čtenářské reflexe – 2 x 3 kusy</a:t>
            </a:r>
          </a:p>
          <a:p>
            <a:r>
              <a:rPr lang="cs-CZ" strike="sngStrike" dirty="0"/>
              <a:t>Test – max 10 otázek a-b-c, 1 otázka na vlastní odpověď, jeden komiks na rozbor</a:t>
            </a:r>
          </a:p>
          <a:p>
            <a:r>
              <a:rPr lang="cs-CZ" dirty="0"/>
              <a:t>Odevzdání čtenářských reflexí:</a:t>
            </a:r>
          </a:p>
          <a:p>
            <a:pPr lvl="1"/>
            <a:r>
              <a:rPr lang="cs-CZ" dirty="0"/>
              <a:t>1. nejpozději 13.3.</a:t>
            </a:r>
          </a:p>
          <a:p>
            <a:pPr lvl="1"/>
            <a:r>
              <a:rPr lang="cs-CZ" dirty="0"/>
              <a:t>2. nejpozději 3.4.</a:t>
            </a:r>
          </a:p>
          <a:p>
            <a:pPr lvl="1"/>
            <a:r>
              <a:rPr lang="cs-CZ" dirty="0"/>
              <a:t>3. nejpozději 1.5.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6D598D-458E-4470-A79E-76AFF0D6D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21" y="101184"/>
            <a:ext cx="447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9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C1DD6141-43DE-499B-8867-82DAE72C9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EBAAC4-598B-459E-ACEE-03E72DA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018" y="460188"/>
            <a:ext cx="4869949" cy="1728708"/>
          </a:xfrm>
        </p:spPr>
        <p:txBody>
          <a:bodyPr>
            <a:normAutofit/>
          </a:bodyPr>
          <a:lstStyle/>
          <a:p>
            <a:r>
              <a:rPr lang="cs-CZ"/>
              <a:t>Sekundární literatura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1863F8-2287-4AA0-86E4-811E4014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909" y="460188"/>
            <a:ext cx="5131704" cy="59855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AFAD25-F788-423A-8B6D-C7BF4267E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r="-4" b="12950"/>
          <a:stretch/>
        </p:blipFill>
        <p:spPr bwMode="auto">
          <a:xfrm>
            <a:off x="650422" y="643467"/>
            <a:ext cx="2330903" cy="26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27CE3AB-3576-4443-A5F8-1E666B2E0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7" r="-6" b="-6"/>
          <a:stretch/>
        </p:blipFill>
        <p:spPr bwMode="auto">
          <a:xfrm>
            <a:off x="3100197" y="643467"/>
            <a:ext cx="2345548" cy="26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4F45E16-27BE-47D2-86C1-B250C5DA3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3"/>
          <a:stretch/>
        </p:blipFill>
        <p:spPr bwMode="auto">
          <a:xfrm>
            <a:off x="650422" y="3429000"/>
            <a:ext cx="2330902" cy="28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mazon.com: Understanding Comics: The Invisible Art (9781627652735): McCloud,  Scott: Books">
            <a:extLst>
              <a:ext uri="{FF2B5EF4-FFF2-40B4-BE49-F238E27FC236}">
                <a16:creationId xmlns:a16="http://schemas.microsoft.com/office/drawing/2014/main" id="{F4F4AA77-E42A-42F4-9CFA-CC4F0FF67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4" r="-5" b="4470"/>
          <a:stretch/>
        </p:blipFill>
        <p:spPr bwMode="auto">
          <a:xfrm>
            <a:off x="3100196" y="3408426"/>
            <a:ext cx="2345548" cy="28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2F5A5-0602-4098-9FAB-CEAD2CB9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510630"/>
            <a:ext cx="4884862" cy="3669507"/>
          </a:xfrm>
        </p:spPr>
        <p:txBody>
          <a:bodyPr>
            <a:normAutofit/>
          </a:bodyPr>
          <a:lstStyle/>
          <a:p>
            <a:endParaRPr lang="cs-CZ" sz="1700"/>
          </a:p>
          <a:p>
            <a:r>
              <a:rPr lang="cs-CZ" sz="1700"/>
              <a:t>Scott McCloud – Understanding Comics</a:t>
            </a:r>
            <a:endParaRPr lang="en-US" sz="1700"/>
          </a:p>
          <a:p>
            <a:r>
              <a:rPr lang="en-US" sz="1700"/>
              <a:t>Jan Baetens, Hugo Frey</a:t>
            </a:r>
            <a:r>
              <a:rPr lang="cs-CZ" sz="1700"/>
              <a:t> – T</a:t>
            </a:r>
            <a:r>
              <a:rPr lang="en-US" sz="1700"/>
              <a:t>he </a:t>
            </a:r>
            <a:r>
              <a:rPr lang="cs-CZ" sz="1700"/>
              <a:t>G</a:t>
            </a:r>
            <a:r>
              <a:rPr lang="en-US" sz="1700"/>
              <a:t>raphic </a:t>
            </a:r>
            <a:r>
              <a:rPr lang="cs-CZ" sz="1700"/>
              <a:t>N</a:t>
            </a:r>
            <a:r>
              <a:rPr lang="en-US" sz="1700"/>
              <a:t>ovel</a:t>
            </a:r>
            <a:r>
              <a:rPr lang="cs-CZ" sz="1700"/>
              <a:t>:</a:t>
            </a:r>
            <a:r>
              <a:rPr lang="en-US" sz="1700"/>
              <a:t> </a:t>
            </a:r>
            <a:r>
              <a:rPr lang="cs-CZ" sz="1700"/>
              <a:t>A</a:t>
            </a:r>
            <a:r>
              <a:rPr lang="en-US" sz="1700"/>
              <a:t>n </a:t>
            </a:r>
            <a:r>
              <a:rPr lang="cs-CZ" sz="1700"/>
              <a:t>I</a:t>
            </a:r>
            <a:r>
              <a:rPr lang="en-US" sz="1700"/>
              <a:t>ntruduction</a:t>
            </a:r>
            <a:endParaRPr lang="cs-CZ" sz="1700"/>
          </a:p>
          <a:p>
            <a:r>
              <a:rPr lang="cs-CZ" sz="1700"/>
              <a:t>Will Eisner – Comics &amp; Sequential art</a:t>
            </a:r>
          </a:p>
          <a:p>
            <a:r>
              <a:rPr lang="cs-CZ" sz="1700"/>
              <a:t>Bart Beaty – Comics versus Art</a:t>
            </a:r>
          </a:p>
          <a:p>
            <a:r>
              <a:rPr lang="cs-CZ" sz="1700"/>
              <a:t>Mario Saraceni – The Language of Comics</a:t>
            </a:r>
          </a:p>
          <a:p>
            <a:r>
              <a:rPr lang="cs-CZ" sz="1700"/>
              <a:t>Dan Mazur a Alexander Danner – Komiks: Od roku 1968 do současnosti</a:t>
            </a:r>
          </a:p>
        </p:txBody>
      </p:sp>
    </p:spTree>
    <p:extLst>
      <p:ext uri="{BB962C8B-B14F-4D97-AF65-F5344CB8AC3E}">
        <p14:creationId xmlns:p14="http://schemas.microsoft.com/office/powerpoint/2010/main" val="3505707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267</Words>
  <Application>Microsoft Office PowerPoint</Application>
  <PresentationFormat>Širokoúhlá obrazovka</PresentationFormat>
  <Paragraphs>46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Pohled</vt:lpstr>
      <vt:lpstr>Komiks a intermedialita</vt:lpstr>
      <vt:lpstr>O čem to bude – proč číst komiks</vt:lpstr>
      <vt:lpstr>Tři komiksy</vt:lpstr>
      <vt:lpstr>Prezentace aplikace PowerPoint</vt:lpstr>
      <vt:lpstr>…a dalších sto komiksů (komiks jako umění)</vt:lpstr>
      <vt:lpstr>Sylabus </vt:lpstr>
      <vt:lpstr>Podmínky ukončení</vt:lpstr>
      <vt:lpstr>Sekundární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Komiks a intermedialita</dc:title>
  <dc:creator>Václav Maxmilián</dc:creator>
  <cp:lastModifiedBy>Václav Maxmilián</cp:lastModifiedBy>
  <cp:revision>2</cp:revision>
  <dcterms:created xsi:type="dcterms:W3CDTF">2022-02-16T13:23:46Z</dcterms:created>
  <dcterms:modified xsi:type="dcterms:W3CDTF">2022-02-18T14:23:04Z</dcterms:modified>
</cp:coreProperties>
</file>