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1" r:id="rId4"/>
    <p:sldId id="263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velefle.jimdofree.com/niveau-a2/grammaire-a2/les-pronoms-d%C3%A9monstratif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5DBC7-D8F8-4CE5-8710-6F6561BB8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Cours5_France/Autriche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0F3982-7451-4340-B7D5-6C1DFA375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MED20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0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9BE72B-82F5-4D74-A348-CFBCFC15E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285750"/>
            <a:ext cx="6286500" cy="62865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BFB0014-D113-48D8-8702-839D2A3ADF10}"/>
              </a:ext>
            </a:extLst>
          </p:cNvPr>
          <p:cNvSpPr txBox="1"/>
          <p:nvPr/>
        </p:nvSpPr>
        <p:spPr>
          <a:xfrm>
            <a:off x="596348" y="1033670"/>
            <a:ext cx="1656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 couscous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dirty="0"/>
              <a:t>De la viande d’agneau, des légumes d’été et de la semoule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12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AB7D917-EFEC-430D-9E77-475D3459B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0" t="2511" r="10838" b="34494"/>
          <a:stretch/>
        </p:blipFill>
        <p:spPr>
          <a:xfrm>
            <a:off x="1331844" y="1268895"/>
            <a:ext cx="4041914" cy="432020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ACA4043-96C3-4FEE-89F7-1ACDE1F19319}"/>
              </a:ext>
            </a:extLst>
          </p:cNvPr>
          <p:cNvSpPr txBox="1"/>
          <p:nvPr/>
        </p:nvSpPr>
        <p:spPr>
          <a:xfrm>
            <a:off x="6400800" y="2199861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 Focus langue p91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55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A142101-7D52-4959-BE33-96917E077C1C}"/>
              </a:ext>
            </a:extLst>
          </p:cNvPr>
          <p:cNvSpPr txBox="1"/>
          <p:nvPr/>
        </p:nvSpPr>
        <p:spPr>
          <a:xfrm>
            <a:off x="1391477" y="2410025"/>
            <a:ext cx="93825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Activité 4  b</a:t>
            </a:r>
          </a:p>
          <a:p>
            <a:endParaRPr lang="fr-FR" dirty="0"/>
          </a:p>
          <a:p>
            <a:r>
              <a:rPr lang="fr-FR" dirty="0"/>
              <a:t>Soirées cuisine : « Un couscous à ne pas manquer ! » « </a:t>
            </a:r>
            <a:r>
              <a:rPr lang="fr-FR" b="1" dirty="0"/>
              <a:t>Venez</a:t>
            </a:r>
            <a:r>
              <a:rPr lang="fr-FR" dirty="0"/>
              <a:t> participer à nos soirées cuisine, </a:t>
            </a:r>
            <a:r>
              <a:rPr lang="fr-FR" b="1" dirty="0"/>
              <a:t>vous ne le regretterez pas ! </a:t>
            </a:r>
            <a:r>
              <a:rPr lang="fr-FR" dirty="0"/>
              <a:t>» </a:t>
            </a:r>
          </a:p>
          <a:p>
            <a:r>
              <a:rPr lang="fr-FR" dirty="0"/>
              <a:t>Café-ciné : « </a:t>
            </a:r>
            <a:r>
              <a:rPr lang="fr-FR" b="1" dirty="0"/>
              <a:t>Et ce n’est pas tout </a:t>
            </a:r>
            <a:r>
              <a:rPr lang="fr-FR" dirty="0"/>
              <a:t>! Les soirées sont animées par </a:t>
            </a:r>
            <a:r>
              <a:rPr lang="fr-FR" b="1" dirty="0"/>
              <a:t>une passionnée</a:t>
            </a:r>
            <a:r>
              <a:rPr lang="fr-FR" dirty="0"/>
              <a:t>, Anja ! » </a:t>
            </a:r>
          </a:p>
          <a:p>
            <a:r>
              <a:rPr lang="fr-FR" dirty="0"/>
              <a:t>Matinées francophones : « </a:t>
            </a:r>
            <a:r>
              <a:rPr lang="fr-FR" b="1" dirty="0"/>
              <a:t>Et en plus</a:t>
            </a:r>
            <a:r>
              <a:rPr lang="fr-FR" dirty="0"/>
              <a:t>, Sylvia, l’animatrice, vous aidera à trouver les mots que vous cherchez en français ! »</a:t>
            </a:r>
          </a:p>
          <a:p>
            <a:endParaRPr lang="fr-FR" dirty="0"/>
          </a:p>
          <a:p>
            <a:r>
              <a:rPr lang="fr-FR" b="1" dirty="0"/>
              <a:t>= mots positifs</a:t>
            </a:r>
          </a:p>
          <a:p>
            <a:r>
              <a:rPr lang="fr-FR" b="1" dirty="0"/>
              <a:t>= la mise en relief (c’est / ce sont)</a:t>
            </a:r>
          </a:p>
          <a:p>
            <a:r>
              <a:rPr lang="fr-FR" b="1" dirty="0"/>
              <a:t>= ajouts</a:t>
            </a:r>
          </a:p>
          <a:p>
            <a:r>
              <a:rPr lang="fr-FR" b="1" dirty="0"/>
              <a:t>= impératif</a:t>
            </a:r>
          </a:p>
          <a:p>
            <a:r>
              <a:rPr lang="fr-FR" b="1" dirty="0"/>
              <a:t>= expressions</a:t>
            </a:r>
          </a:p>
          <a:p>
            <a:r>
              <a:rPr lang="fr-FR" b="1" dirty="0"/>
              <a:t>= l’exclamation (!)</a:t>
            </a:r>
            <a:endParaRPr lang="cs-CZ" b="1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37397591-4547-409C-9845-FE0366186407}"/>
              </a:ext>
            </a:extLst>
          </p:cNvPr>
          <p:cNvSpPr/>
          <p:nvPr/>
        </p:nvSpPr>
        <p:spPr>
          <a:xfrm>
            <a:off x="1020417" y="609600"/>
            <a:ext cx="28492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Convaincre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7452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A82DB83-5150-427A-89CB-9A7B4DA6CDF8}"/>
              </a:ext>
            </a:extLst>
          </p:cNvPr>
          <p:cNvSpPr txBox="1"/>
          <p:nvPr/>
        </p:nvSpPr>
        <p:spPr>
          <a:xfrm>
            <a:off x="927652" y="689551"/>
            <a:ext cx="98596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Sylvia : Bonjour !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 voix : Bonjour !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Sylvia : Alors, aujourd’hui, le thème de notre discussion va intéresser tout le monde ! Les relations franco-autrichiennes et la place du français en Autriche. Kurt, tu as fait quelques recherches, je crois ? Kurt : Oui, je me suis renseigné auprès de l’ambassade de France, et j’ai découvert qu’il y avait beaucoup d’associations françaises et francophones en Autriche.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Femme 1 : Ce sont des associations culturelles, j’imagine ?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Kurt : Pas seulement ! Les associations sont classées en plusieurs catégories. Il y a celles qui proposent des échanges interculturels, comme nous, mais aussi celles qui s’occupent de l’éducation. Il y a aussi des associations professionnelles…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Homme 1 : Vous savez qu’il y a même une émission culturelle française sur une radio autrichienne ? C’est celle de Monika Heller.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Sylvia : Vous connaissez tous cette émission ? Vous voyez qui c’est ?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Femme 1 : Oui, oui, très bien ! Ça s’appelle « Les sardines francophones », c’est sur Radio Orange !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Kurt : Il me semble qu’en Autriche, il y a beaucoup de francophiles, pas seulement ceux qui ont fait des études en France.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Femme 1 : Moi, je suis tout à fait d’accord ! Les Autrichiens aiment la France et la langue française ! Vous avez vu le choix des Autrichiens à l’Eurovision : ils ont fait celui d’une chanson en français pour les représenter ! Vous vous rendez compte ?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Sylvia : Quelqu’un est d’un autre avis 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F3E26A4-7699-46B2-AEFE-A7BA16E74A3E}"/>
              </a:ext>
            </a:extLst>
          </p:cNvPr>
          <p:cNvSpPr/>
          <p:nvPr/>
        </p:nvSpPr>
        <p:spPr>
          <a:xfrm>
            <a:off x="7553738" y="232351"/>
            <a:ext cx="298174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Transcription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8F6DE0-34D5-4B6A-86E4-395E5E9F7FFB}"/>
              </a:ext>
            </a:extLst>
          </p:cNvPr>
          <p:cNvSpPr txBox="1"/>
          <p:nvPr/>
        </p:nvSpPr>
        <p:spPr>
          <a:xfrm>
            <a:off x="5996608" y="613273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Zoë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« Loin d’ici » 2016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https://www.youtube.com/watch?v=ZaPGwvAis3U</a:t>
            </a:r>
          </a:p>
        </p:txBody>
      </p:sp>
    </p:spTree>
    <p:extLst>
      <p:ext uri="{BB962C8B-B14F-4D97-AF65-F5344CB8AC3E}">
        <p14:creationId xmlns:p14="http://schemas.microsoft.com/office/powerpoint/2010/main" val="60541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93196BB-1CAF-45D9-B54E-5D07008AF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6" t="5410" r="7256" b="8985"/>
          <a:stretch/>
        </p:blipFill>
        <p:spPr>
          <a:xfrm rot="16200000">
            <a:off x="1649892" y="-596346"/>
            <a:ext cx="3021497" cy="587071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DBAC92B-921E-42D2-BE2D-8AD208579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7" r="-773" b="5749"/>
          <a:stretch/>
        </p:blipFill>
        <p:spPr>
          <a:xfrm rot="16200000">
            <a:off x="6294372" y="991016"/>
            <a:ext cx="4880942" cy="6463748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9CED9B8-B060-45B1-B54E-099BB9ADCE54}"/>
              </a:ext>
            </a:extLst>
          </p:cNvPr>
          <p:cNvSpPr/>
          <p:nvPr/>
        </p:nvSpPr>
        <p:spPr>
          <a:xfrm>
            <a:off x="7513983" y="490330"/>
            <a:ext cx="2438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Grammaire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3EF093-D762-41EB-887F-5494F081363F}"/>
              </a:ext>
            </a:extLst>
          </p:cNvPr>
          <p:cNvSpPr txBox="1"/>
          <p:nvPr/>
        </p:nvSpPr>
        <p:spPr>
          <a:xfrm>
            <a:off x="909430" y="4610229"/>
            <a:ext cx="390939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/>
              <a:t>celui / celle + </a:t>
            </a:r>
            <a:r>
              <a:rPr lang="fr-FR" b="1" dirty="0">
                <a:solidFill>
                  <a:srgbClr val="C00000"/>
                </a:solidFill>
              </a:rPr>
              <a:t>de</a:t>
            </a:r>
            <a:r>
              <a:rPr lang="fr-FR" b="1" dirty="0"/>
              <a:t> + </a:t>
            </a:r>
            <a:r>
              <a:rPr lang="fr-FR" b="1" dirty="0">
                <a:solidFill>
                  <a:srgbClr val="00B050"/>
                </a:solidFill>
              </a:rPr>
              <a:t>nom</a:t>
            </a:r>
            <a:r>
              <a:rPr lang="fr-FR" b="1" dirty="0"/>
              <a:t> </a:t>
            </a:r>
          </a:p>
          <a:p>
            <a:r>
              <a:rPr lang="fr-FR" b="1" dirty="0"/>
              <a:t>celui / celle + </a:t>
            </a:r>
            <a:r>
              <a:rPr lang="fr-FR" b="1" dirty="0">
                <a:solidFill>
                  <a:srgbClr val="0070C0"/>
                </a:solidFill>
              </a:rPr>
              <a:t>qui / que </a:t>
            </a:r>
            <a:r>
              <a:rPr lang="fr-FR" b="1" dirty="0"/>
              <a:t>+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phrase</a:t>
            </a:r>
          </a:p>
          <a:p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Celui-ci                  celui-là </a:t>
            </a:r>
          </a:p>
          <a:p>
            <a:r>
              <a:rPr lang="cs-CZ" i="1" dirty="0"/>
              <a:t>tento</a:t>
            </a:r>
            <a:r>
              <a:rPr lang="cs-CZ" dirty="0"/>
              <a:t> </a:t>
            </a:r>
            <a:r>
              <a:rPr lang="fr-FR" dirty="0"/>
              <a:t>                    </a:t>
            </a:r>
            <a:r>
              <a:rPr lang="cs-CZ" dirty="0"/>
              <a:t> </a:t>
            </a:r>
            <a:r>
              <a:rPr lang="cs-CZ" i="1" dirty="0"/>
              <a:t>tamten</a:t>
            </a:r>
            <a:endParaRPr lang="cs-CZ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6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05C00A2-10F1-4976-A034-994FE8A47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54" t="7488" r="27907"/>
          <a:stretch/>
        </p:blipFill>
        <p:spPr>
          <a:xfrm rot="16200000">
            <a:off x="3188234" y="-2081161"/>
            <a:ext cx="2491409" cy="736272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DA03AC7-6FC5-4C4D-8F3A-6514DA9947FC}"/>
              </a:ext>
            </a:extLst>
          </p:cNvPr>
          <p:cNvSpPr txBox="1"/>
          <p:nvPr/>
        </p:nvSpPr>
        <p:spPr>
          <a:xfrm>
            <a:off x="628202" y="3087185"/>
            <a:ext cx="112324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Arial" panose="020B0604020202020204" pitchFamily="34" charset="0"/>
              </a:rPr>
              <a:t>REMPLACEZ LES MOTS EN ITALIQUE PAR LE PRONOM DÉMONSTRATIF QUI CONVIENT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1.- Cet écrivain est de tous les auteurs contemporains, </a:t>
            </a:r>
            <a:r>
              <a:rPr lang="fr-FR" i="1" dirty="0">
                <a:effectLst/>
                <a:latin typeface="Arial" panose="020B0604020202020204" pitchFamily="34" charset="0"/>
              </a:rPr>
              <a:t>l’écrivain</a:t>
            </a:r>
            <a:r>
              <a:rPr lang="fr-FR" dirty="0">
                <a:effectLst/>
                <a:latin typeface="Arial" panose="020B0604020202020204" pitchFamily="34" charset="0"/>
              </a:rPr>
              <a:t> que je préfère.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2.- Cette femme qui est assise sur ce banc ressemble à la </a:t>
            </a:r>
            <a:r>
              <a:rPr lang="fr-FR" i="1" dirty="0">
                <a:effectLst/>
                <a:latin typeface="Arial" panose="020B0604020202020204" pitchFamily="34" charset="0"/>
              </a:rPr>
              <a:t>femme</a:t>
            </a:r>
            <a:r>
              <a:rPr lang="fr-FR" dirty="0">
                <a:effectLst/>
                <a:latin typeface="Arial" panose="020B0604020202020204" pitchFamily="34" charset="0"/>
              </a:rPr>
              <a:t> qui assistait hier au vernissage des œuvres de Paul.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3.- Ces jeunes gens sont aussi passionnés que </a:t>
            </a:r>
            <a:r>
              <a:rPr lang="fr-FR" i="1" dirty="0">
                <a:effectLst/>
                <a:latin typeface="Arial" panose="020B0604020202020204" pitchFamily="34" charset="0"/>
              </a:rPr>
              <a:t>les jeunes gens </a:t>
            </a:r>
            <a:r>
              <a:rPr lang="fr-FR" dirty="0">
                <a:effectLst/>
                <a:latin typeface="Arial" panose="020B0604020202020204" pitchFamily="34" charset="0"/>
              </a:rPr>
              <a:t>dont nous parlions tout à l’heure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4.- Les réponses que vous nous avez données sont </a:t>
            </a:r>
            <a:r>
              <a:rPr lang="fr-FR" i="1" dirty="0">
                <a:effectLst/>
                <a:latin typeface="Arial" panose="020B0604020202020204" pitchFamily="34" charset="0"/>
              </a:rPr>
              <a:t>les réponses </a:t>
            </a:r>
            <a:r>
              <a:rPr lang="fr-FR" dirty="0">
                <a:effectLst/>
                <a:latin typeface="Arial" panose="020B0604020202020204" pitchFamily="34" charset="0"/>
              </a:rPr>
              <a:t>que nous attendions de vous.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5.- Les fautes que vous avez faites sont précisément </a:t>
            </a:r>
            <a:r>
              <a:rPr lang="fr-FR" i="1" dirty="0">
                <a:effectLst/>
                <a:latin typeface="Arial" panose="020B0604020202020204" pitchFamily="34" charset="0"/>
              </a:rPr>
              <a:t>les fautes </a:t>
            </a:r>
            <a:r>
              <a:rPr lang="fr-FR" dirty="0">
                <a:effectLst/>
                <a:latin typeface="Arial" panose="020B0604020202020204" pitchFamily="34" charset="0"/>
              </a:rPr>
              <a:t>que nous espérions vous voir éviter. 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6.- Les moments les plus agréables sont </a:t>
            </a:r>
            <a:r>
              <a:rPr lang="fr-FR" i="1" dirty="0">
                <a:effectLst/>
                <a:latin typeface="Arial" panose="020B0604020202020204" pitchFamily="34" charset="0"/>
              </a:rPr>
              <a:t>les moments </a:t>
            </a:r>
            <a:r>
              <a:rPr lang="fr-FR" dirty="0">
                <a:effectLst/>
                <a:latin typeface="Arial" panose="020B0604020202020204" pitchFamily="34" charset="0"/>
              </a:rPr>
              <a:t>qu’on passe en compagnie des gens qu’on aime. 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7.- Aux factures du mois dernier, je joins </a:t>
            </a:r>
            <a:r>
              <a:rPr lang="fr-FR" i="1" dirty="0">
                <a:effectLst/>
                <a:latin typeface="Arial" panose="020B0604020202020204" pitchFamily="34" charset="0"/>
              </a:rPr>
              <a:t>les factures </a:t>
            </a:r>
            <a:r>
              <a:rPr lang="fr-FR" dirty="0">
                <a:effectLst/>
                <a:latin typeface="Arial" panose="020B0604020202020204" pitchFamily="34" charset="0"/>
              </a:rPr>
              <a:t>de ce mois.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8.- </a:t>
            </a:r>
            <a:r>
              <a:rPr lang="fr-FR" i="1" dirty="0">
                <a:effectLst/>
                <a:latin typeface="Arial" panose="020B0604020202020204" pitchFamily="34" charset="0"/>
              </a:rPr>
              <a:t>Les étudiants </a:t>
            </a:r>
            <a:r>
              <a:rPr lang="fr-FR" dirty="0">
                <a:effectLst/>
                <a:latin typeface="Arial" panose="020B0604020202020204" pitchFamily="34" charset="0"/>
              </a:rPr>
              <a:t>inscrits sur cette liste se présenteront à 9 heures. </a:t>
            </a:r>
            <a:endParaRPr lang="fr-FR" dirty="0">
              <a:latin typeface="Arial" panose="020B0604020202020204" pitchFamily="34" charset="0"/>
            </a:endParaRPr>
          </a:p>
          <a:p>
            <a:r>
              <a:rPr lang="fr-FR" dirty="0">
                <a:effectLst/>
                <a:latin typeface="Arial" panose="020B0604020202020204" pitchFamily="34" charset="0"/>
              </a:rPr>
              <a:t>9.- Les exercices du début sont plus faciles que </a:t>
            </a:r>
            <a:r>
              <a:rPr lang="fr-FR" i="1" dirty="0">
                <a:effectLst/>
                <a:latin typeface="Arial" panose="020B0604020202020204" pitchFamily="34" charset="0"/>
              </a:rPr>
              <a:t>les exercices </a:t>
            </a:r>
            <a:r>
              <a:rPr lang="fr-FR" dirty="0">
                <a:effectLst/>
                <a:latin typeface="Arial" panose="020B0604020202020204" pitchFamily="34" charset="0"/>
              </a:rPr>
              <a:t>de la fin. </a:t>
            </a:r>
            <a:endParaRPr lang="fr-FR" dirty="0">
              <a:latin typeface="Arial" panose="020B0604020202020204" pitchFamily="34" charset="0"/>
            </a:endParaRPr>
          </a:p>
          <a:p>
            <a:r>
              <a:rPr lang="fr-FR" dirty="0">
                <a:effectLst/>
                <a:latin typeface="Arial" panose="020B0604020202020204" pitchFamily="34" charset="0"/>
              </a:rPr>
              <a:t>10.- Cette femme paraît plus sympathique que </a:t>
            </a:r>
            <a:r>
              <a:rPr lang="fr-FR" i="1" dirty="0">
                <a:effectLst/>
                <a:latin typeface="Arial" panose="020B0604020202020204" pitchFamily="34" charset="0"/>
              </a:rPr>
              <a:t>la femme </a:t>
            </a:r>
            <a:r>
              <a:rPr lang="fr-FR" dirty="0">
                <a:effectLst/>
                <a:latin typeface="Arial" panose="020B0604020202020204" pitchFamily="34" charset="0"/>
              </a:rPr>
              <a:t>avec la robe rouge.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99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A6A0F6C-69E0-4B13-A0CA-8DB198075FAD}"/>
              </a:ext>
            </a:extLst>
          </p:cNvPr>
          <p:cNvSpPr txBox="1"/>
          <p:nvPr/>
        </p:nvSpPr>
        <p:spPr>
          <a:xfrm>
            <a:off x="861392" y="565884"/>
            <a:ext cx="95680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Arial" panose="020B0604020202020204" pitchFamily="34" charset="0"/>
              </a:rPr>
              <a:t>UTILISEZ UN PRONOM DEMONSTRATIF</a:t>
            </a:r>
          </a:p>
          <a:p>
            <a:endParaRPr lang="fr-FR" dirty="0">
              <a:latin typeface="Arial" panose="020B0604020202020204" pitchFamily="34" charset="0"/>
            </a:endParaRPr>
          </a:p>
          <a:p>
            <a:r>
              <a:rPr lang="fr-FR" dirty="0">
                <a:effectLst/>
                <a:latin typeface="Arial" panose="020B0604020202020204" pitchFamily="34" charset="0"/>
              </a:rPr>
              <a:t>1.- J’hésite entre ces deux manteaux : _____________ est plus chaud, mais ____________ 2.- As-tu le numéro de téléphone de Jean ? Non, mais j’ai ____________ de son amie.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3.- Regarde cette jeune fille ! Laquelle ? __________ qui lit Le Monde.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4.- Ces deux textes sont émouvants : ce sont ___________ qui ont été écrits par Dostoïevski en Sibérie.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5.- Je te présente mes amies polonaises, tu sais, ___________ qui habitent avec moi.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6.- Ces deux équipes sont très différentes : ___________ est plus combative, ____________ est plus réfléchie.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7.- Qui est le plus heureux ? ____________ qui reçoit ou ___________ qui donne ? 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8.- J’ai gardé tous mes cours d’université, notamment ____________ de certains professeurs, particulièrement passionnants. 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5F91C6-EC35-4FDC-A993-C772D663780D}"/>
              </a:ext>
            </a:extLst>
          </p:cNvPr>
          <p:cNvSpPr txBox="1"/>
          <p:nvPr/>
        </p:nvSpPr>
        <p:spPr>
          <a:xfrm>
            <a:off x="850814" y="4903305"/>
            <a:ext cx="10490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+d’exercices (autoévaluation): </a:t>
            </a:r>
          </a:p>
          <a:p>
            <a:r>
              <a:rPr lang="fr-FR" dirty="0">
                <a:hlinkClick r:id="rId2"/>
              </a:rPr>
              <a:t>https://vivelefle.jimdofree.com/niveau-a2/grammaire-a2/les-pronoms-d%C3%A9monstratifs/</a:t>
            </a:r>
            <a:endParaRPr lang="fr-F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378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158</TotalTime>
  <Words>789</Words>
  <Application>Microsoft Office PowerPoint</Application>
  <PresentationFormat>Širokoúhlá obrazovka</PresentationFormat>
  <Paragraphs>61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Ion Boardroom</vt:lpstr>
      <vt:lpstr>Cours5_France/Autriche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Cours5_France/Autriche</dc:title>
  <dc:creator>ja</dc:creator>
  <cp:lastModifiedBy>ja</cp:lastModifiedBy>
  <cp:revision>2</cp:revision>
  <dcterms:created xsi:type="dcterms:W3CDTF">2021-03-16T05:20:41Z</dcterms:created>
  <dcterms:modified xsi:type="dcterms:W3CDTF">2021-03-16T10:56:03Z</dcterms:modified>
</cp:coreProperties>
</file>