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cs-CZ"/>
              <a:t>Kliknutím lze upravit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23A1CC3-2375-41D4-9E03-427CAF2A4C1A}"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cs-CZ"/>
              <a:t>Kliknutím lze upravit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FF16868-8199-4C2C-A5B1-63AEE139F88E}"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cs-CZ"/>
              <a:t>Kliknutím lze upravit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AAD9FF7F-6988-44CC-821B-644E70CD2F73}"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C12C299-16B2-4475-990D-751901EACC14}"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3/4/2021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34E6425-0181-43F2-84FC-787E803FD2F8}" type="datetimeFigureOut">
              <a:rPr lang="en-US" dirty="0"/>
              <a:t>3/4/2021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cs-CZ"/>
              <a:t>Kliknutím lze upravit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E86A4C-8E40-4F87-A4F0-01A0687C5742}"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E72C73-2D91-4E12-BA25-F0AA0C03599B}" type="datetimeFigureOut">
              <a:rPr lang="en-US" dirty="0"/>
              <a:t>3/4/2021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cs-CZ"/>
              <a:t>Kliknutím lze upravit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3/4/2021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2B945-EC2B-48C3-B4BB-EC64D61DD697}"/>
              </a:ext>
            </a:extLst>
          </p:cNvPr>
          <p:cNvSpPr>
            <a:spLocks noGrp="1"/>
          </p:cNvSpPr>
          <p:nvPr>
            <p:ph type="ctrTitle"/>
          </p:nvPr>
        </p:nvSpPr>
        <p:spPr/>
        <p:txBody>
          <a:bodyPr/>
          <a:lstStyle/>
          <a:p>
            <a:r>
              <a:rPr lang="fr-FR" dirty="0"/>
              <a:t>Clichés sur les Français</a:t>
            </a:r>
            <a:endParaRPr lang="cs-CZ" dirty="0"/>
          </a:p>
        </p:txBody>
      </p:sp>
      <p:sp>
        <p:nvSpPr>
          <p:cNvPr id="3" name="Podnadpis 2">
            <a:extLst>
              <a:ext uri="{FF2B5EF4-FFF2-40B4-BE49-F238E27FC236}">
                <a16:creationId xmlns:a16="http://schemas.microsoft.com/office/drawing/2014/main" id="{7ACA4DDA-00F4-458F-91B9-96D0E8F29A2C}"/>
              </a:ext>
            </a:extLst>
          </p:cNvPr>
          <p:cNvSpPr>
            <a:spLocks noGrp="1"/>
          </p:cNvSpPr>
          <p:nvPr>
            <p:ph type="subTitle" idx="1"/>
          </p:nvPr>
        </p:nvSpPr>
        <p:spPr/>
        <p:txBody>
          <a:bodyPr/>
          <a:lstStyle/>
          <a:p>
            <a:r>
              <a:rPr lang="fr-FR" dirty="0"/>
              <a:t>MED20</a:t>
            </a:r>
            <a:endParaRPr lang="cs-CZ" dirty="0"/>
          </a:p>
        </p:txBody>
      </p:sp>
    </p:spTree>
    <p:extLst>
      <p:ext uri="{BB962C8B-B14F-4D97-AF65-F5344CB8AC3E}">
        <p14:creationId xmlns:p14="http://schemas.microsoft.com/office/powerpoint/2010/main" val="382917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E7B810C-AD1C-4CD2-8286-F3F07F6551BB}"/>
              </a:ext>
            </a:extLst>
          </p:cNvPr>
          <p:cNvPicPr>
            <a:picLocks noChangeAspect="1"/>
          </p:cNvPicPr>
          <p:nvPr/>
        </p:nvPicPr>
        <p:blipFill>
          <a:blip r:embed="rId2"/>
          <a:stretch>
            <a:fillRect/>
          </a:stretch>
        </p:blipFill>
        <p:spPr>
          <a:xfrm>
            <a:off x="892831" y="466961"/>
            <a:ext cx="3111732" cy="1938755"/>
          </a:xfrm>
          <a:prstGeom prst="rect">
            <a:avLst/>
          </a:prstGeom>
        </p:spPr>
      </p:pic>
      <p:sp>
        <p:nvSpPr>
          <p:cNvPr id="5" name="TextovéPole 4">
            <a:extLst>
              <a:ext uri="{FF2B5EF4-FFF2-40B4-BE49-F238E27FC236}">
                <a16:creationId xmlns:a16="http://schemas.microsoft.com/office/drawing/2014/main" id="{163AF220-4C12-4325-A918-3BF5D993AEC7}"/>
              </a:ext>
            </a:extLst>
          </p:cNvPr>
          <p:cNvSpPr txBox="1"/>
          <p:nvPr/>
        </p:nvSpPr>
        <p:spPr>
          <a:xfrm>
            <a:off x="4231758" y="569970"/>
            <a:ext cx="6092456" cy="1200329"/>
          </a:xfrm>
          <a:prstGeom prst="rect">
            <a:avLst/>
          </a:prstGeom>
          <a:noFill/>
        </p:spPr>
        <p:txBody>
          <a:bodyPr wrap="square">
            <a:spAutoFit/>
          </a:bodyPr>
          <a:lstStyle/>
          <a:p>
            <a:r>
              <a:rPr lang="fr-FR" sz="1800" b="1" dirty="0">
                <a:effectLst/>
              </a:rPr>
              <a:t>Les Français se baladent toujours avec une baguette sous le bras </a:t>
            </a:r>
            <a:r>
              <a:rPr lang="fr-FR" sz="1800" dirty="0">
                <a:effectLst/>
              </a:rPr>
              <a:t>(pour la consommation de pain: Bulgares 95 kg, Allemands 85 kg, Français 58 kg par personne et par an)</a:t>
            </a:r>
            <a:endParaRPr lang="cs-CZ" dirty="0"/>
          </a:p>
        </p:txBody>
      </p:sp>
      <p:pic>
        <p:nvPicPr>
          <p:cNvPr id="6" name="Obrázek 5">
            <a:extLst>
              <a:ext uri="{FF2B5EF4-FFF2-40B4-BE49-F238E27FC236}">
                <a16:creationId xmlns:a16="http://schemas.microsoft.com/office/drawing/2014/main" id="{1DA0ED66-C2E8-43B9-B860-0F54092374F0}"/>
              </a:ext>
            </a:extLst>
          </p:cNvPr>
          <p:cNvPicPr>
            <a:picLocks noChangeAspect="1"/>
          </p:cNvPicPr>
          <p:nvPr/>
        </p:nvPicPr>
        <p:blipFill>
          <a:blip r:embed="rId3"/>
          <a:stretch>
            <a:fillRect/>
          </a:stretch>
        </p:blipFill>
        <p:spPr>
          <a:xfrm>
            <a:off x="8202713" y="1982057"/>
            <a:ext cx="3408039" cy="2269807"/>
          </a:xfrm>
          <a:prstGeom prst="rect">
            <a:avLst/>
          </a:prstGeom>
        </p:spPr>
      </p:pic>
      <p:sp>
        <p:nvSpPr>
          <p:cNvPr id="8" name="TextovéPole 7">
            <a:extLst>
              <a:ext uri="{FF2B5EF4-FFF2-40B4-BE49-F238E27FC236}">
                <a16:creationId xmlns:a16="http://schemas.microsoft.com/office/drawing/2014/main" id="{C2BFBE02-4E0E-4304-96B8-5BA467EAD166}"/>
              </a:ext>
            </a:extLst>
          </p:cNvPr>
          <p:cNvSpPr txBox="1"/>
          <p:nvPr/>
        </p:nvSpPr>
        <p:spPr>
          <a:xfrm>
            <a:off x="196702" y="2635700"/>
            <a:ext cx="6092456" cy="923330"/>
          </a:xfrm>
          <a:prstGeom prst="rect">
            <a:avLst/>
          </a:prstGeom>
          <a:noFill/>
        </p:spPr>
        <p:txBody>
          <a:bodyPr wrap="square">
            <a:spAutoFit/>
          </a:bodyPr>
          <a:lstStyle/>
          <a:p>
            <a:r>
              <a:rPr lang="fr-FR" sz="1800" b="1" dirty="0">
                <a:effectLst/>
              </a:rPr>
              <a:t>Le Français ne boit que du vin et est accroc au  fromage.</a:t>
            </a:r>
          </a:p>
          <a:p>
            <a:endParaRPr lang="cs-CZ" dirty="0"/>
          </a:p>
        </p:txBody>
      </p:sp>
      <p:sp>
        <p:nvSpPr>
          <p:cNvPr id="10" name="TextovéPole 9">
            <a:extLst>
              <a:ext uri="{FF2B5EF4-FFF2-40B4-BE49-F238E27FC236}">
                <a16:creationId xmlns:a16="http://schemas.microsoft.com/office/drawing/2014/main" id="{EE7491D3-E354-4EB8-AE68-6DB0C913DB06}"/>
              </a:ext>
            </a:extLst>
          </p:cNvPr>
          <p:cNvSpPr txBox="1"/>
          <p:nvPr/>
        </p:nvSpPr>
        <p:spPr>
          <a:xfrm>
            <a:off x="186843" y="3178589"/>
            <a:ext cx="6251944" cy="1200329"/>
          </a:xfrm>
          <a:prstGeom prst="rect">
            <a:avLst/>
          </a:prstGeom>
          <a:noFill/>
        </p:spPr>
        <p:txBody>
          <a:bodyPr wrap="square">
            <a:spAutoFit/>
          </a:bodyPr>
          <a:lstStyle/>
          <a:p>
            <a:pPr algn="just"/>
            <a:r>
              <a:rPr lang="fr-FR" dirty="0"/>
              <a:t>Si la France est le premier pays producteur de vin au monde, ce sont les Américains qui consomment le plus de vin. Mais c’est vrai pour le fromage (1</a:t>
            </a:r>
            <a:r>
              <a:rPr lang="fr-FR" baseline="30000" dirty="0"/>
              <a:t>er</a:t>
            </a:r>
            <a:r>
              <a:rPr lang="fr-FR" dirty="0"/>
              <a:t> producteur et consommateur)</a:t>
            </a:r>
            <a:endParaRPr lang="cs-CZ" dirty="0"/>
          </a:p>
        </p:txBody>
      </p:sp>
      <p:pic>
        <p:nvPicPr>
          <p:cNvPr id="11" name="Obrázek 10">
            <a:extLst>
              <a:ext uri="{FF2B5EF4-FFF2-40B4-BE49-F238E27FC236}">
                <a16:creationId xmlns:a16="http://schemas.microsoft.com/office/drawing/2014/main" id="{D5D4696A-1012-4CFC-8518-9FB77D4713D4}"/>
              </a:ext>
            </a:extLst>
          </p:cNvPr>
          <p:cNvPicPr>
            <a:picLocks noChangeAspect="1"/>
          </p:cNvPicPr>
          <p:nvPr/>
        </p:nvPicPr>
        <p:blipFill rotWithShape="1">
          <a:blip r:embed="rId4"/>
          <a:srcRect r="27414"/>
          <a:stretch/>
        </p:blipFill>
        <p:spPr>
          <a:xfrm>
            <a:off x="1625743" y="4573896"/>
            <a:ext cx="2116918" cy="1950940"/>
          </a:xfrm>
          <a:prstGeom prst="rect">
            <a:avLst/>
          </a:prstGeom>
        </p:spPr>
      </p:pic>
      <p:sp>
        <p:nvSpPr>
          <p:cNvPr id="13" name="TextovéPole 12">
            <a:extLst>
              <a:ext uri="{FF2B5EF4-FFF2-40B4-BE49-F238E27FC236}">
                <a16:creationId xmlns:a16="http://schemas.microsoft.com/office/drawing/2014/main" id="{D1A2EE5C-EE35-485D-9F88-3745B0FA26C2}"/>
              </a:ext>
            </a:extLst>
          </p:cNvPr>
          <p:cNvSpPr txBox="1"/>
          <p:nvPr/>
        </p:nvSpPr>
        <p:spPr>
          <a:xfrm>
            <a:off x="4231757" y="4810702"/>
            <a:ext cx="7378995" cy="1477328"/>
          </a:xfrm>
          <a:prstGeom prst="rect">
            <a:avLst/>
          </a:prstGeom>
          <a:noFill/>
        </p:spPr>
        <p:txBody>
          <a:bodyPr wrap="square">
            <a:spAutoFit/>
          </a:bodyPr>
          <a:lstStyle/>
          <a:p>
            <a:r>
              <a:rPr lang="fr-FR" b="1" dirty="0"/>
              <a:t>Les Français portent un béret</a:t>
            </a:r>
          </a:p>
          <a:p>
            <a:pPr algn="just"/>
            <a:r>
              <a:rPr lang="fr-FR" dirty="0"/>
              <a:t>Il a été particulièrement populaire dans les Pyrénées dès le Moyen-Âge. Il a longtemps coiffé les hommes et les femmes de toutes les époques mais il est devenu plus rare après la Seconde Guerre mondiale.</a:t>
            </a:r>
            <a:endParaRPr lang="cs-CZ" dirty="0"/>
          </a:p>
        </p:txBody>
      </p:sp>
      <p:pic>
        <p:nvPicPr>
          <p:cNvPr id="14" name="Obrázek 13">
            <a:extLst>
              <a:ext uri="{FF2B5EF4-FFF2-40B4-BE49-F238E27FC236}">
                <a16:creationId xmlns:a16="http://schemas.microsoft.com/office/drawing/2014/main" id="{D681D2A6-2DC6-4DB7-84A3-2623E4BE4CF6}"/>
              </a:ext>
            </a:extLst>
          </p:cNvPr>
          <p:cNvPicPr>
            <a:picLocks noChangeAspect="1"/>
          </p:cNvPicPr>
          <p:nvPr/>
        </p:nvPicPr>
        <p:blipFill>
          <a:blip r:embed="rId5"/>
          <a:stretch>
            <a:fillRect/>
          </a:stretch>
        </p:blipFill>
        <p:spPr>
          <a:xfrm>
            <a:off x="6588415" y="2507454"/>
            <a:ext cx="2937120" cy="1956168"/>
          </a:xfrm>
          <a:prstGeom prst="rect">
            <a:avLst/>
          </a:prstGeom>
        </p:spPr>
      </p:pic>
    </p:spTree>
    <p:extLst>
      <p:ext uri="{BB962C8B-B14F-4D97-AF65-F5344CB8AC3E}">
        <p14:creationId xmlns:p14="http://schemas.microsoft.com/office/powerpoint/2010/main" val="22705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EA3DC53-1699-452E-A485-700BB76103DA}"/>
              </a:ext>
            </a:extLst>
          </p:cNvPr>
          <p:cNvPicPr>
            <a:picLocks noChangeAspect="1"/>
          </p:cNvPicPr>
          <p:nvPr/>
        </p:nvPicPr>
        <p:blipFill>
          <a:blip r:embed="rId2"/>
          <a:stretch>
            <a:fillRect/>
          </a:stretch>
        </p:blipFill>
        <p:spPr>
          <a:xfrm>
            <a:off x="765543" y="534468"/>
            <a:ext cx="3014850" cy="2016490"/>
          </a:xfrm>
          <a:prstGeom prst="rect">
            <a:avLst/>
          </a:prstGeom>
        </p:spPr>
      </p:pic>
      <p:pic>
        <p:nvPicPr>
          <p:cNvPr id="4" name="Obrázek 3">
            <a:extLst>
              <a:ext uri="{FF2B5EF4-FFF2-40B4-BE49-F238E27FC236}">
                <a16:creationId xmlns:a16="http://schemas.microsoft.com/office/drawing/2014/main" id="{4A8A9395-29C0-4DD5-AAE7-3EB7618DA13E}"/>
              </a:ext>
            </a:extLst>
          </p:cNvPr>
          <p:cNvPicPr>
            <a:picLocks noChangeAspect="1"/>
          </p:cNvPicPr>
          <p:nvPr/>
        </p:nvPicPr>
        <p:blipFill>
          <a:blip r:embed="rId3"/>
          <a:stretch>
            <a:fillRect/>
          </a:stretch>
        </p:blipFill>
        <p:spPr>
          <a:xfrm>
            <a:off x="7761265" y="2295025"/>
            <a:ext cx="3316511" cy="2487384"/>
          </a:xfrm>
          <a:prstGeom prst="rect">
            <a:avLst/>
          </a:prstGeom>
        </p:spPr>
      </p:pic>
      <p:sp>
        <p:nvSpPr>
          <p:cNvPr id="6" name="TextovéPole 5">
            <a:extLst>
              <a:ext uri="{FF2B5EF4-FFF2-40B4-BE49-F238E27FC236}">
                <a16:creationId xmlns:a16="http://schemas.microsoft.com/office/drawing/2014/main" id="{DE7E558E-97DC-43EE-8C9D-FCB2BC4977C1}"/>
              </a:ext>
            </a:extLst>
          </p:cNvPr>
          <p:cNvSpPr txBox="1"/>
          <p:nvPr/>
        </p:nvSpPr>
        <p:spPr>
          <a:xfrm>
            <a:off x="4088219" y="603580"/>
            <a:ext cx="6092456" cy="1477328"/>
          </a:xfrm>
          <a:prstGeom prst="rect">
            <a:avLst/>
          </a:prstGeom>
          <a:noFill/>
        </p:spPr>
        <p:txBody>
          <a:bodyPr wrap="square">
            <a:spAutoFit/>
          </a:bodyPr>
          <a:lstStyle/>
          <a:p>
            <a:r>
              <a:rPr lang="fr-FR" sz="1800" b="1" dirty="0">
                <a:effectLst/>
              </a:rPr>
              <a:t>Le Français porte une marinière</a:t>
            </a:r>
          </a:p>
          <a:p>
            <a:pPr algn="just"/>
            <a:r>
              <a:rPr lang="fr-FR" dirty="0"/>
              <a:t>Non pas vraiment mais c’est vrai que c’est un accessoire de mode, symbole de l’identité française, mis en valeur par les grands couturiers de Coco Chanel à Jean-Paul Gautier.</a:t>
            </a:r>
            <a:endParaRPr lang="cs-CZ" dirty="0"/>
          </a:p>
        </p:txBody>
      </p:sp>
      <p:sp>
        <p:nvSpPr>
          <p:cNvPr id="8" name="TextovéPole 7">
            <a:extLst>
              <a:ext uri="{FF2B5EF4-FFF2-40B4-BE49-F238E27FC236}">
                <a16:creationId xmlns:a16="http://schemas.microsoft.com/office/drawing/2014/main" id="{838490DA-FB15-457C-AFD0-351EA6AE36B2}"/>
              </a:ext>
            </a:extLst>
          </p:cNvPr>
          <p:cNvSpPr txBox="1"/>
          <p:nvPr/>
        </p:nvSpPr>
        <p:spPr>
          <a:xfrm>
            <a:off x="1114224" y="3001189"/>
            <a:ext cx="6092456" cy="1477328"/>
          </a:xfrm>
          <a:prstGeom prst="rect">
            <a:avLst/>
          </a:prstGeom>
          <a:noFill/>
        </p:spPr>
        <p:txBody>
          <a:bodyPr wrap="square">
            <a:spAutoFit/>
          </a:bodyPr>
          <a:lstStyle/>
          <a:p>
            <a:r>
              <a:rPr lang="fr-FR" sz="1800" b="1" dirty="0">
                <a:effectLst/>
              </a:rPr>
              <a:t>Le Français roule en 2CV</a:t>
            </a:r>
          </a:p>
          <a:p>
            <a:pPr algn="just"/>
            <a:r>
              <a:rPr lang="fr-FR" dirty="0"/>
              <a:t>C’est vrai que la « Deudeuche » a marqué son époque et est devenue un </a:t>
            </a:r>
            <a:r>
              <a:rPr lang="fr-FR" b="1" dirty="0"/>
              <a:t>mythe de l’automobile française</a:t>
            </a:r>
            <a:r>
              <a:rPr lang="fr-FR" dirty="0"/>
              <a:t>, mais Citroën a arrêté de la produire en 1990.</a:t>
            </a:r>
            <a:endParaRPr lang="cs-CZ" dirty="0"/>
          </a:p>
        </p:txBody>
      </p:sp>
      <p:pic>
        <p:nvPicPr>
          <p:cNvPr id="9" name="Obrázek 8">
            <a:extLst>
              <a:ext uri="{FF2B5EF4-FFF2-40B4-BE49-F238E27FC236}">
                <a16:creationId xmlns:a16="http://schemas.microsoft.com/office/drawing/2014/main" id="{EF11F1E9-EA27-4DC5-A56D-F733CC0C290A}"/>
              </a:ext>
            </a:extLst>
          </p:cNvPr>
          <p:cNvPicPr>
            <a:picLocks noChangeAspect="1"/>
          </p:cNvPicPr>
          <p:nvPr/>
        </p:nvPicPr>
        <p:blipFill>
          <a:blip r:embed="rId4"/>
          <a:stretch>
            <a:fillRect/>
          </a:stretch>
        </p:blipFill>
        <p:spPr>
          <a:xfrm>
            <a:off x="2001503" y="4569246"/>
            <a:ext cx="2809893" cy="1865769"/>
          </a:xfrm>
          <a:prstGeom prst="rect">
            <a:avLst/>
          </a:prstGeom>
        </p:spPr>
      </p:pic>
      <p:sp>
        <p:nvSpPr>
          <p:cNvPr id="13" name="TextovéPole 12">
            <a:extLst>
              <a:ext uri="{FF2B5EF4-FFF2-40B4-BE49-F238E27FC236}">
                <a16:creationId xmlns:a16="http://schemas.microsoft.com/office/drawing/2014/main" id="{C2D26972-334F-4E0B-8FE0-D18E227718B8}"/>
              </a:ext>
            </a:extLst>
          </p:cNvPr>
          <p:cNvSpPr txBox="1"/>
          <p:nvPr/>
        </p:nvSpPr>
        <p:spPr>
          <a:xfrm>
            <a:off x="5120716" y="5214132"/>
            <a:ext cx="6092456" cy="646331"/>
          </a:xfrm>
          <a:prstGeom prst="rect">
            <a:avLst/>
          </a:prstGeom>
          <a:noFill/>
        </p:spPr>
        <p:txBody>
          <a:bodyPr wrap="square">
            <a:spAutoFit/>
          </a:bodyPr>
          <a:lstStyle/>
          <a:p>
            <a:r>
              <a:rPr lang="cs-CZ" sz="1800" b="1" dirty="0" err="1">
                <a:effectLst/>
              </a:rPr>
              <a:t>Le</a:t>
            </a:r>
            <a:r>
              <a:rPr lang="cs-CZ" sz="1800" b="1" dirty="0">
                <a:effectLst/>
              </a:rPr>
              <a:t> </a:t>
            </a:r>
            <a:r>
              <a:rPr lang="cs-CZ" sz="1800" b="1" dirty="0" err="1">
                <a:effectLst/>
              </a:rPr>
              <a:t>Français</a:t>
            </a:r>
            <a:r>
              <a:rPr lang="fr-FR" sz="1800" b="1" dirty="0">
                <a:effectLst/>
              </a:rPr>
              <a:t> fait la bise </a:t>
            </a:r>
            <a:r>
              <a:rPr lang="fr-FR" sz="1800" dirty="0">
                <a:effectLst/>
              </a:rPr>
              <a:t>… oui, entre deux et quatre, cela dépend des régions!</a:t>
            </a:r>
            <a:endParaRPr lang="cs-CZ" dirty="0"/>
          </a:p>
        </p:txBody>
      </p:sp>
    </p:spTree>
    <p:extLst>
      <p:ext uri="{BB962C8B-B14F-4D97-AF65-F5344CB8AC3E}">
        <p14:creationId xmlns:p14="http://schemas.microsoft.com/office/powerpoint/2010/main" val="378814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EBEC6D2D-4C5C-4C00-993D-BC943FE17C82}"/>
              </a:ext>
            </a:extLst>
          </p:cNvPr>
          <p:cNvSpPr txBox="1"/>
          <p:nvPr/>
        </p:nvSpPr>
        <p:spPr>
          <a:xfrm>
            <a:off x="273644" y="195967"/>
            <a:ext cx="6092456" cy="2031325"/>
          </a:xfrm>
          <a:prstGeom prst="rect">
            <a:avLst/>
          </a:prstGeom>
          <a:noFill/>
        </p:spPr>
        <p:txBody>
          <a:bodyPr wrap="square">
            <a:spAutoFit/>
          </a:bodyPr>
          <a:lstStyle/>
          <a:p>
            <a:r>
              <a:rPr lang="fr-FR" sz="1800" b="1" dirty="0">
                <a:effectLst/>
              </a:rPr>
              <a:t>Le Français est un grand amateur de cuisses de grenouille et d’escargots et c’est un gourmet.</a:t>
            </a:r>
          </a:p>
          <a:p>
            <a:pPr algn="just"/>
            <a:r>
              <a:rPr lang="fr-FR" dirty="0"/>
              <a:t>Non pour les grenouilles et les escargots. Ces plats sont typiques des régions de Lyon et de Bourgogne. En revanche, le Français aime certainement les bons produits et associer les plats avec la boisson qui convient.</a:t>
            </a:r>
            <a:endParaRPr lang="cs-CZ" dirty="0"/>
          </a:p>
        </p:txBody>
      </p:sp>
      <p:pic>
        <p:nvPicPr>
          <p:cNvPr id="9" name="Obrázek 8">
            <a:extLst>
              <a:ext uri="{FF2B5EF4-FFF2-40B4-BE49-F238E27FC236}">
                <a16:creationId xmlns:a16="http://schemas.microsoft.com/office/drawing/2014/main" id="{06C8E15E-8849-44A7-8806-11E4ED7A64FA}"/>
              </a:ext>
            </a:extLst>
          </p:cNvPr>
          <p:cNvPicPr>
            <a:picLocks noChangeAspect="1"/>
          </p:cNvPicPr>
          <p:nvPr/>
        </p:nvPicPr>
        <p:blipFill>
          <a:blip r:embed="rId2"/>
          <a:stretch>
            <a:fillRect/>
          </a:stretch>
        </p:blipFill>
        <p:spPr>
          <a:xfrm>
            <a:off x="6366100" y="195967"/>
            <a:ext cx="3543052" cy="2076007"/>
          </a:xfrm>
          <a:prstGeom prst="rect">
            <a:avLst/>
          </a:prstGeom>
        </p:spPr>
      </p:pic>
      <p:pic>
        <p:nvPicPr>
          <p:cNvPr id="10" name="Obrázek 9">
            <a:extLst>
              <a:ext uri="{FF2B5EF4-FFF2-40B4-BE49-F238E27FC236}">
                <a16:creationId xmlns:a16="http://schemas.microsoft.com/office/drawing/2014/main" id="{FAA8B714-E964-404E-8667-24F77E06E5D8}"/>
              </a:ext>
            </a:extLst>
          </p:cNvPr>
          <p:cNvPicPr>
            <a:picLocks noChangeAspect="1"/>
          </p:cNvPicPr>
          <p:nvPr/>
        </p:nvPicPr>
        <p:blipFill>
          <a:blip r:embed="rId3"/>
          <a:stretch>
            <a:fillRect/>
          </a:stretch>
        </p:blipFill>
        <p:spPr>
          <a:xfrm>
            <a:off x="6366100" y="3630591"/>
            <a:ext cx="3168944" cy="2092471"/>
          </a:xfrm>
          <a:prstGeom prst="rect">
            <a:avLst/>
          </a:prstGeom>
        </p:spPr>
      </p:pic>
      <p:pic>
        <p:nvPicPr>
          <p:cNvPr id="11" name="Obrázek 10">
            <a:extLst>
              <a:ext uri="{FF2B5EF4-FFF2-40B4-BE49-F238E27FC236}">
                <a16:creationId xmlns:a16="http://schemas.microsoft.com/office/drawing/2014/main" id="{5370AE82-99E7-4D3D-A134-7734525C4893}"/>
              </a:ext>
            </a:extLst>
          </p:cNvPr>
          <p:cNvPicPr>
            <a:picLocks noChangeAspect="1"/>
          </p:cNvPicPr>
          <p:nvPr/>
        </p:nvPicPr>
        <p:blipFill>
          <a:blip r:embed="rId4"/>
          <a:stretch>
            <a:fillRect/>
          </a:stretch>
        </p:blipFill>
        <p:spPr>
          <a:xfrm>
            <a:off x="818904" y="2392208"/>
            <a:ext cx="3543052" cy="1994232"/>
          </a:xfrm>
          <a:prstGeom prst="rect">
            <a:avLst/>
          </a:prstGeom>
        </p:spPr>
      </p:pic>
      <p:sp>
        <p:nvSpPr>
          <p:cNvPr id="13" name="TextovéPole 12">
            <a:extLst>
              <a:ext uri="{FF2B5EF4-FFF2-40B4-BE49-F238E27FC236}">
                <a16:creationId xmlns:a16="http://schemas.microsoft.com/office/drawing/2014/main" id="{104CCAB7-E2A9-4BB9-82FC-884792317920}"/>
              </a:ext>
            </a:extLst>
          </p:cNvPr>
          <p:cNvSpPr txBox="1"/>
          <p:nvPr/>
        </p:nvSpPr>
        <p:spPr>
          <a:xfrm>
            <a:off x="4562625" y="2592370"/>
            <a:ext cx="6449781" cy="923330"/>
          </a:xfrm>
          <a:prstGeom prst="rect">
            <a:avLst/>
          </a:prstGeom>
          <a:noFill/>
        </p:spPr>
        <p:txBody>
          <a:bodyPr wrap="square">
            <a:spAutoFit/>
          </a:bodyPr>
          <a:lstStyle/>
          <a:p>
            <a:pPr algn="just"/>
            <a:r>
              <a:rPr lang="fr-FR" sz="1800" b="1" dirty="0">
                <a:effectLst/>
              </a:rPr>
              <a:t>Le Français ne parle pas bien anglais </a:t>
            </a:r>
            <a:r>
              <a:rPr lang="fr-FR" sz="1800" dirty="0">
                <a:effectLst/>
              </a:rPr>
              <a:t>… un peu vrai mais de moins en moins chez les jeunes qui n’apprennent plus l’anglais seulement à l’école.</a:t>
            </a:r>
            <a:endParaRPr lang="cs-CZ" dirty="0"/>
          </a:p>
        </p:txBody>
      </p:sp>
      <p:sp>
        <p:nvSpPr>
          <p:cNvPr id="15" name="TextovéPole 14">
            <a:extLst>
              <a:ext uri="{FF2B5EF4-FFF2-40B4-BE49-F238E27FC236}">
                <a16:creationId xmlns:a16="http://schemas.microsoft.com/office/drawing/2014/main" id="{F22C0A70-8A3E-4D91-BA96-2A63BD12B94E}"/>
              </a:ext>
            </a:extLst>
          </p:cNvPr>
          <p:cNvSpPr txBox="1"/>
          <p:nvPr/>
        </p:nvSpPr>
        <p:spPr>
          <a:xfrm>
            <a:off x="273644" y="4621883"/>
            <a:ext cx="6092456" cy="2031325"/>
          </a:xfrm>
          <a:prstGeom prst="rect">
            <a:avLst/>
          </a:prstGeom>
          <a:noFill/>
        </p:spPr>
        <p:txBody>
          <a:bodyPr wrap="square">
            <a:spAutoFit/>
          </a:bodyPr>
          <a:lstStyle/>
          <a:p>
            <a:r>
              <a:rPr lang="fr-FR" sz="1800" b="1" dirty="0">
                <a:effectLst/>
              </a:rPr>
              <a:t>Le Français est malpoli et c’est un intello!</a:t>
            </a:r>
          </a:p>
          <a:p>
            <a:pPr algn="just"/>
            <a:r>
              <a:rPr lang="fr-FR" dirty="0"/>
              <a:t>En France on vous dira que le Parisien est malpoli. Pour l’aspect intellectuel, c’est dû à l’Histoire mais c’est vrai que pour la plupart des gens, être français est synonyme de finesse d’esprit. Faire des « grosses » blagues et en rire est presque considéré comme un manque d’éducation et de la stupidité,</a:t>
            </a:r>
            <a:endParaRPr lang="cs-CZ" dirty="0"/>
          </a:p>
        </p:txBody>
      </p:sp>
      <p:pic>
        <p:nvPicPr>
          <p:cNvPr id="17" name="Obrázek 16">
            <a:extLst>
              <a:ext uri="{FF2B5EF4-FFF2-40B4-BE49-F238E27FC236}">
                <a16:creationId xmlns:a16="http://schemas.microsoft.com/office/drawing/2014/main" id="{D2FCBB85-C2DB-4121-8575-DC44EFA39295}"/>
              </a:ext>
            </a:extLst>
          </p:cNvPr>
          <p:cNvPicPr>
            <a:picLocks noChangeAspect="1"/>
          </p:cNvPicPr>
          <p:nvPr/>
        </p:nvPicPr>
        <p:blipFill>
          <a:blip r:embed="rId5"/>
          <a:stretch>
            <a:fillRect/>
          </a:stretch>
        </p:blipFill>
        <p:spPr>
          <a:xfrm>
            <a:off x="8828523" y="874536"/>
            <a:ext cx="3042243" cy="1703656"/>
          </a:xfrm>
          <a:prstGeom prst="rect">
            <a:avLst/>
          </a:prstGeom>
        </p:spPr>
      </p:pic>
      <p:pic>
        <p:nvPicPr>
          <p:cNvPr id="19" name="Obrázek 18">
            <a:extLst>
              <a:ext uri="{FF2B5EF4-FFF2-40B4-BE49-F238E27FC236}">
                <a16:creationId xmlns:a16="http://schemas.microsoft.com/office/drawing/2014/main" id="{328DA782-97FC-4E65-8226-6DC4439EA141}"/>
              </a:ext>
            </a:extLst>
          </p:cNvPr>
          <p:cNvPicPr>
            <a:picLocks noChangeAspect="1"/>
          </p:cNvPicPr>
          <p:nvPr/>
        </p:nvPicPr>
        <p:blipFill>
          <a:blip r:embed="rId6"/>
          <a:stretch>
            <a:fillRect/>
          </a:stretch>
        </p:blipFill>
        <p:spPr>
          <a:xfrm>
            <a:off x="8669537" y="4874317"/>
            <a:ext cx="3201229" cy="1778891"/>
          </a:xfrm>
          <a:prstGeom prst="rect">
            <a:avLst/>
          </a:prstGeom>
        </p:spPr>
      </p:pic>
    </p:spTree>
    <p:extLst>
      <p:ext uri="{BB962C8B-B14F-4D97-AF65-F5344CB8AC3E}">
        <p14:creationId xmlns:p14="http://schemas.microsoft.com/office/powerpoint/2010/main" val="408736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55CC406-3D80-48C6-8D3D-BA6D872673F2}"/>
              </a:ext>
            </a:extLst>
          </p:cNvPr>
          <p:cNvSpPr txBox="1"/>
          <p:nvPr/>
        </p:nvSpPr>
        <p:spPr>
          <a:xfrm>
            <a:off x="318980" y="2140574"/>
            <a:ext cx="3545957" cy="646331"/>
          </a:xfrm>
          <a:prstGeom prst="rect">
            <a:avLst/>
          </a:prstGeom>
          <a:noFill/>
        </p:spPr>
        <p:txBody>
          <a:bodyPr wrap="square">
            <a:spAutoFit/>
          </a:bodyPr>
          <a:lstStyle/>
          <a:p>
            <a:r>
              <a:rPr lang="fr-FR" b="1" dirty="0"/>
              <a:t>3. La nourriture a la priorité sur TOUT, quoi qu’il arrive. </a:t>
            </a:r>
            <a:endParaRPr lang="fr-FR" dirty="0"/>
          </a:p>
        </p:txBody>
      </p:sp>
      <p:sp>
        <p:nvSpPr>
          <p:cNvPr id="7" name="TextovéPole 6">
            <a:extLst>
              <a:ext uri="{FF2B5EF4-FFF2-40B4-BE49-F238E27FC236}">
                <a16:creationId xmlns:a16="http://schemas.microsoft.com/office/drawing/2014/main" id="{27A638A1-0BAC-4114-9B37-032956089EA2}"/>
              </a:ext>
            </a:extLst>
          </p:cNvPr>
          <p:cNvSpPr txBox="1"/>
          <p:nvPr/>
        </p:nvSpPr>
        <p:spPr>
          <a:xfrm>
            <a:off x="6096000" y="3681631"/>
            <a:ext cx="6092456" cy="923330"/>
          </a:xfrm>
          <a:prstGeom prst="rect">
            <a:avLst/>
          </a:prstGeom>
          <a:noFill/>
        </p:spPr>
        <p:txBody>
          <a:bodyPr wrap="square">
            <a:spAutoFit/>
          </a:bodyPr>
          <a:lstStyle/>
          <a:p>
            <a:r>
              <a:rPr lang="fr-FR" b="1" dirty="0"/>
              <a:t>6. Oubliez les clichés romantiques sur la Ville Lumière. Certes, Paris est la ville des amoureux – mais seulement si vous êtes venu en touriste !</a:t>
            </a:r>
            <a:endParaRPr lang="fr-FR" dirty="0"/>
          </a:p>
        </p:txBody>
      </p:sp>
      <p:sp>
        <p:nvSpPr>
          <p:cNvPr id="9" name="TextovéPole 8">
            <a:extLst>
              <a:ext uri="{FF2B5EF4-FFF2-40B4-BE49-F238E27FC236}">
                <a16:creationId xmlns:a16="http://schemas.microsoft.com/office/drawing/2014/main" id="{F574A67F-EFCD-4D6B-B0CD-BFC48B67B3AC}"/>
              </a:ext>
            </a:extLst>
          </p:cNvPr>
          <p:cNvSpPr txBox="1"/>
          <p:nvPr/>
        </p:nvSpPr>
        <p:spPr>
          <a:xfrm>
            <a:off x="318980" y="3664043"/>
            <a:ext cx="4508201" cy="1200329"/>
          </a:xfrm>
          <a:prstGeom prst="rect">
            <a:avLst/>
          </a:prstGeom>
          <a:noFill/>
        </p:spPr>
        <p:txBody>
          <a:bodyPr wrap="square">
            <a:spAutoFit/>
          </a:bodyPr>
          <a:lstStyle/>
          <a:p>
            <a:pPr algn="just"/>
            <a:r>
              <a:rPr lang="fr-FR" b="1" dirty="0"/>
              <a:t>5. Ils n’hésitent pas à se plaindre ouvertement. Ceci est une forme normale de liberté d’expression.</a:t>
            </a:r>
          </a:p>
          <a:p>
            <a:pPr algn="just"/>
            <a:r>
              <a:rPr lang="fr-FR" b="1" dirty="0"/>
              <a:t>Tous à la manif!!</a:t>
            </a:r>
            <a:endParaRPr lang="fr-FR" dirty="0"/>
          </a:p>
        </p:txBody>
      </p:sp>
      <p:sp>
        <p:nvSpPr>
          <p:cNvPr id="11" name="TextovéPole 10">
            <a:extLst>
              <a:ext uri="{FF2B5EF4-FFF2-40B4-BE49-F238E27FC236}">
                <a16:creationId xmlns:a16="http://schemas.microsoft.com/office/drawing/2014/main" id="{81CCC578-D023-4706-9715-7DCC88E61908}"/>
              </a:ext>
            </a:extLst>
          </p:cNvPr>
          <p:cNvSpPr txBox="1"/>
          <p:nvPr/>
        </p:nvSpPr>
        <p:spPr>
          <a:xfrm>
            <a:off x="318980" y="454187"/>
            <a:ext cx="6453962" cy="646331"/>
          </a:xfrm>
          <a:prstGeom prst="rect">
            <a:avLst/>
          </a:prstGeom>
          <a:noFill/>
        </p:spPr>
        <p:txBody>
          <a:bodyPr wrap="square">
            <a:spAutoFit/>
          </a:bodyPr>
          <a:lstStyle/>
          <a:p>
            <a:r>
              <a:rPr lang="fr-FR" b="1" dirty="0"/>
              <a:t>1. Les Français sont des professionnels de l’ironie et adorent taquiner les autres.</a:t>
            </a:r>
            <a:endParaRPr lang="fr-FR" dirty="0"/>
          </a:p>
        </p:txBody>
      </p:sp>
      <p:sp>
        <p:nvSpPr>
          <p:cNvPr id="13" name="TextovéPole 12">
            <a:extLst>
              <a:ext uri="{FF2B5EF4-FFF2-40B4-BE49-F238E27FC236}">
                <a16:creationId xmlns:a16="http://schemas.microsoft.com/office/drawing/2014/main" id="{C4C8AB5A-A2C5-45E9-B134-4AC2705AEB95}"/>
              </a:ext>
            </a:extLst>
          </p:cNvPr>
          <p:cNvSpPr txBox="1"/>
          <p:nvPr/>
        </p:nvSpPr>
        <p:spPr>
          <a:xfrm>
            <a:off x="4159104" y="1152000"/>
            <a:ext cx="7570380" cy="2585323"/>
          </a:xfrm>
          <a:prstGeom prst="rect">
            <a:avLst/>
          </a:prstGeom>
          <a:noFill/>
        </p:spPr>
        <p:txBody>
          <a:bodyPr wrap="square">
            <a:spAutoFit/>
          </a:bodyPr>
          <a:lstStyle/>
          <a:p>
            <a:r>
              <a:rPr lang="fr-FR" b="1" dirty="0"/>
              <a:t>2. Ils sont prêts à débattre de tout, même sans raison spécifique. La phrase « Je ne suis pas complètement d’accord » peut interrompre une conversation à tout moment parce qu’il y a toujours un « mais ».</a:t>
            </a:r>
            <a:r>
              <a:rPr lang="fr-FR" dirty="0"/>
              <a:t> </a:t>
            </a:r>
          </a:p>
          <a:p>
            <a:endParaRPr lang="fr-FR" dirty="0"/>
          </a:p>
          <a:p>
            <a:r>
              <a:rPr lang="fr-FR" b="1" dirty="0"/>
              <a:t>4. Ils sont capables de trouver un aspect négatif à chaque bonne chose, pour la simple et bonne raison qu’il se doit d’y avoir un « mais ».</a:t>
            </a:r>
            <a:endParaRPr lang="fr-FR" dirty="0"/>
          </a:p>
        </p:txBody>
      </p:sp>
      <p:sp>
        <p:nvSpPr>
          <p:cNvPr id="15" name="TextovéPole 14">
            <a:extLst>
              <a:ext uri="{FF2B5EF4-FFF2-40B4-BE49-F238E27FC236}">
                <a16:creationId xmlns:a16="http://schemas.microsoft.com/office/drawing/2014/main" id="{8EA1B314-73EF-4FC5-B98F-367F59841D44}"/>
              </a:ext>
            </a:extLst>
          </p:cNvPr>
          <p:cNvSpPr txBox="1"/>
          <p:nvPr/>
        </p:nvSpPr>
        <p:spPr>
          <a:xfrm>
            <a:off x="318980" y="5059669"/>
            <a:ext cx="7272668" cy="646331"/>
          </a:xfrm>
          <a:prstGeom prst="rect">
            <a:avLst/>
          </a:prstGeom>
          <a:noFill/>
        </p:spPr>
        <p:txBody>
          <a:bodyPr wrap="square">
            <a:spAutoFit/>
          </a:bodyPr>
          <a:lstStyle/>
          <a:p>
            <a:r>
              <a:rPr lang="fr-FR" b="1" dirty="0"/>
              <a:t>7. Ils restent plusieurs heures assis autour de la table entre amis ou en famille </a:t>
            </a:r>
            <a:endParaRPr lang="cs-CZ" dirty="0"/>
          </a:p>
        </p:txBody>
      </p:sp>
      <p:sp>
        <p:nvSpPr>
          <p:cNvPr id="17" name="TextovéPole 16">
            <a:extLst>
              <a:ext uri="{FF2B5EF4-FFF2-40B4-BE49-F238E27FC236}">
                <a16:creationId xmlns:a16="http://schemas.microsoft.com/office/drawing/2014/main" id="{1925408F-AB1A-4534-8B8A-9A87CFE8C22D}"/>
              </a:ext>
            </a:extLst>
          </p:cNvPr>
          <p:cNvSpPr txBox="1"/>
          <p:nvPr/>
        </p:nvSpPr>
        <p:spPr>
          <a:xfrm>
            <a:off x="3154017" y="5793078"/>
            <a:ext cx="8209416" cy="646331"/>
          </a:xfrm>
          <a:prstGeom prst="rect">
            <a:avLst/>
          </a:prstGeom>
          <a:noFill/>
        </p:spPr>
        <p:txBody>
          <a:bodyPr wrap="square">
            <a:spAutoFit/>
          </a:bodyPr>
          <a:lstStyle/>
          <a:p>
            <a:r>
              <a:rPr lang="fr-FR" b="1" dirty="0"/>
              <a:t>8. Les Français luttent eux-mêmes avec leur propre langue (un « m » ou deux ?) </a:t>
            </a:r>
            <a:endParaRPr lang="cs-CZ" dirty="0"/>
          </a:p>
        </p:txBody>
      </p:sp>
      <p:sp>
        <p:nvSpPr>
          <p:cNvPr id="18" name="Obdélník: se zakulacenými rohy 17">
            <a:extLst>
              <a:ext uri="{FF2B5EF4-FFF2-40B4-BE49-F238E27FC236}">
                <a16:creationId xmlns:a16="http://schemas.microsoft.com/office/drawing/2014/main" id="{B1ACF026-9BBA-4F2D-BBF0-4AE3D44661FA}"/>
              </a:ext>
            </a:extLst>
          </p:cNvPr>
          <p:cNvSpPr/>
          <p:nvPr/>
        </p:nvSpPr>
        <p:spPr>
          <a:xfrm>
            <a:off x="7064490" y="150522"/>
            <a:ext cx="3840124" cy="7638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ln w="0"/>
                <a:solidFill>
                  <a:schemeClr val="accent1"/>
                </a:solidFill>
                <a:effectLst>
                  <a:outerShdw blurRad="38100" dist="25400" dir="5400000" algn="ctr" rotWithShape="0">
                    <a:srgbClr val="6E747A">
                      <a:alpha val="43000"/>
                    </a:srgbClr>
                  </a:outerShdw>
                </a:effectLst>
              </a:rPr>
              <a:t>Qu’en pensez-vous?</a:t>
            </a:r>
            <a:endParaRPr lang="cs-CZ"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44077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965</TotalTime>
  <Words>562</Words>
  <Application>Microsoft Office PowerPoint</Application>
  <PresentationFormat>Širokoúhlá obrazovka</PresentationFormat>
  <Paragraphs>28</Paragraphs>
  <Slides>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vt:i4>
      </vt:variant>
    </vt:vector>
  </HeadingPairs>
  <TitlesOfParts>
    <vt:vector size="9" baseType="lpstr">
      <vt:lpstr>Arial</vt:lpstr>
      <vt:lpstr>Century Gothic</vt:lpstr>
      <vt:lpstr>Wingdings 3</vt:lpstr>
      <vt:lpstr>Ion Boardroom</vt:lpstr>
      <vt:lpstr>Clichés sur les Français</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Clichés sur les Français</dc:title>
  <dc:creator>ja</dc:creator>
  <cp:lastModifiedBy>ja</cp:lastModifiedBy>
  <cp:revision>4</cp:revision>
  <dcterms:created xsi:type="dcterms:W3CDTF">2021-02-17T08:39:25Z</dcterms:created>
  <dcterms:modified xsi:type="dcterms:W3CDTF">2021-03-04T09:51:24Z</dcterms:modified>
</cp:coreProperties>
</file>