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99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8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3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61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54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1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3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50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72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29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79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7B132-9C54-4236-8910-3340177AD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 descr="Detailní záběr kapky rosy">
            <a:extLst>
              <a:ext uri="{FF2B5EF4-FFF2-40B4-BE49-F238E27FC236}">
                <a16:creationId xmlns:a16="http://schemas.microsoft.com/office/drawing/2014/main" id="{CA0C9975-5FAD-2D82-EC12-CC44DDAC4E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5669" r="1" b="1"/>
          <a:stretch/>
        </p:blipFill>
        <p:spPr>
          <a:xfrm>
            <a:off x="1" y="10"/>
            <a:ext cx="12183122" cy="685798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C558767-3091-47D8-AF37-E67D15A0A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2271449"/>
            <a:ext cx="6347918" cy="3670098"/>
          </a:xfrm>
        </p:spPr>
        <p:txBody>
          <a:bodyPr anchor="b">
            <a:normAutofit/>
          </a:bodyPr>
          <a:lstStyle/>
          <a:p>
            <a:r>
              <a:rPr lang="cs-CZ" sz="6600" dirty="0" err="1">
                <a:solidFill>
                  <a:srgbClr val="FFFFFF"/>
                </a:solidFill>
              </a:rPr>
              <a:t>Stilistische</a:t>
            </a:r>
            <a:r>
              <a:rPr lang="cs-CZ" sz="6600" dirty="0">
                <a:solidFill>
                  <a:srgbClr val="FFFFFF"/>
                </a:solidFill>
              </a:rPr>
              <a:t> </a:t>
            </a:r>
            <a:r>
              <a:rPr lang="cs-CZ" sz="6600" dirty="0" err="1">
                <a:solidFill>
                  <a:srgbClr val="FFFFFF"/>
                </a:solidFill>
              </a:rPr>
              <a:t>Textanalyse</a:t>
            </a:r>
            <a:endParaRPr lang="cs-CZ" sz="66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6996CD-6BCF-42A7-9E04-FBD0BD5A4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544059"/>
            <a:ext cx="3633923" cy="2397488"/>
          </a:xfrm>
        </p:spPr>
        <p:txBody>
          <a:bodyPr anchor="ctr">
            <a:normAutofit/>
          </a:bodyPr>
          <a:lstStyle/>
          <a:p>
            <a:r>
              <a:rPr lang="cs-CZ" sz="2000" dirty="0" err="1">
                <a:solidFill>
                  <a:srgbClr val="FFFFFF"/>
                </a:solidFill>
              </a:rPr>
              <a:t>Musteranalysen</a:t>
            </a:r>
            <a:endParaRPr lang="cs-CZ" sz="20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89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0C411-C8C7-4334-BC61-6098D47F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3054"/>
            <a:ext cx="10515600" cy="132556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Frances McDormand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0703BA-FEBB-4C7E-B2A4-07B1B3FEB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3. Komposition - Architektur:</a:t>
            </a:r>
          </a:p>
          <a:p>
            <a:r>
              <a:rPr lang="de-DE" b="1" dirty="0"/>
              <a:t>Titel – Name des Schauspielerin, </a:t>
            </a:r>
          </a:p>
          <a:p>
            <a:r>
              <a:rPr lang="de-DE" b="1" dirty="0"/>
              <a:t>Untertitel – Titel des Filmes und kurze Charakteristik der </a:t>
            </a:r>
            <a:r>
              <a:rPr lang="de-DE" b="1" dirty="0" err="1"/>
              <a:t>Haupheldin</a:t>
            </a:r>
            <a:endParaRPr lang="de-DE" b="1" dirty="0"/>
          </a:p>
          <a:p>
            <a:r>
              <a:rPr lang="de-DE" b="1" dirty="0"/>
              <a:t>Text – 8 Absätze: 1. Absatz: Einstieg: Oscarverleihung: eine szenische Darstellung – </a:t>
            </a:r>
            <a:r>
              <a:rPr lang="de-DE" b="1" i="1" dirty="0">
                <a:solidFill>
                  <a:srgbClr val="FFC000"/>
                </a:solidFill>
              </a:rPr>
              <a:t>Oscar </a:t>
            </a:r>
            <a:r>
              <a:rPr lang="de-DE" b="1" i="1" dirty="0"/>
              <a:t>– sehr klein F. </a:t>
            </a:r>
            <a:r>
              <a:rPr lang="de-DE" b="1" i="1" dirty="0" err="1"/>
              <a:t>McD</a:t>
            </a:r>
            <a:r>
              <a:rPr lang="de-DE" b="1" i="1" dirty="0"/>
              <a:t>. stellt die goldene Statuette … auf den Boden… 4. März bei der 90. Oscarverleihung im Dolby </a:t>
            </a:r>
            <a:r>
              <a:rPr lang="de-DE" b="1" i="1" dirty="0" err="1"/>
              <a:t>Theatre</a:t>
            </a:r>
            <a:r>
              <a:rPr lang="de-DE" b="1" i="1" dirty="0"/>
              <a:t> in Los Angeles – fordert alle nominierten Frauen… sich zu erheben, … bejubelt – </a:t>
            </a:r>
            <a:r>
              <a:rPr lang="de-DE" b="1" i="1" dirty="0" err="1"/>
              <a:t>Standig</a:t>
            </a:r>
            <a:r>
              <a:rPr lang="de-DE" b="1" i="1" dirty="0"/>
              <a:t> </a:t>
            </a:r>
            <a:r>
              <a:rPr lang="de-DE" b="1" i="1" dirty="0" err="1"/>
              <a:t>Ovations</a:t>
            </a:r>
            <a:r>
              <a:rPr lang="de-DE" b="1" i="1" dirty="0"/>
              <a:t>, mal umgekehrt</a:t>
            </a:r>
          </a:p>
          <a:p>
            <a:r>
              <a:rPr lang="de-DE" b="1" dirty="0"/>
              <a:t>Zwei letzte Absätze – Pointe – Oscarverleihung – </a:t>
            </a:r>
            <a:r>
              <a:rPr lang="de-DE" b="1" i="1" dirty="0"/>
              <a:t>F. </a:t>
            </a:r>
            <a:r>
              <a:rPr lang="de-DE" b="1" i="1" dirty="0" err="1"/>
              <a:t>McD</a:t>
            </a:r>
            <a:r>
              <a:rPr lang="de-DE" b="1" i="1" dirty="0"/>
              <a:t>. </a:t>
            </a:r>
            <a:r>
              <a:rPr lang="de-DE" b="1" i="1" dirty="0">
                <a:solidFill>
                  <a:srgbClr val="FFC000"/>
                </a:solidFill>
              </a:rPr>
              <a:t>pfeift auf das</a:t>
            </a:r>
            <a:r>
              <a:rPr lang="de-DE" b="1" i="1" dirty="0"/>
              <a:t>, was erwartet wird, auf </a:t>
            </a:r>
            <a:r>
              <a:rPr lang="de-DE" b="1" i="1" dirty="0">
                <a:solidFill>
                  <a:srgbClr val="FFC000"/>
                </a:solidFill>
              </a:rPr>
              <a:t>Eleganz, Glamour, Tränen der Rührung und sonstigen Mist – ungeschminkt – Selbstverständlichkeit  eines wettergegerbten Cowgirls – Haare verstrubbelt, Kleid so figurenneutral wie möglich…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3. + 4. Innere Komposition: Kohärenzketten und ihre sprachstilistische Realisierung</a:t>
            </a:r>
          </a:p>
          <a:p>
            <a:r>
              <a:rPr lang="de-DE" b="1" dirty="0"/>
              <a:t>Ausgangspunkt: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Thema 1: </a:t>
            </a:r>
          </a:p>
          <a:p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Frances McDormand – Informationen + (emotionale) Bewertung + Beschreibung (s.o.):</a:t>
            </a:r>
          </a:p>
          <a:p>
            <a:r>
              <a:rPr lang="de-DE" b="1" dirty="0"/>
              <a:t>bekommt den Oscar als beste Hauptdarstellerin für ihre Leistung in dem Film … (2. Abs.) – lässt den Zuschauer spüren, zu welcher Gefühlskälte und zu welcher Härte und Verbitterung führen kann … (4. Abs.) – für die Rolle einer Frontkämpferin, die zwischen Freund und Feind ihren eigenen Krieg führt (</a:t>
            </a:r>
            <a:r>
              <a:rPr lang="de-DE" b="1" dirty="0">
                <a:solidFill>
                  <a:srgbClr val="FFC000"/>
                </a:solidFill>
              </a:rPr>
              <a:t>Metapher, Antonyme, Alliteration</a:t>
            </a:r>
            <a:r>
              <a:rPr lang="de-DE" b="1" dirty="0"/>
              <a:t>)-  perfekte Besetzung (6. Abs.) – 1957 in Gibson City, Illinois geboren – mit ihren Eltern von </a:t>
            </a:r>
            <a:r>
              <a:rPr lang="de-DE" b="1" dirty="0" err="1"/>
              <a:t>Goergia</a:t>
            </a:r>
            <a:r>
              <a:rPr lang="de-DE" b="1" dirty="0"/>
              <a:t> über Kentucky und Tennessee bis nach </a:t>
            </a:r>
            <a:r>
              <a:rPr lang="de-DE" b="1" dirty="0" err="1"/>
              <a:t>Pensylvania</a:t>
            </a:r>
            <a:r>
              <a:rPr lang="de-DE" b="1" dirty="0"/>
              <a:t> – ihre Kindheit – eine Reise durch Amerikas Kleinstädte – spielte oft Frauen, die kaum über ihr Dorf hinauskommen – Rolle einer Polizistin in der Krimi-Farce „Fargo“, die hochschwanger durch die Schneewüste Minnesotas stapft – erster Oscar  - schauspielerische Anfänge – Thriller „Blood Simple“ – unbedarfte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Femme Fatale – </a:t>
            </a:r>
            <a:r>
              <a:rPr lang="de-DE" b="1" dirty="0"/>
              <a:t>wieder in die Provinz – verheiratet mit Joel Coen, lebt in New York... gibt auch den Zuschauern in Arkansas, Wyoming oder Kansas das Gefühl,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ihnen auf Augenhöhe gegenüberzutreten </a:t>
            </a:r>
            <a:r>
              <a:rPr lang="de-DE" b="1" dirty="0">
                <a:solidFill>
                  <a:srgbClr val="FFC000"/>
                </a:solidFill>
              </a:rPr>
              <a:t>(Idiom) – </a:t>
            </a:r>
            <a:r>
              <a:rPr lang="de-DE" b="1" dirty="0"/>
              <a:t>große Kunst vom Schicksal nicht gerade verwöhnten Figuren Würde zu verleihen – Menschen adeln,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das ist ihr Metier</a:t>
            </a:r>
          </a:p>
          <a:p>
            <a:pPr marL="0" indent="0">
              <a:buNone/>
            </a:pPr>
            <a:endParaRPr lang="de-DE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de-DE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228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E63EF-24AD-4D18-968F-5343F554B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Frances McDormand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F91D1-B3BA-4908-AF99-CAE944C9F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Thema 2: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Film „</a:t>
            </a:r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Three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Billboards Outside </a:t>
            </a:r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Ebbing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, Missouri“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Verfahren: Erzählen der Filmstory, emotionales Bewerten der </a:t>
            </a:r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schauspiererischen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Leistung</a:t>
            </a:r>
          </a:p>
          <a:p>
            <a:r>
              <a:rPr lang="de-DE" b="1" dirty="0" err="1"/>
              <a:t>FMcD</a:t>
            </a:r>
            <a:r>
              <a:rPr lang="de-DE" b="1" dirty="0"/>
              <a:t> spielt eine Frau,  die wütender ist als zehn wütende weiße Männer zusammen (</a:t>
            </a:r>
            <a:r>
              <a:rPr lang="de-DE" b="1" dirty="0">
                <a:solidFill>
                  <a:srgbClr val="FFC000"/>
                </a:solidFill>
              </a:rPr>
              <a:t>expressiver Vergleich</a:t>
            </a:r>
            <a:r>
              <a:rPr lang="de-DE" b="1" dirty="0"/>
              <a:t>)- Mildred Hayes … will Gerechtigkeit für ihre Tochter, die … vergewaltigt und </a:t>
            </a:r>
            <a:r>
              <a:rPr lang="de-DE" b="1" dirty="0" err="1"/>
              <a:t>ermordert</a:t>
            </a:r>
            <a:r>
              <a:rPr lang="de-DE" b="1" dirty="0"/>
              <a:t> wurde – mietet drei Plakatwände –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prangert </a:t>
            </a:r>
            <a:r>
              <a:rPr lang="de-DE" b="1" dirty="0"/>
              <a:t>darauf den Sheriff wegen angeblicher Untätigkeit – brennt das Polizeirevier nieder – mit grimmiger Entschlossenheit einer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Furie fegt </a:t>
            </a:r>
            <a:r>
              <a:rPr lang="de-DE" b="1" dirty="0"/>
              <a:t>Mildred durch die fiktive Stadt </a:t>
            </a:r>
            <a:r>
              <a:rPr lang="de-DE" b="1" dirty="0" err="1"/>
              <a:t>Ebbing</a:t>
            </a:r>
            <a:r>
              <a:rPr lang="de-DE" b="1" dirty="0"/>
              <a:t> – Sheriff Woody Harrelson…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Filme, die in der amerikanischen Provinz spielen… Engstirnigkeit und Rückständigkeit -  </a:t>
            </a:r>
            <a:r>
              <a:rPr lang="de-DE" b="1" dirty="0"/>
              <a:t>der irische Regisseur und Drehbuchautor Martin McDonagh – Provinz als Herz dieses fremden, seltsamen Landes – der Film erzählt von Konflikten, Rassismus und Polizeigewalt, von Hassausbrüchen und Grabenkämpfen einer </a:t>
            </a:r>
            <a:r>
              <a:rPr lang="de-DE" b="1" dirty="0" err="1"/>
              <a:t>zerissenen</a:t>
            </a:r>
            <a:r>
              <a:rPr lang="de-DE" b="1" dirty="0"/>
              <a:t> Nation (</a:t>
            </a:r>
            <a:r>
              <a:rPr lang="de-DE" b="1" dirty="0">
                <a:solidFill>
                  <a:srgbClr val="FFC000"/>
                </a:solidFill>
              </a:rPr>
              <a:t>expressiver Wortschatz</a:t>
            </a:r>
            <a:r>
              <a:rPr lang="de-DE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7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A1ED5-59E4-471E-A877-916F02A7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Frances McDormand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C2647-9AC8-4CA1-A4AE-89BD185A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5. stilistischer Sinn, Wirkung</a:t>
            </a:r>
          </a:p>
          <a:p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Originalität, Expressivität, Emotionalität:</a:t>
            </a:r>
          </a:p>
          <a:p>
            <a:r>
              <a:rPr lang="de-DE" b="1" dirty="0"/>
              <a:t>Wortschatz: exklusive Wörter (Adjektive, Substantive, Komposita), Fremdwörter, Anglizismen, Realien (USA):</a:t>
            </a:r>
            <a:r>
              <a:rPr lang="de-DE" b="1" i="1" dirty="0"/>
              <a:t> </a:t>
            </a:r>
          </a:p>
          <a:p>
            <a:r>
              <a:rPr lang="de-DE" b="1" i="1" dirty="0"/>
              <a:t>Standing </a:t>
            </a:r>
            <a:r>
              <a:rPr lang="de-DE" b="1" i="1" dirty="0" err="1"/>
              <a:t>Ovations</a:t>
            </a:r>
            <a:r>
              <a:rPr lang="de-DE" b="1" i="1" dirty="0"/>
              <a:t>, Furie, traurige Kinderaugen, Wutbürgerin, Femme Fatale, Glamour, Metier … wettergegerbtes Cowgirl</a:t>
            </a:r>
          </a:p>
          <a:p>
            <a:r>
              <a:rPr lang="de-DE" b="1" dirty="0"/>
              <a:t>Metaphern, Idiome, syntaktische Stilfiguren:</a:t>
            </a:r>
          </a:p>
          <a:p>
            <a:r>
              <a:rPr lang="de-DE" b="1" i="1" dirty="0"/>
              <a:t>jmdn. in den Arm nehmen, Würde verleihen</a:t>
            </a:r>
          </a:p>
          <a:p>
            <a:r>
              <a:rPr lang="de-DE" b="1" dirty="0"/>
              <a:t>Kontraste – exklusiv vs. </a:t>
            </a:r>
            <a:r>
              <a:rPr lang="de-DE" b="1" dirty="0" err="1"/>
              <a:t>umg</a:t>
            </a:r>
            <a:r>
              <a:rPr lang="de-DE" b="1" dirty="0"/>
              <a:t>.:</a:t>
            </a:r>
          </a:p>
          <a:p>
            <a:r>
              <a:rPr lang="de-DE" b="1" i="1" dirty="0"/>
              <a:t>Standing </a:t>
            </a:r>
            <a:r>
              <a:rPr lang="de-DE" b="1" i="1" dirty="0" err="1"/>
              <a:t>Ovations</a:t>
            </a:r>
            <a:r>
              <a:rPr lang="de-DE" b="1" i="1" dirty="0"/>
              <a:t> - peinlich berührt </a:t>
            </a:r>
            <a:r>
              <a:rPr lang="de-DE" b="1" dirty="0"/>
              <a:t>(1. Abs.), </a:t>
            </a:r>
            <a:r>
              <a:rPr lang="de-DE" b="1" i="1" dirty="0"/>
              <a:t>Glamour vs. Mist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4115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F1404-D1A7-433E-8F44-CD9521E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Jim </a:t>
            </a:r>
            <a:r>
              <a:rPr lang="cs-CZ" b="1" dirty="0" err="1">
                <a:solidFill>
                  <a:srgbClr val="FF0000"/>
                </a:solidFill>
              </a:rPr>
              <a:t>Parsons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6142F-B187-457D-83DE-2FDE143BA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1. KB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Texsorte</a:t>
            </a:r>
            <a:endParaRPr lang="cs-CZ" b="1" dirty="0"/>
          </a:p>
          <a:p>
            <a:r>
              <a:rPr lang="cs-CZ" b="1" dirty="0" err="1"/>
              <a:t>Massenmedien</a:t>
            </a:r>
            <a:r>
              <a:rPr lang="cs-CZ" b="1" dirty="0"/>
              <a:t>: Der Spiegel, </a:t>
            </a:r>
            <a:r>
              <a:rPr lang="cs-CZ" b="1" dirty="0" err="1"/>
              <a:t>dt</a:t>
            </a:r>
            <a:r>
              <a:rPr lang="cs-CZ" b="1" dirty="0"/>
              <a:t>. </a:t>
            </a:r>
            <a:r>
              <a:rPr lang="cs-CZ" b="1" dirty="0" err="1"/>
              <a:t>renommiertes</a:t>
            </a:r>
            <a:r>
              <a:rPr lang="cs-CZ" b="1" dirty="0"/>
              <a:t> </a:t>
            </a:r>
            <a:r>
              <a:rPr lang="cs-CZ" b="1" dirty="0" err="1"/>
              <a:t>Wochenmagazin</a:t>
            </a:r>
            <a:endParaRPr lang="cs-CZ" b="1" dirty="0"/>
          </a:p>
          <a:p>
            <a:r>
              <a:rPr lang="cs-CZ" b="1" dirty="0" err="1"/>
              <a:t>Reziepientenkreis</a:t>
            </a:r>
            <a:r>
              <a:rPr lang="cs-CZ" b="1" dirty="0"/>
              <a:t>: </a:t>
            </a:r>
            <a:r>
              <a:rPr lang="cs-CZ" b="1" dirty="0" err="1"/>
              <a:t>anspruchsvolles</a:t>
            </a:r>
            <a:r>
              <a:rPr lang="cs-CZ" b="1" dirty="0"/>
              <a:t>, </a:t>
            </a:r>
            <a:r>
              <a:rPr lang="cs-CZ" b="1" dirty="0" err="1"/>
              <a:t>gebildetes</a:t>
            </a:r>
            <a:r>
              <a:rPr lang="cs-CZ" b="1" dirty="0"/>
              <a:t> Publikum</a:t>
            </a:r>
          </a:p>
          <a:p>
            <a:r>
              <a:rPr lang="de-DE" b="1" dirty="0">
                <a:solidFill>
                  <a:srgbClr val="FF0000"/>
                </a:solidFill>
              </a:rPr>
              <a:t>Form</a:t>
            </a:r>
            <a:r>
              <a:rPr lang="de-DE" b="1" dirty="0"/>
              <a:t>: </a:t>
            </a:r>
            <a:r>
              <a:rPr lang="cs-CZ" b="1" dirty="0" err="1"/>
              <a:t>Printversion</a:t>
            </a:r>
            <a:endParaRPr lang="cs-CZ" b="1" dirty="0"/>
          </a:p>
          <a:p>
            <a:r>
              <a:rPr lang="cs-CZ" b="1" dirty="0" err="1"/>
              <a:t>Serie</a:t>
            </a:r>
            <a:r>
              <a:rPr lang="cs-CZ" b="1" dirty="0"/>
              <a:t>: </a:t>
            </a:r>
            <a:r>
              <a:rPr lang="cs-CZ" b="1" dirty="0" err="1"/>
              <a:t>Held</a:t>
            </a:r>
            <a:r>
              <a:rPr lang="cs-CZ" b="1" dirty="0"/>
              <a:t> des </a:t>
            </a:r>
            <a:r>
              <a:rPr lang="cs-CZ" b="1" dirty="0" err="1"/>
              <a:t>Alltags</a:t>
            </a:r>
            <a:r>
              <a:rPr lang="cs-CZ" b="1" dirty="0"/>
              <a:t> (jeden </a:t>
            </a:r>
            <a:r>
              <a:rPr lang="cs-CZ" b="1" dirty="0" err="1"/>
              <a:t>Monat</a:t>
            </a:r>
            <a:r>
              <a:rPr lang="cs-CZ" b="1" dirty="0"/>
              <a:t>: </a:t>
            </a:r>
            <a:r>
              <a:rPr lang="cs-CZ" b="1" dirty="0" err="1"/>
              <a:t>September</a:t>
            </a:r>
            <a:r>
              <a:rPr lang="cs-CZ" b="1" dirty="0"/>
              <a:t>)</a:t>
            </a:r>
            <a:endParaRPr lang="de-DE" b="1" dirty="0"/>
          </a:p>
          <a:p>
            <a:r>
              <a:rPr lang="de-DE" b="1" dirty="0">
                <a:solidFill>
                  <a:srgbClr val="FF0000"/>
                </a:solidFill>
              </a:rPr>
              <a:t>TS</a:t>
            </a:r>
            <a:r>
              <a:rPr lang="de-DE" b="1" dirty="0"/>
              <a:t>: </a:t>
            </a:r>
          </a:p>
          <a:p>
            <a:r>
              <a:rPr lang="de-DE" b="1" dirty="0"/>
              <a:t>Publizistischer Artikel, Autorin: Elke Schmitter</a:t>
            </a:r>
          </a:p>
          <a:p>
            <a:r>
              <a:rPr lang="de-DE" b="1" dirty="0"/>
              <a:t>Sprachporträt, Charakteristik</a:t>
            </a:r>
            <a:r>
              <a:rPr lang="cs-CZ" b="1" dirty="0"/>
              <a:t>, </a:t>
            </a:r>
            <a:r>
              <a:rPr lang="cs-CZ" b="1" dirty="0" err="1"/>
              <a:t>Essay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743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1EFE7-F8DB-44D7-AD84-DA81192D6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Jim Parsons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06A6B-120C-49A5-AAD1-F06DF59C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2. Textfunktion und ihre sprachlich-stilistische Realisierung: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Informationsfunktion:</a:t>
            </a:r>
          </a:p>
          <a:p>
            <a:r>
              <a:rPr lang="de-DE" b="1" dirty="0"/>
              <a:t>Jim Parsons, in der Comedyserie „The Big Bang Theory“ verkörpert einen </a:t>
            </a:r>
            <a:r>
              <a:rPr lang="de-DE" b="1" dirty="0">
                <a:solidFill>
                  <a:srgbClr val="00B050"/>
                </a:solidFill>
              </a:rPr>
              <a:t>Forscher mit Asperger-Syndrom </a:t>
            </a:r>
            <a:r>
              <a:rPr lang="de-DE" b="1" dirty="0"/>
              <a:t>– bis jetzt </a:t>
            </a:r>
          </a:p>
          <a:p>
            <a:r>
              <a:rPr lang="de-DE" b="1" dirty="0"/>
              <a:t>Name des Schauspielers, Titel der Serie, Hauptheld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Appellfunktion:</a:t>
            </a:r>
          </a:p>
          <a:p>
            <a:r>
              <a:rPr lang="de-DE" b="1" dirty="0"/>
              <a:t>„Nun heißt es tapfer sein“ – Aufforderung</a:t>
            </a:r>
          </a:p>
          <a:p>
            <a:r>
              <a:rPr lang="de-DE" b="1" dirty="0"/>
              <a:t>„Der </a:t>
            </a:r>
            <a:r>
              <a:rPr lang="de-DE" b="1" dirty="0">
                <a:solidFill>
                  <a:srgbClr val="00B050"/>
                </a:solidFill>
              </a:rPr>
              <a:t>nerdige </a:t>
            </a:r>
            <a:r>
              <a:rPr lang="de-DE" b="1" dirty="0"/>
              <a:t>Physiker Dr. Dr. Sheldon Cooper, </a:t>
            </a:r>
            <a:r>
              <a:rPr lang="de-DE" b="1" dirty="0">
                <a:solidFill>
                  <a:srgbClr val="00B050"/>
                </a:solidFill>
              </a:rPr>
              <a:t>ewig junger Held </a:t>
            </a:r>
            <a:r>
              <a:rPr lang="de-DE" b="1" dirty="0"/>
              <a:t>einer der </a:t>
            </a:r>
            <a:r>
              <a:rPr lang="de-DE" b="1" dirty="0">
                <a:solidFill>
                  <a:srgbClr val="00B050"/>
                </a:solidFill>
              </a:rPr>
              <a:t>erfolgreichsten </a:t>
            </a:r>
            <a:r>
              <a:rPr lang="de-DE" b="1" dirty="0"/>
              <a:t>Comedyserie, hört nach elf Jahren auf.“ – Bewertung, emotionale Adjektive</a:t>
            </a:r>
            <a:r>
              <a:rPr lang="cs-CZ" b="1" dirty="0"/>
              <a:t>, Superlativ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02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A4CA1-5B20-42CB-9438-DCC3E958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Jim Parsons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E005FE-E0E4-4CB0-9A6C-151FC030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167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3. Komposition - Architektur:</a:t>
            </a:r>
          </a:p>
          <a:p>
            <a:r>
              <a:rPr lang="de-DE" b="1" dirty="0"/>
              <a:t>Titel – Name des Schauspielers, </a:t>
            </a:r>
          </a:p>
          <a:p>
            <a:r>
              <a:rPr lang="de-DE" b="1" dirty="0"/>
              <a:t>Untertitel – Titel der Serie und ihr </a:t>
            </a:r>
            <a:r>
              <a:rPr lang="de-DE" b="1" dirty="0" err="1"/>
              <a:t>Haupheld</a:t>
            </a:r>
            <a:endParaRPr lang="de-DE" b="1" dirty="0"/>
          </a:p>
          <a:p>
            <a:r>
              <a:rPr lang="de-DE" b="1" dirty="0"/>
              <a:t>Text – 7 Absätze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3. + 4. Innere Komposition: Kohärenzketten und ihre sprachstilistische Realisierung</a:t>
            </a:r>
          </a:p>
          <a:p>
            <a:r>
              <a:rPr lang="de-DE" b="1" dirty="0"/>
              <a:t>Ausgangspunkt: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Thema 1</a:t>
            </a:r>
            <a:r>
              <a:rPr lang="de-DE" b="1" dirty="0"/>
              <a:t>: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Sheldon – (emotionale) Bewertung</a:t>
            </a:r>
          </a:p>
          <a:p>
            <a:r>
              <a:rPr lang="de-DE" b="1" dirty="0"/>
              <a:t>ein Forscher mit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Asperger-Syndrom</a:t>
            </a:r>
            <a:r>
              <a:rPr lang="de-DE" b="1" dirty="0"/>
              <a:t> - der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nerdige</a:t>
            </a:r>
            <a:r>
              <a:rPr lang="de-DE" b="1" dirty="0"/>
              <a:t> Physiker Dr. Dr. Sheldon Cooper – dieser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dürre </a:t>
            </a:r>
            <a:r>
              <a:rPr lang="de-DE" b="1" dirty="0"/>
              <a:t>Jüngling – Sheldon-Darsteller Jim Parsons –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genialer, aber sozial </a:t>
            </a:r>
            <a:r>
              <a:rPr lang="de-DE" b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gehändicapter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de-DE" b="1" dirty="0"/>
              <a:t>Forscher am California Institute </a:t>
            </a:r>
            <a:r>
              <a:rPr lang="de-DE" b="1" dirty="0" err="1"/>
              <a:t>of</a:t>
            </a:r>
            <a:r>
              <a:rPr lang="de-DE" b="1" dirty="0"/>
              <a:t> Technology </a:t>
            </a:r>
            <a:r>
              <a:rPr lang="cs-CZ" b="1" dirty="0"/>
              <a:t>(</a:t>
            </a:r>
            <a:r>
              <a:rPr lang="cs-CZ" b="1" dirty="0" err="1">
                <a:solidFill>
                  <a:srgbClr val="00B050"/>
                </a:solidFill>
              </a:rPr>
              <a:t>Synonyme</a:t>
            </a:r>
            <a:r>
              <a:rPr lang="cs-CZ" b="1" dirty="0"/>
              <a:t>)</a:t>
            </a:r>
            <a:r>
              <a:rPr lang="de-DE" b="1" dirty="0"/>
              <a:t>– trotz Intelligenz und steten Bemühens will es Sheldon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nicht gelingen</a:t>
            </a:r>
            <a:r>
              <a:rPr lang="de-DE" b="1" dirty="0"/>
              <a:t>, sich in sein Gegenüber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einzufühlen </a:t>
            </a:r>
            <a:r>
              <a:rPr lang="de-DE" b="1" dirty="0"/>
              <a:t>– kann Stimmungen nicht deuten – an vorhersehbare Abläufe angewiesen  - Zwischentöne überfordern ihn – das diskrete, aber nicht unrealistische Wunder der Mitmenschwerdung von Sheldon Cooper – sein Untermieter Leonard – Pflege pueriler Hobbys (Videospiele, Paintball, Hypochondrie) – wächst ein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 Freundschaft </a:t>
            </a:r>
            <a:r>
              <a:rPr lang="de-DE" b="1" dirty="0"/>
              <a:t>heran – allmähliches </a:t>
            </a:r>
            <a:r>
              <a:rPr lang="de-DE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Flüggewerden – fängt Feuer  für die Neurowissenschaftlerin Amy – </a:t>
            </a:r>
            <a:r>
              <a:rPr lang="de-DE" b="1" dirty="0"/>
              <a:t>Sheldon,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der einsame Junge </a:t>
            </a:r>
            <a:r>
              <a:rPr lang="de-DE" b="1" dirty="0"/>
              <a:t>aus Texas –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gereifter</a:t>
            </a:r>
            <a:r>
              <a:rPr lang="de-DE" b="1" dirty="0"/>
              <a:t>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Ehemann </a:t>
            </a:r>
            <a:r>
              <a:rPr lang="de-DE" b="1" dirty="0"/>
              <a:t>– hat gelernt einen Sitzplatz und ein Heißgetränk anbieten, wenn jemand … Kummer erkennen lässt, Ansätze von Selbstironie – seinen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Narzissmus</a:t>
            </a:r>
            <a:r>
              <a:rPr lang="de-DE" b="1" dirty="0"/>
              <a:t> zu reduzieren gelernt, </a:t>
            </a:r>
            <a:r>
              <a:rPr lang="de-DE" b="1" dirty="0" err="1"/>
              <a:t>Triumpfwort</a:t>
            </a:r>
            <a:r>
              <a:rPr lang="de-DE" b="1" dirty="0"/>
              <a:t> </a:t>
            </a:r>
            <a:r>
              <a:rPr lang="de-DE" b="1" dirty="0" err="1">
                <a:solidFill>
                  <a:schemeClr val="accent1"/>
                </a:solidFill>
              </a:rPr>
              <a:t>Bazinga</a:t>
            </a:r>
            <a:r>
              <a:rPr lang="de-DE" b="1" dirty="0"/>
              <a:t>!</a:t>
            </a:r>
            <a:endParaRPr lang="de-DE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de-DE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de-DE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1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2EA9D-2A6D-4F12-A138-450F7264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Jim Parsons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23A96-C2BE-4287-862F-17CAE20C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Verfahren zur Thema-Entfaltung</a:t>
            </a:r>
            <a:r>
              <a:rPr lang="de-DE" b="1" dirty="0"/>
              <a:t>: </a:t>
            </a:r>
          </a:p>
          <a:p>
            <a:r>
              <a:rPr lang="de-DE" b="1" dirty="0"/>
              <a:t>Erzählen (Story), Bewerten, Charakteristik: evaluative Adjektive, einige exklusiv - </a:t>
            </a:r>
            <a:r>
              <a:rPr lang="de-DE" b="1" i="1" dirty="0"/>
              <a:t>pueril</a:t>
            </a:r>
            <a:r>
              <a:rPr lang="de-DE" b="1" dirty="0"/>
              <a:t>, </a:t>
            </a:r>
            <a:r>
              <a:rPr lang="de-DE" b="1" i="1" dirty="0"/>
              <a:t>nerdig, </a:t>
            </a:r>
            <a:r>
              <a:rPr lang="de-DE" b="1" dirty="0"/>
              <a:t>Substantiv</a:t>
            </a:r>
            <a:r>
              <a:rPr lang="cs-CZ" b="1" dirty="0"/>
              <a:t>e</a:t>
            </a:r>
            <a:r>
              <a:rPr lang="de-DE" b="1" dirty="0"/>
              <a:t> </a:t>
            </a:r>
            <a:r>
              <a:rPr lang="de-DE" b="1" i="1" dirty="0"/>
              <a:t>Narzissmus, Flüggewerden</a:t>
            </a:r>
          </a:p>
          <a:p>
            <a:r>
              <a:rPr lang="de-DE" b="1" dirty="0"/>
              <a:t>Metaphern: </a:t>
            </a:r>
            <a:r>
              <a:rPr lang="de-DE" b="1" i="1" dirty="0"/>
              <a:t>eine Freundschaft wächst heran</a:t>
            </a:r>
          </a:p>
          <a:p>
            <a:r>
              <a:rPr lang="de-DE" b="1" dirty="0"/>
              <a:t>Idiome: </a:t>
            </a:r>
            <a:r>
              <a:rPr lang="de-DE" b="1" i="1" dirty="0"/>
              <a:t>Feuer fangen</a:t>
            </a:r>
            <a:r>
              <a:rPr lang="cs-CZ" b="1" i="1" dirty="0"/>
              <a:t> </a:t>
            </a:r>
            <a:r>
              <a:rPr lang="cs-CZ" b="1" dirty="0"/>
              <a:t>(</a:t>
            </a:r>
            <a:r>
              <a:rPr lang="cs-CZ" b="1" dirty="0" err="1"/>
              <a:t>umg</a:t>
            </a:r>
            <a:r>
              <a:rPr lang="cs-CZ" b="1" dirty="0"/>
              <a:t>.)</a:t>
            </a:r>
            <a:endParaRPr lang="de-DE" b="1" dirty="0"/>
          </a:p>
          <a:p>
            <a:r>
              <a:rPr lang="de-DE" b="1" dirty="0">
                <a:solidFill>
                  <a:schemeClr val="accent3">
                    <a:lumMod val="50000"/>
                  </a:schemeClr>
                </a:solidFill>
              </a:rPr>
              <a:t>Thema 2: Serie The Big Bang Theory:</a:t>
            </a:r>
          </a:p>
          <a:p>
            <a:r>
              <a:rPr lang="de-DE" b="1" dirty="0"/>
              <a:t>zeigt die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windungsreiche Erwachsenwerdung </a:t>
            </a:r>
            <a:r>
              <a:rPr lang="de-DE" b="1" dirty="0"/>
              <a:t>vier hochbegabter Naturwissenschaftler -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die Serie </a:t>
            </a:r>
            <a:r>
              <a:rPr lang="de-DE" b="1" dirty="0"/>
              <a:t>kann den Glauben an die Menschheit im Bedarfsfall durchaus stärken –drei Hochzeiten und zwei Babys -  die zwölfte Staffel – Sender CBS gibt bekannt, dass …. zum letzten mal – letzte Staffel auf Pro-Sieben – </a:t>
            </a:r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Bewertung und Informationen</a:t>
            </a:r>
            <a:endParaRPr lang="de-DE" b="1" dirty="0"/>
          </a:p>
          <a:p>
            <a:endParaRPr lang="de-DE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48025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B115B-D0FA-4E64-813B-850903C7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Jim Parsons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29574-4CDE-499C-80F8-AA54FF758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>
                <a:solidFill>
                  <a:schemeClr val="accent1"/>
                </a:solidFill>
              </a:rPr>
              <a:t>Informationen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zur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Serie</a:t>
            </a:r>
            <a:r>
              <a:rPr lang="de-DE" b="1" dirty="0">
                <a:solidFill>
                  <a:schemeClr val="accent1"/>
                </a:solidFill>
              </a:rPr>
              <a:t> (Figuren, Schöpfer, Mitarbeiter), emotionale Evaluation</a:t>
            </a:r>
            <a:r>
              <a:rPr lang="cs-CZ" b="1" dirty="0"/>
              <a:t>: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Million</a:t>
            </a:r>
            <a:r>
              <a:rPr lang="cs-CZ" b="1" dirty="0"/>
              <a:t> </a:t>
            </a:r>
            <a:r>
              <a:rPr lang="cs-CZ" b="1" dirty="0" err="1"/>
              <a:t>Dollar</a:t>
            </a:r>
            <a:r>
              <a:rPr lang="cs-CZ" b="1" dirty="0"/>
              <a:t> </a:t>
            </a:r>
            <a:r>
              <a:rPr lang="cs-CZ" b="1" dirty="0" err="1"/>
              <a:t>Gage</a:t>
            </a:r>
            <a:r>
              <a:rPr lang="cs-CZ" b="1" dirty="0"/>
              <a:t> f</a:t>
            </a:r>
            <a:r>
              <a:rPr lang="de-DE" b="1" dirty="0" err="1"/>
              <a:t>ür</a:t>
            </a:r>
            <a:r>
              <a:rPr lang="de-DE" b="1" dirty="0"/>
              <a:t> die Hauptdarsteller – Auftritte Prominenter wie Stephen Hawking, Bill Gates und Elon Musk </a:t>
            </a:r>
            <a:r>
              <a:rPr lang="de-DE" b="1" dirty="0">
                <a:solidFill>
                  <a:srgbClr val="FFC000"/>
                </a:solidFill>
              </a:rPr>
              <a:t>zierten die Sendung </a:t>
            </a:r>
            <a:r>
              <a:rPr lang="de-DE" b="1" dirty="0"/>
              <a:t>(</a:t>
            </a:r>
            <a:r>
              <a:rPr lang="de-DE" b="1" dirty="0">
                <a:solidFill>
                  <a:srgbClr val="FFC000"/>
                </a:solidFill>
              </a:rPr>
              <a:t>Metapher</a:t>
            </a:r>
            <a:r>
              <a:rPr lang="de-DE" b="1" dirty="0"/>
              <a:t>) – seriöse Darstellung physikalischer Probleme – Respekt auch der wissenschaftlichen Welt – „Wir sind seltsam, aber Freunde“- Geschichte (</a:t>
            </a:r>
            <a:r>
              <a:rPr lang="de-DE" b="1" dirty="0">
                <a:solidFill>
                  <a:srgbClr val="FFC000"/>
                </a:solidFill>
              </a:rPr>
              <a:t>originelle Wortbildungskonstruktion mit Zitat</a:t>
            </a:r>
            <a:r>
              <a:rPr lang="de-DE" b="1" dirty="0"/>
              <a:t>) - Bild der Geschlechter – Männer sind Machos… Frauen sind lebensklug und warmherzig…. – (</a:t>
            </a:r>
            <a:r>
              <a:rPr lang="de-DE" b="1" dirty="0">
                <a:solidFill>
                  <a:srgbClr val="FFC000"/>
                </a:solidFill>
              </a:rPr>
              <a:t>Antithese, Parenthese</a:t>
            </a:r>
            <a:r>
              <a:rPr lang="de-DE" b="1" dirty="0"/>
              <a:t>) – fand keine ungeteilte Zustimmung (Antonymie, kritische Einstellung) – unbestritten die größte Faszination von Parsons als Sheldon Cooper – Leonard – zwei weitere junge Wissenschaftler, die das Leben und die Frauen ebenso suchen wie fürchten (</a:t>
            </a:r>
            <a:r>
              <a:rPr lang="de-DE" b="1" dirty="0">
                <a:solidFill>
                  <a:srgbClr val="FFC000"/>
                </a:solidFill>
              </a:rPr>
              <a:t>Zeugma</a:t>
            </a:r>
            <a:r>
              <a:rPr lang="de-DE" b="1" dirty="0"/>
              <a:t>) ein gut verkabeltes männliches Neurosennest (</a:t>
            </a:r>
            <a:r>
              <a:rPr lang="de-DE" b="1" dirty="0">
                <a:solidFill>
                  <a:srgbClr val="FFC000"/>
                </a:solidFill>
              </a:rPr>
              <a:t>Metapher - IT</a:t>
            </a:r>
            <a:r>
              <a:rPr lang="de-DE" b="1" dirty="0"/>
              <a:t>)  –</a:t>
            </a:r>
            <a:r>
              <a:rPr lang="de-DE" b="1" dirty="0">
                <a:solidFill>
                  <a:srgbClr val="00B050"/>
                </a:solidFill>
              </a:rPr>
              <a:t>Leonard</a:t>
            </a:r>
            <a:r>
              <a:rPr lang="de-DE" b="1" dirty="0"/>
              <a:t>: anfangs verzweifelte, dann aussichtsreiche Schwärmerei für die hinreißende Nachbarin </a:t>
            </a:r>
            <a:r>
              <a:rPr lang="de-DE" b="1" dirty="0">
                <a:solidFill>
                  <a:srgbClr val="00B050"/>
                </a:solidFill>
              </a:rPr>
              <a:t>Penny – Amy: </a:t>
            </a:r>
            <a:r>
              <a:rPr lang="de-DE" b="1" dirty="0"/>
              <a:t>ursprünglich Kühle – wird zur liebenden Leidenschaft </a:t>
            </a:r>
            <a:r>
              <a:rPr lang="de-DE" b="1" dirty="0">
                <a:solidFill>
                  <a:srgbClr val="FFC000"/>
                </a:solidFill>
              </a:rPr>
              <a:t>(Alliteration</a:t>
            </a:r>
            <a:r>
              <a:rPr lang="de-DE" b="1" dirty="0"/>
              <a:t>) – Schöpfer Chuck Lorre – eine eigene Serie zum kindlichen Vorleben der Dr. Dr. Cooper „Young Sheldon“ – nach Sheldons </a:t>
            </a:r>
            <a:r>
              <a:rPr lang="de-DE" b="1" dirty="0" err="1"/>
              <a:t>Triumpfwort</a:t>
            </a:r>
            <a:r>
              <a:rPr lang="de-DE" b="1" dirty="0"/>
              <a:t> „</a:t>
            </a:r>
            <a:r>
              <a:rPr lang="de-DE" b="1" dirty="0" err="1"/>
              <a:t>Bazinga“eine</a:t>
            </a:r>
            <a:r>
              <a:rPr lang="de-DE" b="1" dirty="0"/>
              <a:t> Bienen- und eine </a:t>
            </a:r>
            <a:r>
              <a:rPr lang="de-DE" b="1" dirty="0" err="1"/>
              <a:t>Quallenart</a:t>
            </a:r>
            <a:r>
              <a:rPr lang="de-DE" b="1" dirty="0"/>
              <a:t> benannt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9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9B64E-AB02-4898-819E-F589A6FE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Jim Parsons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A77A91-B682-4B83-BBD8-BE5BD7F30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5. stilistischer Sinn, Wirkung</a:t>
            </a:r>
          </a:p>
          <a:p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Originalität, Expressivität, Emotionalität:</a:t>
            </a:r>
          </a:p>
          <a:p>
            <a:r>
              <a:rPr lang="de-DE" b="1" dirty="0"/>
              <a:t>Wortschatz: exklusive Wörter (Adjektive, Substantive), Fremdwörter, Anglizismen:</a:t>
            </a:r>
            <a:r>
              <a:rPr lang="de-DE" b="1" i="1" dirty="0"/>
              <a:t> </a:t>
            </a:r>
          </a:p>
          <a:p>
            <a:r>
              <a:rPr lang="de-DE" b="1" i="1" dirty="0"/>
              <a:t>nerdig, pueril, </a:t>
            </a:r>
            <a:r>
              <a:rPr lang="de-DE" b="1" i="1" dirty="0" err="1"/>
              <a:t>Mokanz</a:t>
            </a:r>
            <a:r>
              <a:rPr lang="de-DE" b="1" i="1" dirty="0"/>
              <a:t>, Macho, Hypochondrie, Comics, Fast Food, </a:t>
            </a:r>
            <a:r>
              <a:rPr lang="de-DE" b="1" i="1" dirty="0" err="1"/>
              <a:t>Bazinga</a:t>
            </a:r>
            <a:r>
              <a:rPr lang="de-DE" b="1" i="1" dirty="0"/>
              <a:t> – </a:t>
            </a:r>
            <a:r>
              <a:rPr lang="de-DE" b="1" dirty="0"/>
              <a:t>Interjektion</a:t>
            </a:r>
          </a:p>
          <a:p>
            <a:r>
              <a:rPr lang="de-DE" b="1" dirty="0"/>
              <a:t>Metaphern, Idiome, syntaktische Stilfiguren</a:t>
            </a:r>
          </a:p>
          <a:p>
            <a:r>
              <a:rPr lang="de-DE" b="1" dirty="0"/>
              <a:t>Kontraste – exklusiv vs. </a:t>
            </a:r>
            <a:r>
              <a:rPr lang="de-DE" b="1" dirty="0" err="1"/>
              <a:t>umg</a:t>
            </a:r>
            <a:r>
              <a:rPr lang="de-DE" b="1" dirty="0"/>
              <a:t>.: </a:t>
            </a:r>
            <a:r>
              <a:rPr lang="de-DE" b="1" i="1" dirty="0"/>
              <a:t>rauf und runter, Feuer fangen</a:t>
            </a:r>
          </a:p>
          <a:p>
            <a:r>
              <a:rPr lang="de-DE" b="1" dirty="0"/>
              <a:t>Zitate: </a:t>
            </a:r>
            <a:r>
              <a:rPr lang="de-DE" b="1" dirty="0" err="1"/>
              <a:t>Leonard:„Muss</a:t>
            </a:r>
            <a:r>
              <a:rPr lang="de-DE" b="1" dirty="0"/>
              <a:t> ich jedes Mal mein</a:t>
            </a:r>
            <a:r>
              <a:rPr lang="de-DE" b="1" dirty="0">
                <a:solidFill>
                  <a:srgbClr val="FFC000"/>
                </a:solidFill>
              </a:rPr>
              <a:t> </a:t>
            </a:r>
            <a:r>
              <a:rPr lang="de-DE" b="1" dirty="0" err="1">
                <a:solidFill>
                  <a:srgbClr val="FFC000"/>
                </a:solidFill>
              </a:rPr>
              <a:t>Sarkasmusschild</a:t>
            </a:r>
            <a:r>
              <a:rPr lang="de-DE" b="1" dirty="0"/>
              <a:t> hochhalten, wenn ich mal den Mund aufmache? – Sheldon: Du hast ein </a:t>
            </a:r>
            <a:r>
              <a:rPr lang="de-DE" b="1" dirty="0" err="1"/>
              <a:t>Sarkasmusschild</a:t>
            </a:r>
            <a:r>
              <a:rPr lang="de-DE" b="1" dirty="0"/>
              <a:t>?“ Amy: „Ich brauche nur einmal im Jahr </a:t>
            </a:r>
            <a:r>
              <a:rPr lang="de-DE" b="1" dirty="0">
                <a:solidFill>
                  <a:srgbClr val="FFC000"/>
                </a:solidFill>
              </a:rPr>
              <a:t>ein Date, </a:t>
            </a:r>
            <a:r>
              <a:rPr lang="de-DE" b="1" dirty="0"/>
              <a:t>um meine Mutter zu beruhigen.“</a:t>
            </a:r>
            <a:r>
              <a:rPr lang="de-DE" b="1" dirty="0">
                <a:solidFill>
                  <a:srgbClr val="FFC000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23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3A7E4-2354-4D72-8D54-82FD0F078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Frances McDormand – Heldin des Tages (März) – Der Spiegel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2AC58-7D3C-4E66-8D1A-CACA3207F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1. KB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Texsorte</a:t>
            </a:r>
            <a:endParaRPr lang="cs-CZ" b="1" dirty="0"/>
          </a:p>
          <a:p>
            <a:r>
              <a:rPr lang="cs-CZ" b="1" dirty="0" err="1"/>
              <a:t>Massenmedien</a:t>
            </a:r>
            <a:r>
              <a:rPr lang="cs-CZ" b="1" dirty="0"/>
              <a:t>: Der Spiegel, </a:t>
            </a:r>
            <a:r>
              <a:rPr lang="cs-CZ" b="1" dirty="0" err="1"/>
              <a:t>dt</a:t>
            </a:r>
            <a:r>
              <a:rPr lang="cs-CZ" b="1" dirty="0"/>
              <a:t>. </a:t>
            </a:r>
            <a:r>
              <a:rPr lang="cs-CZ" b="1" dirty="0" err="1"/>
              <a:t>renommiertes</a:t>
            </a:r>
            <a:r>
              <a:rPr lang="cs-CZ" b="1" dirty="0"/>
              <a:t> </a:t>
            </a:r>
            <a:r>
              <a:rPr lang="cs-CZ" b="1" dirty="0" err="1"/>
              <a:t>Wochenmagazin</a:t>
            </a:r>
            <a:endParaRPr lang="cs-CZ" b="1" dirty="0"/>
          </a:p>
          <a:p>
            <a:r>
              <a:rPr lang="cs-CZ" b="1" dirty="0" err="1"/>
              <a:t>Reziepientenkreis</a:t>
            </a:r>
            <a:r>
              <a:rPr lang="cs-CZ" b="1" dirty="0"/>
              <a:t>: </a:t>
            </a:r>
            <a:r>
              <a:rPr lang="cs-CZ" b="1" dirty="0" err="1"/>
              <a:t>anspruchsvolles</a:t>
            </a:r>
            <a:r>
              <a:rPr lang="cs-CZ" b="1" dirty="0"/>
              <a:t>, </a:t>
            </a:r>
            <a:r>
              <a:rPr lang="cs-CZ" b="1" dirty="0" err="1"/>
              <a:t>gebildetes</a:t>
            </a:r>
            <a:r>
              <a:rPr lang="cs-CZ" b="1" dirty="0"/>
              <a:t> Publikum</a:t>
            </a:r>
          </a:p>
          <a:p>
            <a:r>
              <a:rPr lang="de-DE" b="1" dirty="0">
                <a:solidFill>
                  <a:srgbClr val="FF0000"/>
                </a:solidFill>
              </a:rPr>
              <a:t>Form</a:t>
            </a:r>
            <a:r>
              <a:rPr lang="de-DE" b="1" dirty="0"/>
              <a:t>: </a:t>
            </a:r>
            <a:r>
              <a:rPr lang="cs-CZ" b="1" dirty="0" err="1"/>
              <a:t>Printversion</a:t>
            </a:r>
            <a:endParaRPr lang="cs-CZ" b="1" dirty="0"/>
          </a:p>
          <a:p>
            <a:r>
              <a:rPr lang="cs-CZ" b="1" dirty="0" err="1"/>
              <a:t>Serie</a:t>
            </a:r>
            <a:r>
              <a:rPr lang="cs-CZ" b="1" dirty="0"/>
              <a:t>: </a:t>
            </a:r>
            <a:r>
              <a:rPr lang="cs-CZ" b="1" dirty="0" err="1"/>
              <a:t>Held</a:t>
            </a:r>
            <a:r>
              <a:rPr lang="cs-CZ" b="1" dirty="0"/>
              <a:t> des </a:t>
            </a:r>
            <a:r>
              <a:rPr lang="cs-CZ" b="1" dirty="0" err="1"/>
              <a:t>Alltags</a:t>
            </a:r>
            <a:r>
              <a:rPr lang="cs-CZ" b="1" dirty="0"/>
              <a:t> (jeden </a:t>
            </a:r>
            <a:r>
              <a:rPr lang="cs-CZ" b="1" dirty="0" err="1"/>
              <a:t>Monat</a:t>
            </a:r>
            <a:r>
              <a:rPr lang="cs-CZ" b="1" dirty="0"/>
              <a:t>:</a:t>
            </a:r>
            <a:r>
              <a:rPr lang="de-DE" b="1" dirty="0"/>
              <a:t> März</a:t>
            </a:r>
            <a:r>
              <a:rPr lang="cs-CZ" b="1" dirty="0"/>
              <a:t>)</a:t>
            </a:r>
            <a:endParaRPr lang="de-DE" b="1" dirty="0"/>
          </a:p>
          <a:p>
            <a:r>
              <a:rPr lang="de-DE" b="1" dirty="0">
                <a:solidFill>
                  <a:srgbClr val="FF0000"/>
                </a:solidFill>
              </a:rPr>
              <a:t>TS</a:t>
            </a:r>
            <a:r>
              <a:rPr lang="de-DE" b="1" dirty="0"/>
              <a:t>: </a:t>
            </a:r>
          </a:p>
          <a:p>
            <a:r>
              <a:rPr lang="de-DE" b="1" dirty="0"/>
              <a:t>Publizistischer Artikel, Autor: Lars-Olav Beier</a:t>
            </a:r>
          </a:p>
          <a:p>
            <a:r>
              <a:rPr lang="de-DE" b="1" dirty="0"/>
              <a:t>Sprachporträt, Charakteristik</a:t>
            </a:r>
            <a:r>
              <a:rPr lang="cs-CZ" b="1" dirty="0"/>
              <a:t>,</a:t>
            </a:r>
            <a:r>
              <a:rPr lang="de-DE" b="1" dirty="0"/>
              <a:t> publizistischer</a:t>
            </a:r>
            <a:r>
              <a:rPr lang="cs-CZ" b="1" dirty="0"/>
              <a:t> </a:t>
            </a:r>
            <a:r>
              <a:rPr lang="cs-CZ" b="1" dirty="0" err="1"/>
              <a:t>Essay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18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9273F-2228-4EB4-83A9-99AB5F418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Frances McDormand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45D73-C20C-46D6-AB83-B4235599F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2. Textfunktion und ihre sprachlich-stilistische Realisierung: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Informationsfunktion: Untertitel:</a:t>
            </a:r>
          </a:p>
          <a:p>
            <a:r>
              <a:rPr lang="de-DE" b="1" dirty="0"/>
              <a:t>Als Wutbürgerin mit Herz im Film „</a:t>
            </a:r>
            <a:r>
              <a:rPr lang="de-DE" b="1" dirty="0" err="1"/>
              <a:t>Three</a:t>
            </a:r>
            <a:r>
              <a:rPr lang="de-DE" b="1" dirty="0"/>
              <a:t> Billboards Outside </a:t>
            </a:r>
            <a:r>
              <a:rPr lang="de-DE" b="1" dirty="0" err="1"/>
              <a:t>Ebbing</a:t>
            </a:r>
            <a:r>
              <a:rPr lang="de-DE" b="1" dirty="0"/>
              <a:t>, Missouri“ gewinnt die Schauspielerin einen Oscar</a:t>
            </a:r>
          </a:p>
          <a:p>
            <a:r>
              <a:rPr lang="de-DE" b="1" dirty="0"/>
              <a:t>Name der Schauspielerin, Titel des Filmes, Hauptfigur, Preisverleihung: Oscar</a:t>
            </a:r>
          </a:p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Appellfunktion:</a:t>
            </a:r>
          </a:p>
          <a:p>
            <a:r>
              <a:rPr lang="de-DE" b="1" dirty="0"/>
              <a:t>emotionale Charakteristik der Hauptheldin: </a:t>
            </a:r>
            <a:r>
              <a:rPr lang="de-DE" b="1" i="1" dirty="0"/>
              <a:t>Wutbürgerin mit Herz </a:t>
            </a:r>
            <a:endParaRPr lang="de-DE" b="1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14529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1474</Words>
  <Application>Microsoft Office PowerPoint</Application>
  <PresentationFormat>Širokoúhlá obrazovka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Univers</vt:lpstr>
      <vt:lpstr>GradientVTI</vt:lpstr>
      <vt:lpstr>Stilistische Textanalyse</vt:lpstr>
      <vt:lpstr>Jim Parsons</vt:lpstr>
      <vt:lpstr>Jim Parsons</vt:lpstr>
      <vt:lpstr>Jim Parsons</vt:lpstr>
      <vt:lpstr>Jim Parsons</vt:lpstr>
      <vt:lpstr>Jim Parsons</vt:lpstr>
      <vt:lpstr>Jim Parsons</vt:lpstr>
      <vt:lpstr>Frances McDormand – Heldin des Tages (März) – Der Spiegel</vt:lpstr>
      <vt:lpstr>Frances McDormand</vt:lpstr>
      <vt:lpstr>Frances McDormand</vt:lpstr>
      <vt:lpstr>Frances McDormand</vt:lpstr>
      <vt:lpstr>Frances McDormand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Stilistische Textanalyse</dc:title>
  <dc:creator>Jiřina Malá</dc:creator>
  <cp:lastModifiedBy>Jiřina Malá</cp:lastModifiedBy>
  <cp:revision>7</cp:revision>
  <dcterms:created xsi:type="dcterms:W3CDTF">2022-05-08T11:01:25Z</dcterms:created>
  <dcterms:modified xsi:type="dcterms:W3CDTF">2022-05-09T08:48:09Z</dcterms:modified>
</cp:coreProperties>
</file>