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9" r:id="rId7"/>
    <p:sldId id="258" r:id="rId8"/>
    <p:sldId id="260" r:id="rId9"/>
    <p:sldId id="261" r:id="rId10"/>
    <p:sldId id="265" r:id="rId11"/>
    <p:sldId id="266" r:id="rId12"/>
    <p:sldId id="267" r:id="rId13"/>
    <p:sldId id="273" r:id="rId14"/>
    <p:sldId id="272" r:id="rId15"/>
    <p:sldId id="268" r:id="rId16"/>
    <p:sldId id="271" r:id="rId17"/>
    <p:sldId id="264" r:id="rId18"/>
    <p:sldId id="262" r:id="rId19"/>
    <p:sldId id="270" r:id="rId20"/>
    <p:sldId id="259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21162-DC64-4FA4-BBB4-38AE71371280}" v="10" dt="2021-05-26T15:42:35.887"/>
    <p1510:client id="{D4A14070-94F0-8294-D83E-237BEC94CB07}" v="2" dt="2022-03-11T08:14:30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D8DDAD-FBA1-4542-9AC0-0C09F9F1D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51D82B-B9CB-4AA6-B51D-C17CE4EA6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68CE15-A17E-4440-83E6-66BAAE01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B70C56-7E35-4400-90E8-B2323DD2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8CFE72-8901-4AF5-B856-872EC1B5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05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26216-D09F-447F-8C28-267CED94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6D27DC-0439-49F6-A703-01FCCFAC2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6122E7-52A2-4C82-841D-A45F5549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58A97E-FBCE-42B6-BC63-8658174A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86EF31-3C92-446C-9614-1B4E6A2D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13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50318DA-E332-4EC6-92BC-13E242066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A1A54CC-973D-4BA3-9AEA-F30F39821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851283-1714-46E8-B334-CC0C8DF6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3C93AF-E89D-4CA3-B70A-7809CC9B3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7DDBF6-6781-4653-9B4D-96EE549C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8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4B96B-BAE8-4598-BA27-AC5B39027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E546DF-7D51-4F13-A97D-D08EB7686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6E646C-CDC6-4FB4-9E3D-42A395557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092748-DF67-418A-9207-35990A29C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4E2116-E4D7-406C-8E5E-E491503F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56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5C12E-F949-4BBD-AC7E-F69B650A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E52588-95D1-4F5B-89F3-13D7A3B0A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3BCFA2-21AB-492B-9C1E-973BF44D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A35E25-1B29-4E92-A246-156227BB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C0CA54-11DF-4BBC-AC3F-554CC993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51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37CB3-6B9A-4042-B572-F4936708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1FEE42-8706-4B0A-95EE-B9B77D8B2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003DE98-13EB-4817-9B49-17FD48DBF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76DEED-AEE5-445A-A749-9E4A9F4B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3ECA60-FADD-400A-A168-B75B16A2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502E306-8733-4C32-9C49-94071359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9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9AC98-9611-4105-92C9-F0FE24AD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642EACF-7F7C-4E2C-9741-675B69B94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0066194-3C6A-48DE-9F58-D15830D7A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2AD2BA7-9CAA-42C8-8E42-0F8EBF13D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7553025-9791-4974-B7C6-13A6F69C3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FB57E6-C5B5-4CF8-84C0-10B4CBA53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D44A1F-2BBA-4C91-ADDE-2B125D46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9A7B809-E82A-4A75-A2A5-C461DED28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37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DEBDCA-AA71-4DC3-AE8E-0CDADAB6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910968-875B-43FA-8027-C68F6100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EA372B-5A2F-40DD-9F67-E329D4F5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DDE236F-275A-4342-9CC1-5EF44B6E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10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EA0CD1-6542-45D8-9D08-1B0562D84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753F54-E59B-4F21-AFC1-2A1A3DC4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4AB836-87A3-4118-995B-D87592E8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36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D21D5A-A457-48C9-B6A6-DD222A71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06B8A9-C219-4DDD-86B9-559BB8697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D018470-83FE-4E48-BB2B-8E8608489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6A05A9-EBC9-426B-8D0E-75C9537D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8AC76A-0075-49A2-B04C-1A1179DA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E4C8F4-0A19-4546-BCEA-2AE3B0B27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21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F7B89-A365-4A01-81C9-4A01D11E3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94125D5-A55E-4604-867B-26AE5623E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52AE99C-455A-4A93-9CF7-99A9A8CEF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937730-09B8-43AC-9324-1284B7DC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FCAB67-52CA-4DAC-A50D-7AA11B8D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995035-C0FB-4E42-BCAD-D7FEE5C3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53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AC0305A-A224-4202-BD97-131891E40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996259B-5806-4915-B54C-BC1B5C984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E41B7F-4A27-41C4-A068-4C755BE25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13E8-1E0F-4B6F-A467-674CCF028415}" type="datetimeFigureOut">
              <a:rPr lang="cs-CZ" smtClean="0"/>
              <a:t>11.03.2022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2F42A5-306C-4B94-9A7B-06102704A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203297-4AEE-43F9-B611-AB6E0C1E0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3646B-9B84-4CDC-9385-97A4D88C5E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92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84A92-E11C-4BCF-A581-FB5202CA2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Literatur </a:t>
            </a:r>
            <a:r>
              <a:rPr lang="cs-CZ" dirty="0" err="1"/>
              <a:t>Lesen</a:t>
            </a:r>
            <a:r>
              <a:rPr lang="cs-CZ" dirty="0"/>
              <a:t> </a:t>
            </a:r>
            <a:r>
              <a:rPr lang="cs-CZ" dirty="0" err="1"/>
              <a:t>Lernen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88AE86-1D4A-4663-9414-1F8A6F100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/>
              <a:t>Didaktická</a:t>
            </a:r>
            <a:r>
              <a:rPr lang="de-DE" dirty="0"/>
              <a:t> </a:t>
            </a:r>
            <a:r>
              <a:rPr lang="de-DE" dirty="0" err="1"/>
              <a:t>dílna</a:t>
            </a:r>
            <a:r>
              <a:rPr lang="de-DE" dirty="0"/>
              <a:t> – </a:t>
            </a:r>
            <a:r>
              <a:rPr lang="de-DE" dirty="0" err="1"/>
              <a:t>Literatura</a:t>
            </a:r>
            <a:r>
              <a:rPr lang="de-DE" dirty="0"/>
              <a:t>, </a:t>
            </a:r>
            <a:r>
              <a:rPr lang="de-DE" dirty="0" err="1"/>
              <a:t>jaro</a:t>
            </a:r>
            <a:r>
              <a:rPr lang="de-DE" dirty="0"/>
              <a:t>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873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2D8076-4488-4879-9F0D-501CBB4D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43F2ED8F-8149-4F4E-B06E-7ACDDC6EB2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1" b="3175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CC2722B-8333-4EDD-8F7C-B21F6039C1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" r="16478" b="-4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E1D4152-9634-4AC6-A9A4-DE1CA537B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9348" y="2020824"/>
            <a:ext cx="2956060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5686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E3CF45A-A57D-4949-A11E-B8A20D317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315" y="643466"/>
            <a:ext cx="810337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1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150A9776-AA43-4483-9157-BBF68DF7A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2401" y="643466"/>
            <a:ext cx="3907197" cy="557106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2963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6FEA88-3AFE-4711-B11D-96F1AC54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Einheiten aus </a:t>
            </a:r>
            <a:r>
              <a:rPr lang="de-DE" i="1" dirty="0"/>
              <a:t>Literatur Lesen Lernen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333D3D-9D0F-4212-A8FD-AB8684D2C2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Zehra </a:t>
            </a:r>
            <a:r>
              <a:rPr lang="de-DE" dirty="0" err="1"/>
              <a:t>Çirak</a:t>
            </a:r>
            <a:r>
              <a:rPr lang="de-DE" dirty="0"/>
              <a:t>: „Kein Sand im Rad der Zeit“ – Ästhetisches Spiel mit Sprache und Lesererwartung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DFCB0D-96F0-4A10-8ED6-BF312333BB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Yoko </a:t>
            </a:r>
            <a:r>
              <a:rPr lang="de-DE" dirty="0" err="1"/>
              <a:t>Tawada</a:t>
            </a:r>
            <a:r>
              <a:rPr lang="de-DE" dirty="0"/>
              <a:t>: „Das Fremde aus der Dose“ – </a:t>
            </a:r>
            <a:r>
              <a:rPr lang="de-DE" dirty="0" err="1"/>
              <a:t>Anderssprachigkeit</a:t>
            </a:r>
            <a:r>
              <a:rPr lang="de-DE" dirty="0"/>
              <a:t> und Zeichenhaftigkeit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93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46797B86-C39F-421F-A542-38BFCFB0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2D4806FB-C203-41FC-9AFC-E113B7FD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Kein fertiges Verstehen vermitteln wollen</a:t>
            </a:r>
          </a:p>
          <a:p>
            <a:r>
              <a:rPr lang="de-DE" dirty="0"/>
              <a:t>Entdeckung statt einengende ‚Vorentlastung‘:</a:t>
            </a:r>
          </a:p>
          <a:p>
            <a:pPr lvl="1"/>
            <a:r>
              <a:rPr lang="de-DE" dirty="0"/>
              <a:t>Kulturelle Interpretationsmuster ins Wanken bringen, und sie nicht als ‚Brille‘ zunächst mal aufsetzen</a:t>
            </a:r>
          </a:p>
          <a:p>
            <a:pPr lvl="1"/>
            <a:r>
              <a:rPr lang="de-DE" dirty="0"/>
              <a:t>Augen offen halten für die Literarizität: kreative Arbeit mit literarischer Konvention</a:t>
            </a:r>
          </a:p>
          <a:p>
            <a:r>
              <a:rPr lang="de-DE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65489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6E2F1E1-70A5-4E2A-85B5-91F8D2156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Zusammenfassung: Mehrwert von „Fremdsprache Literatur“ im DaF-Unterricht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97A40F28-527D-486A-ADCA-46637179DF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5897" y="1825625"/>
            <a:ext cx="4906206" cy="4351338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44521F4B-E936-4199-84D6-76A022D8EC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58851"/>
            <a:ext cx="5181600" cy="248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41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BEFB93-9549-433B-A504-A4CD7A707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A8DC75B-FEB8-4DDC-9E6C-7D265FABA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447" y="927912"/>
            <a:ext cx="1892807" cy="29460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800AC92-FB40-469D-915E-0992D00A9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019" y="1048219"/>
            <a:ext cx="1892807" cy="27040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977B036-48B7-4DFB-93B8-7B106EC76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591" y="1141607"/>
            <a:ext cx="1892807" cy="251527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1BD054-0386-43FC-AB53-FEA78E78B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164" y="1064814"/>
            <a:ext cx="1892807" cy="2672198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720BC110-D43E-4B8D-B790-ABF577A99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77267"/>
            <a:ext cx="542047" cy="2376459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869E6036-61AF-474A-8ECE-ADFD2A034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08147"/>
            <a:ext cx="369761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B4E84B22-2B1D-47C7-8194-8E8E65F7F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098332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C65AF86A-0F94-427C-A5D1-8EF3C99CF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9BF2913-CFEB-4EE0-A9E9-D96C56BDF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9F9CC21C-CEB3-4AB1-9982-12B3ABEFC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098334"/>
            <a:ext cx="7978524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8D11FF-6BDA-476A-9B22-31DFD7050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301" y="4267831"/>
            <a:ext cx="7409500" cy="1071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>
                <a:solidFill>
                  <a:srgbClr val="FEFFFF"/>
                </a:solidFill>
              </a:rPr>
              <a:t>Weiterführende Literatur: Klassiker</a:t>
            </a:r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3DB480B7-3632-4006-81E3-67A30D4D2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7800" y="4377267"/>
            <a:ext cx="3121152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6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E587992-88CF-4655-BD5A-89BCFD93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Literatur zum Ansatz „Fremdsprache Literatur“: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686E3A3-2DED-434B-81BD-AC01A6E7B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Eher praxisorientiert:</a:t>
            </a:r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456769F7-4AA5-4694-8420-3AD8785066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/>
              <a:t>Dobstadt</a:t>
            </a:r>
            <a:r>
              <a:rPr lang="de-DE" dirty="0"/>
              <a:t>/</a:t>
            </a:r>
            <a:r>
              <a:rPr lang="de-DE" dirty="0" err="1"/>
              <a:t>Riedner</a:t>
            </a:r>
            <a:r>
              <a:rPr lang="de-DE" dirty="0"/>
              <a:t> (</a:t>
            </a:r>
            <a:r>
              <a:rPr lang="de-DE" dirty="0" err="1"/>
              <a:t>Hg</a:t>
            </a:r>
            <a:r>
              <a:rPr lang="de-DE" dirty="0"/>
              <a:t>.): Literatur Lesen Lernen. Lesewerkstatt Deutsch 1 (A1-A2), 2018.</a:t>
            </a:r>
          </a:p>
          <a:p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A85E8AAA-8ABB-4D84-87E9-B114058C4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Eher erklärend:</a:t>
            </a:r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AACA490B-D80F-495F-ACDC-A26A2F24B12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Zeitschrift Fremdsprache Deutsch, Heft 44: „Fremdsprache Literatur“ (Bibliothek </a:t>
            </a:r>
            <a:r>
              <a:rPr lang="de-DE" dirty="0" err="1"/>
              <a:t>PdF</a:t>
            </a:r>
            <a:r>
              <a:rPr lang="de-DE" dirty="0"/>
              <a:t> MU)</a:t>
            </a:r>
          </a:p>
          <a:p>
            <a:endParaRPr lang="de-DE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72766D1-40EB-4523-A427-C0E036AB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962" y="3903663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9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C5F47-D12D-4EA1-8343-46FC0322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Kurz historisch: Verwendung von Literatur im DaF-Unterricht?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A5B496-B2AD-468F-9AFB-050B849C9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 Eigene Erfahrung?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Literaturunterricht an Schulen (generell)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Grammatik-Übersetzungsmethode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Rezeptionsästhetik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Interkulturelle Methode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Seit ERR (2001): Praxisbezug, Berufsbezug, Sprachprüfungen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Heute, nach der interkulturellen Methode: „Fremdsprache Literatur“ (A. Muschg), Spracharbeit + symbolische Kompetenz (C. </a:t>
            </a:r>
            <a:r>
              <a:rPr lang="de-DE" dirty="0" err="1"/>
              <a:t>Kramsch</a:t>
            </a:r>
            <a:r>
              <a:rPr lang="de-DE" dirty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00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19B29-7EF1-4CF7-918E-93A157E8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Erfahrungen</a:t>
            </a:r>
            <a:r>
              <a:rPr lang="en-US" sz="6000" dirty="0"/>
              <a:t> </a:t>
            </a:r>
            <a:r>
              <a:rPr lang="en-US" sz="6000" dirty="0" err="1"/>
              <a:t>mit</a:t>
            </a:r>
            <a:r>
              <a:rPr lang="en-US" sz="6000" dirty="0"/>
              <a:t> </a:t>
            </a:r>
            <a:r>
              <a:rPr lang="en-US" sz="6000" dirty="0" err="1"/>
              <a:t>Literatur</a:t>
            </a:r>
            <a:r>
              <a:rPr lang="en-US" sz="6000" dirty="0"/>
              <a:t> </a:t>
            </a:r>
            <a:r>
              <a:rPr lang="en-US" sz="6000" dirty="0" err="1"/>
              <a:t>hier</a:t>
            </a:r>
            <a:r>
              <a:rPr lang="en-US" sz="6000" dirty="0"/>
              <a:t>?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0DF71F-81C4-4664-ACED-F6F15105D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6" y="665935"/>
            <a:ext cx="2685705" cy="35855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C8BB9F6-3326-452F-B0AC-0838544DA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518" y="670549"/>
            <a:ext cx="2685705" cy="35809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470480D-A016-429F-A9C3-350D5ADB4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00" y="509936"/>
            <a:ext cx="2637795" cy="3741553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7CDCB3C-672E-469F-801F-119EBF6D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021662" y="670547"/>
            <a:ext cx="2685706" cy="35809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F96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835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9F8EAA7-D704-4051-A5D9-7459F325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„Fremdsprache Literatur“ im DaF-Unterricht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3272BD3-D949-4671-A07B-30F701BAE5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„um die Aufmerksamkeit der Lernenden auf die Form der Aussage zu lenken, also darauf, </a:t>
            </a:r>
            <a:r>
              <a:rPr lang="de-DE" i="1" dirty="0"/>
              <a:t>wie</a:t>
            </a:r>
            <a:r>
              <a:rPr lang="de-DE" dirty="0"/>
              <a:t> etwas gesagt, formuliert wird“ (S. 8)</a:t>
            </a:r>
          </a:p>
          <a:p>
            <a:r>
              <a:rPr lang="de-DE" dirty="0"/>
              <a:t>→ „Texte in ihrer Komplexität und Vieldeutigkeit, mit anderen Worten, in ihrer Literarizität zugänglich“ (ebd.) machen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3D59762-B678-40DD-ABE8-29FABB1A70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4216" y="1825625"/>
            <a:ext cx="30775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1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9F8EAA7-D704-4051-A5D9-7459F325D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„Fremdsprache Literatur“ im DaF-Unterricht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3272BD3-D949-4671-A07B-30F701BAE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56868" cy="4351338"/>
          </a:xfrm>
        </p:spPr>
        <p:txBody>
          <a:bodyPr>
            <a:normAutofit fontScale="92500"/>
          </a:bodyPr>
          <a:lstStyle/>
          <a:p>
            <a:r>
              <a:rPr lang="de-DE" dirty="0"/>
              <a:t>Warum?</a:t>
            </a:r>
          </a:p>
          <a:p>
            <a:pPr lvl="1"/>
            <a:r>
              <a:rPr lang="de-DE" dirty="0"/>
              <a:t>Alle Bedeutungen, auch in eigener Kultur, werden immer wieder </a:t>
            </a:r>
            <a:r>
              <a:rPr lang="de-DE" i="1" dirty="0"/>
              <a:t>gebildet</a:t>
            </a:r>
          </a:p>
          <a:p>
            <a:pPr lvl="1"/>
            <a:r>
              <a:rPr lang="de-DE" dirty="0"/>
              <a:t>Alle Sprachverwendung UND Sprachaneignung sind kreativer Umgang mit Formen (Chunks)</a:t>
            </a:r>
          </a:p>
          <a:p>
            <a:pPr lvl="1"/>
            <a:r>
              <a:rPr lang="de-DE" dirty="0"/>
              <a:t>In diesem Punkt ist Literatur der Meister! – was du an Literatur gelernt hast, gilt für gesamte sprachliche Kommunikation</a:t>
            </a:r>
          </a:p>
          <a:p>
            <a:pPr lvl="1"/>
            <a:r>
              <a:rPr lang="de-DE" dirty="0"/>
              <a:t>+ Entwicklung einer eigenen Stimme (durch und nach „Veränderung und Neuzusammensetzung“ von sprachlichen und literarischen Chunks)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3D59762-B678-40DD-ABE8-29FABB1A70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4216" y="1825625"/>
            <a:ext cx="30775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49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502F687-000F-4323-84F5-6CF0237B8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479CA5E-41DF-467E-BE99-98D63C2C3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8835"/>
            <a:ext cx="10515600" cy="312491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5D902B2-8E7D-4E0F-9BD5-CFEB0242ABDB}"/>
              </a:ext>
            </a:extLst>
          </p:cNvPr>
          <p:cNvSpPr txBox="1"/>
          <p:nvPr/>
        </p:nvSpPr>
        <p:spPr>
          <a:xfrm>
            <a:off x="7984503" y="5882326"/>
            <a:ext cx="250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Dobstadt</a:t>
            </a:r>
            <a:r>
              <a:rPr lang="de-DE" dirty="0"/>
              <a:t>/</a:t>
            </a:r>
            <a:r>
              <a:rPr lang="de-DE" dirty="0" err="1"/>
              <a:t>Riedner</a:t>
            </a:r>
            <a:r>
              <a:rPr lang="de-DE" dirty="0"/>
              <a:t>/Euba/Warner 2017, S.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997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5B54EAC-F000-410D-84DF-7BB6672D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Aufbau von Einheiten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DD25334-AB08-46E9-B5AA-8D9362808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586768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Phase</a:t>
            </a:r>
            <a:r>
              <a:rPr lang="cs-CZ" dirty="0"/>
              <a:t> I: </a:t>
            </a:r>
            <a:r>
              <a:rPr lang="cs-CZ" dirty="0" err="1"/>
              <a:t>erste</a:t>
            </a:r>
            <a:r>
              <a:rPr lang="cs-CZ" dirty="0"/>
              <a:t> </a:t>
            </a:r>
            <a:r>
              <a:rPr lang="cs-CZ" dirty="0" err="1"/>
              <a:t>Begegnung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Text</a:t>
            </a:r>
            <a:endParaRPr lang="de-DE" dirty="0"/>
          </a:p>
          <a:p>
            <a:pPr lvl="1"/>
            <a:r>
              <a:rPr lang="de-DE" dirty="0"/>
              <a:t>Irritationen statt Vorentlastung</a:t>
            </a:r>
          </a:p>
          <a:p>
            <a:pPr lvl="1"/>
            <a:r>
              <a:rPr lang="de-DE" dirty="0"/>
              <a:t>Leseeindrücke statt Lenkung</a:t>
            </a:r>
          </a:p>
          <a:p>
            <a:pPr lvl="1"/>
            <a:r>
              <a:rPr lang="de-DE" dirty="0"/>
              <a:t>Lautes Lesen als Erfahrung</a:t>
            </a:r>
            <a:endParaRPr lang="cs-CZ" dirty="0"/>
          </a:p>
          <a:p>
            <a:r>
              <a:rPr lang="cs-CZ" dirty="0" err="1"/>
              <a:t>Phase</a:t>
            </a:r>
            <a:r>
              <a:rPr lang="cs-CZ" dirty="0"/>
              <a:t> II: </a:t>
            </a:r>
            <a:r>
              <a:rPr lang="cs-CZ" dirty="0" err="1"/>
              <a:t>Arbeit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Text</a:t>
            </a:r>
            <a:endParaRPr lang="de-DE" dirty="0"/>
          </a:p>
          <a:p>
            <a:pPr lvl="1"/>
            <a:r>
              <a:rPr lang="de-DE" dirty="0"/>
              <a:t>Sprachbewusstsein und Deutungskompetenz</a:t>
            </a:r>
          </a:p>
          <a:p>
            <a:pPr lvl="1"/>
            <a:r>
              <a:rPr lang="de-DE" dirty="0"/>
              <a:t>Lust am Lesen und an der Sprache</a:t>
            </a:r>
          </a:p>
          <a:p>
            <a:pPr lvl="1"/>
            <a:r>
              <a:rPr lang="de-DE" dirty="0"/>
              <a:t>Sprachproduktion – </a:t>
            </a:r>
            <a:r>
              <a:rPr lang="de-DE" b="1" dirty="0"/>
              <a:t>Transformationsaufgaben</a:t>
            </a:r>
            <a:r>
              <a:rPr lang="de-DE" dirty="0"/>
              <a:t>: „Ereignisse, Figuren und Handlungen in eine andere Textart übersetzen oder aus einer anderen Perspektive wiedergeben“ (S. 12)</a:t>
            </a:r>
          </a:p>
          <a:p>
            <a:pPr lvl="1"/>
            <a:r>
              <a:rPr lang="de-DE" dirty="0"/>
              <a:t>Text im Kontext (Einfluss von Kontext auf Deutung)</a:t>
            </a:r>
            <a:endParaRPr lang="cs-CZ" dirty="0"/>
          </a:p>
          <a:p>
            <a:r>
              <a:rPr lang="cs-CZ" dirty="0" err="1"/>
              <a:t>Phase</a:t>
            </a:r>
            <a:r>
              <a:rPr lang="cs-CZ" dirty="0"/>
              <a:t> III: Erg</a:t>
            </a:r>
            <a:r>
              <a:rPr lang="de-DE" dirty="0" err="1"/>
              <a:t>änzungs</a:t>
            </a:r>
            <a:r>
              <a:rPr lang="de-DE" dirty="0"/>
              <a:t>- und Erweiterungstexte</a:t>
            </a:r>
          </a:p>
          <a:p>
            <a:pPr lvl="1"/>
            <a:r>
              <a:rPr lang="de-DE" dirty="0"/>
              <a:t>Vergleich mit anderen Texten</a:t>
            </a:r>
            <a:endParaRPr lang="cs-CZ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0A799A35-0A95-4A65-AA15-5E9972EA0F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4968" y="1825625"/>
            <a:ext cx="46760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6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9BD71-3632-4E1B-A37F-04677D4C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1A0722C-B9C0-4258-BAAC-85A3594942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889856"/>
            <a:ext cx="5181600" cy="2222875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1AA2E7A-DF77-4FD6-BFB4-FD8B0D502F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4968" y="1825625"/>
            <a:ext cx="46760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4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31FBDFD6-EAD8-47F7-9432-6D9B8931FD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1002" y="643466"/>
            <a:ext cx="39899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90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37B7114EFC0E4B8740C28CE84944C8" ma:contentTypeVersion="9" ma:contentTypeDescription="Vytvoří nový dokument" ma:contentTypeScope="" ma:versionID="35c55e9480ca43c2a84bdd02cbe55cc2">
  <xsd:schema xmlns:xsd="http://www.w3.org/2001/XMLSchema" xmlns:xs="http://www.w3.org/2001/XMLSchema" xmlns:p="http://schemas.microsoft.com/office/2006/metadata/properties" xmlns:ns2="5305d3f7-99fa-4e85-9510-9fad2f4e30e9" xmlns:ns3="f7a54491-92d6-4218-bf96-09530f44818b" targetNamespace="http://schemas.microsoft.com/office/2006/metadata/properties" ma:root="true" ma:fieldsID="a1d8e16094aec1971480d2c0a0a00f88" ns2:_="" ns3:_="">
    <xsd:import namespace="5305d3f7-99fa-4e85-9510-9fad2f4e30e9"/>
    <xsd:import namespace="f7a54491-92d6-4218-bf96-09530f4481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5d3f7-99fa-4e85-9510-9fad2f4e30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54491-92d6-4218-bf96-09530f4481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8A0830-A6DB-407B-AB59-C887F44A8C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5d3f7-99fa-4e85-9510-9fad2f4e30e9"/>
    <ds:schemaRef ds:uri="f7a54491-92d6-4218-bf96-09530f448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4CA5A0-9F13-4A1E-B38C-48D90B7E862F}">
  <ds:schemaRefs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f7a54491-92d6-4218-bf96-09530f44818b"/>
    <ds:schemaRef ds:uri="http://schemas.openxmlformats.org/package/2006/metadata/core-properties"/>
    <ds:schemaRef ds:uri="5305d3f7-99fa-4e85-9510-9fad2f4e30e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E30C201-9284-4107-8F24-70E1C8F4A2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Širokoúhlá obrazovka</PresentationFormat>
  <Paragraphs>48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Literatur Lesen Lernen</vt:lpstr>
      <vt:lpstr>Kurz historisch: Verwendung von Literatur im DaF-Unterricht?</vt:lpstr>
      <vt:lpstr>Erfahrungen mit Literatur hier?</vt:lpstr>
      <vt:lpstr>„Fremdsprache Literatur“ im DaF-Unterricht</vt:lpstr>
      <vt:lpstr>„Fremdsprache Literatur“ im DaF-Unterricht</vt:lpstr>
      <vt:lpstr>Prezentace aplikace PowerPoint</vt:lpstr>
      <vt:lpstr>Aufbau von Einheiten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Weitere Einheiten aus Literatur Lesen Lernen</vt:lpstr>
      <vt:lpstr>Prezentace aplikace PowerPoint</vt:lpstr>
      <vt:lpstr>Zusammenfassung: Mehrwert von „Fremdsprache Literatur“ im DaF-Unterricht</vt:lpstr>
      <vt:lpstr>Weiterführende Literatur: Klassiker</vt:lpstr>
      <vt:lpstr>Weiterführende Literatur zum Ansatz „Fremdsprache Literatur“: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 Lesen Lernen</dc:title>
  <dc:creator>Jan Budňák</dc:creator>
  <cp:lastModifiedBy>Jan</cp:lastModifiedBy>
  <cp:revision>9</cp:revision>
  <dcterms:created xsi:type="dcterms:W3CDTF">2021-05-25T11:44:29Z</dcterms:created>
  <dcterms:modified xsi:type="dcterms:W3CDTF">2022-03-11T08:15:52Z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0x0101008337B7114EFC0E4B8740C28CE84944C8</vt:lpwstr>
  </property>
</Properties>
</file>