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57" r:id="rId5"/>
    <p:sldId id="258" r:id="rId6"/>
    <p:sldId id="259" r:id="rId7"/>
    <p:sldId id="260" r:id="rId8"/>
    <p:sldId id="261" r:id="rId9"/>
    <p:sldId id="262" r:id="rId10"/>
    <p:sldId id="280" r:id="rId11"/>
    <p:sldId id="268" r:id="rId12"/>
    <p:sldId id="269" r:id="rId13"/>
    <p:sldId id="264" r:id="rId14"/>
    <p:sldId id="265" r:id="rId15"/>
    <p:sldId id="266" r:id="rId16"/>
    <p:sldId id="267" r:id="rId17"/>
    <p:sldId id="263" r:id="rId18"/>
    <p:sldId id="278" r:id="rId19"/>
    <p:sldId id="277" r:id="rId20"/>
    <p:sldId id="282" r:id="rId21"/>
    <p:sldId id="279" r:id="rId22"/>
    <p:sldId id="270" r:id="rId23"/>
    <p:sldId id="275" r:id="rId24"/>
    <p:sldId id="276" r:id="rId25"/>
    <p:sldId id="271" r:id="rId26"/>
    <p:sldId id="272" r:id="rId27"/>
    <p:sldId id="273" r:id="rId28"/>
    <p:sldId id="27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95" d="100"/>
          <a:sy n="95" d="100"/>
        </p:scale>
        <p:origin x="11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F5B267-0F97-4159-9B02-7E29424E921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120019-2787-460D-8F75-07BA2956B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E766E79-2C78-4815-82E9-9B0E4F5CEEE1}"/>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5" name="Zástupný symbol pro zápatí 4">
            <a:extLst>
              <a:ext uri="{FF2B5EF4-FFF2-40B4-BE49-F238E27FC236}">
                <a16:creationId xmlns:a16="http://schemas.microsoft.com/office/drawing/2014/main" id="{97F3F451-9083-43B9-9514-51C80FA7DD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7B4D089-93C9-4274-9846-0C4446C5DB61}"/>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24357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59559-2C06-46F1-AF58-C0C6A5288B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4AAB424-6BCA-470D-B7AD-AAAD951F012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BEEA64-BEC3-480D-B992-784ED0D16E04}"/>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5" name="Zástupný symbol pro zápatí 4">
            <a:extLst>
              <a:ext uri="{FF2B5EF4-FFF2-40B4-BE49-F238E27FC236}">
                <a16:creationId xmlns:a16="http://schemas.microsoft.com/office/drawing/2014/main" id="{67E8CFBD-7DD6-4E54-AE4E-E95B4A3B19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89F730-B0C7-4986-B24A-C617335F98F3}"/>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8766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25B1A82-4D92-4356-A9D7-C6946A06D55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8D6D0AD-B954-4F19-9826-32ECF352BEB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AF5225-6D1F-4EED-A381-B703F8FB81C7}"/>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5" name="Zástupný symbol pro zápatí 4">
            <a:extLst>
              <a:ext uri="{FF2B5EF4-FFF2-40B4-BE49-F238E27FC236}">
                <a16:creationId xmlns:a16="http://schemas.microsoft.com/office/drawing/2014/main" id="{B688F7DC-4A77-4BCD-8BF3-CB2B672A787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2100FDE-2266-40DF-A20A-10F64DCEA053}"/>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381561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CDE66D-01B9-4E02-A1D9-A0F90D07840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EDC981B-94BF-4DFE-986F-E8EBA7D0D76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AE2EDB7-8EFF-4CC0-8AF5-41F89C31C846}"/>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5" name="Zástupný symbol pro zápatí 4">
            <a:extLst>
              <a:ext uri="{FF2B5EF4-FFF2-40B4-BE49-F238E27FC236}">
                <a16:creationId xmlns:a16="http://schemas.microsoft.com/office/drawing/2014/main" id="{EFB0F8E5-56CE-45C8-B1F3-98BE76911E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02EAD96-62B9-447D-9221-177D05A76DCD}"/>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406475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9A0A85-DB2E-4F80-B889-9AD1CA7B344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FFF1CEF-5AE2-462A-9106-511CDE9A2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61F4C20-C61B-4A3B-A609-E206C09DEFB6}"/>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5" name="Zástupný symbol pro zápatí 4">
            <a:extLst>
              <a:ext uri="{FF2B5EF4-FFF2-40B4-BE49-F238E27FC236}">
                <a16:creationId xmlns:a16="http://schemas.microsoft.com/office/drawing/2014/main" id="{28199252-41ED-4CB8-9F47-6A08F87135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5AA435B-EA1B-4EBC-A1B3-3A3C1A9ADE80}"/>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291705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CEE41-118F-4779-8420-D01AE46CDD5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D746C69-C0A7-4F20-82E7-88F6F1854C3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0462438-E071-49CC-BA4B-1D159A2E413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F93FD88-E822-4AF1-8D3D-F8B77A76C5F8}"/>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6" name="Zástupný symbol pro zápatí 5">
            <a:extLst>
              <a:ext uri="{FF2B5EF4-FFF2-40B4-BE49-F238E27FC236}">
                <a16:creationId xmlns:a16="http://schemas.microsoft.com/office/drawing/2014/main" id="{107004A5-10B8-428B-9C24-67EB449B438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10FC12-3F7E-40AF-9D12-8F67A145983D}"/>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238367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2718BE-34BE-4275-AB74-CF63030F694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9519721-54CE-4160-A141-A39EF82F6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D48EAD8-375A-4624-81F7-0B3837C80C0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973E400-3C3E-4342-B660-DCE0CC589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7C784B9-7984-4FFE-B3C1-BCB6BDB25EF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576ACC3-B106-4A8A-8D6F-7A16BE193330}"/>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8" name="Zástupný symbol pro zápatí 7">
            <a:extLst>
              <a:ext uri="{FF2B5EF4-FFF2-40B4-BE49-F238E27FC236}">
                <a16:creationId xmlns:a16="http://schemas.microsoft.com/office/drawing/2014/main" id="{D2BA477A-788D-48B6-BD16-834A3EEE41A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4A3E798-A311-4D1A-9778-8B8D1E6542CA}"/>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356243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AF100-FFDE-458B-9093-B7309FA57A7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283BC4A-204E-41B8-8410-AF00EBC41EC6}"/>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4" name="Zástupný symbol pro zápatí 3">
            <a:extLst>
              <a:ext uri="{FF2B5EF4-FFF2-40B4-BE49-F238E27FC236}">
                <a16:creationId xmlns:a16="http://schemas.microsoft.com/office/drawing/2014/main" id="{0D20FABD-058A-45C1-8CDF-C3A947723F9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F0B2F39-858E-4179-AF7C-406583F06424}"/>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54997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EB3599-0AD0-4E50-8C9A-A14F44B09B2E}"/>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3" name="Zástupný symbol pro zápatí 2">
            <a:extLst>
              <a:ext uri="{FF2B5EF4-FFF2-40B4-BE49-F238E27FC236}">
                <a16:creationId xmlns:a16="http://schemas.microsoft.com/office/drawing/2014/main" id="{55FE9FD2-C755-4E1A-BAA7-A4BE5699942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8ABFE94-2229-48B1-8E68-EC250E0AB431}"/>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224454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AA0AE-4387-4A42-AEE5-113CFF3A8AC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1F224D2-55F7-4F54-AFBE-7B975F068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1330B4A-1245-46DD-87AF-7605C575A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14D597-E00A-44C1-8D03-D1930F723536}"/>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6" name="Zástupný symbol pro zápatí 5">
            <a:extLst>
              <a:ext uri="{FF2B5EF4-FFF2-40B4-BE49-F238E27FC236}">
                <a16:creationId xmlns:a16="http://schemas.microsoft.com/office/drawing/2014/main" id="{645A7FF5-1D4F-4A70-A77E-A719EC94B6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390C3D3-B634-4162-89D1-8EE1DCAFA67F}"/>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76347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B17637-5908-4A0B-83A2-FEF673E1B19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35D2B9A-6C46-4578-ABB6-F0B2AF5EC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0EB902F-6EE1-4F24-B799-9774ECB85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0C09AE6-3B2B-41C4-873B-86F17EF10F34}"/>
              </a:ext>
            </a:extLst>
          </p:cNvPr>
          <p:cNvSpPr>
            <a:spLocks noGrp="1"/>
          </p:cNvSpPr>
          <p:nvPr>
            <p:ph type="dt" sz="half" idx="10"/>
          </p:nvPr>
        </p:nvSpPr>
        <p:spPr/>
        <p:txBody>
          <a:bodyPr/>
          <a:lstStyle/>
          <a:p>
            <a:fld id="{63FF8C8C-359A-4AA4-9CE4-863875614D78}" type="datetimeFigureOut">
              <a:rPr lang="cs-CZ" smtClean="0"/>
              <a:t>24.3.2022</a:t>
            </a:fld>
            <a:endParaRPr lang="cs-CZ"/>
          </a:p>
        </p:txBody>
      </p:sp>
      <p:sp>
        <p:nvSpPr>
          <p:cNvPr id="6" name="Zástupný symbol pro zápatí 5">
            <a:extLst>
              <a:ext uri="{FF2B5EF4-FFF2-40B4-BE49-F238E27FC236}">
                <a16:creationId xmlns:a16="http://schemas.microsoft.com/office/drawing/2014/main" id="{B77B717F-5F41-4E4B-BE0E-A6DF7C4043F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6FEE55E-1FFF-4834-BD78-536F74322AD0}"/>
              </a:ext>
            </a:extLst>
          </p:cNvPr>
          <p:cNvSpPr>
            <a:spLocks noGrp="1"/>
          </p:cNvSpPr>
          <p:nvPr>
            <p:ph type="sldNum" sz="quarter" idx="12"/>
          </p:nvPr>
        </p:nvSpPr>
        <p:spPr/>
        <p:txBody>
          <a:bodyPr/>
          <a:lstStyle/>
          <a:p>
            <a:fld id="{F2F6D692-A0B5-4DFD-93AF-50AAF28CA9FB}" type="slidenum">
              <a:rPr lang="cs-CZ" smtClean="0"/>
              <a:t>‹#›</a:t>
            </a:fld>
            <a:endParaRPr lang="cs-CZ"/>
          </a:p>
        </p:txBody>
      </p:sp>
    </p:spTree>
    <p:extLst>
      <p:ext uri="{BB962C8B-B14F-4D97-AF65-F5344CB8AC3E}">
        <p14:creationId xmlns:p14="http://schemas.microsoft.com/office/powerpoint/2010/main" val="327821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82DDDBF-A70A-49CF-A5A0-6AE415C71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2EF3332-A189-4BC1-831B-6EB86A643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E070DA5-26C5-4B32-94B8-8B03ECBE16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8C8C-359A-4AA4-9CE4-863875614D78}" type="datetimeFigureOut">
              <a:rPr lang="cs-CZ" smtClean="0"/>
              <a:t>24.3.2022</a:t>
            </a:fld>
            <a:endParaRPr lang="cs-CZ"/>
          </a:p>
        </p:txBody>
      </p:sp>
      <p:sp>
        <p:nvSpPr>
          <p:cNvPr id="5" name="Zástupný symbol pro zápatí 4">
            <a:extLst>
              <a:ext uri="{FF2B5EF4-FFF2-40B4-BE49-F238E27FC236}">
                <a16:creationId xmlns:a16="http://schemas.microsoft.com/office/drawing/2014/main" id="{B27CCED3-FCCC-4D9C-9E60-C506516A9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7B70BF5-A90A-4258-B95D-AD7086C24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6D692-A0B5-4DFD-93AF-50AAF28CA9FB}" type="slidenum">
              <a:rPr lang="cs-CZ" smtClean="0"/>
              <a:t>‹#›</a:t>
            </a:fld>
            <a:endParaRPr lang="cs-CZ"/>
          </a:p>
        </p:txBody>
      </p:sp>
    </p:spTree>
    <p:extLst>
      <p:ext uri="{BB962C8B-B14F-4D97-AF65-F5344CB8AC3E}">
        <p14:creationId xmlns:p14="http://schemas.microsoft.com/office/powerpoint/2010/main" val="385983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32342-9474-49FE-85A2-A7C3C0BD5944}"/>
              </a:ext>
            </a:extLst>
          </p:cNvPr>
          <p:cNvSpPr>
            <a:spLocks noGrp="1"/>
          </p:cNvSpPr>
          <p:nvPr>
            <p:ph type="ctrTitle"/>
          </p:nvPr>
        </p:nvSpPr>
        <p:spPr/>
        <p:txBody>
          <a:bodyPr/>
          <a:lstStyle/>
          <a:p>
            <a:r>
              <a:rPr lang="cs-CZ" dirty="0"/>
              <a:t>Peter </a:t>
            </a:r>
            <a:r>
              <a:rPr lang="cs-CZ" dirty="0" err="1"/>
              <a:t>Altenberg</a:t>
            </a:r>
            <a:r>
              <a:rPr lang="cs-CZ" dirty="0"/>
              <a:t> (1859-1919)</a:t>
            </a:r>
          </a:p>
        </p:txBody>
      </p:sp>
      <p:sp>
        <p:nvSpPr>
          <p:cNvPr id="3" name="Podnadpis 2">
            <a:extLst>
              <a:ext uri="{FF2B5EF4-FFF2-40B4-BE49-F238E27FC236}">
                <a16:creationId xmlns:a16="http://schemas.microsoft.com/office/drawing/2014/main" id="{79562AAD-BF66-4541-A3D0-AA6D50CA99E9}"/>
              </a:ext>
            </a:extLst>
          </p:cNvPr>
          <p:cNvSpPr>
            <a:spLocks noGrp="1"/>
          </p:cNvSpPr>
          <p:nvPr>
            <p:ph type="subTitle" idx="1"/>
          </p:nvPr>
        </p:nvSpPr>
        <p:spPr/>
        <p:txBody>
          <a:bodyPr>
            <a:normAutofit lnSpcReduction="10000"/>
          </a:bodyPr>
          <a:lstStyle/>
          <a:p>
            <a:r>
              <a:rPr lang="cs-CZ" dirty="0" err="1"/>
              <a:t>als</a:t>
            </a:r>
            <a:r>
              <a:rPr lang="cs-CZ" dirty="0"/>
              <a:t> </a:t>
            </a:r>
            <a:r>
              <a:rPr lang="cs-CZ" dirty="0" err="1"/>
              <a:t>Einstieg</a:t>
            </a:r>
            <a:r>
              <a:rPr lang="cs-CZ" dirty="0"/>
              <a:t> in </a:t>
            </a:r>
            <a:r>
              <a:rPr lang="cs-CZ" dirty="0" err="1"/>
              <a:t>die</a:t>
            </a:r>
            <a:r>
              <a:rPr lang="cs-CZ" dirty="0"/>
              <a:t> </a:t>
            </a:r>
            <a:r>
              <a:rPr lang="cs-CZ" dirty="0" err="1"/>
              <a:t>Epoche</a:t>
            </a:r>
            <a:r>
              <a:rPr lang="cs-CZ" dirty="0"/>
              <a:t> der </a:t>
            </a:r>
            <a:r>
              <a:rPr lang="cs-CZ" dirty="0" err="1"/>
              <a:t>Wiener</a:t>
            </a:r>
            <a:r>
              <a:rPr lang="cs-CZ" dirty="0"/>
              <a:t> </a:t>
            </a:r>
            <a:r>
              <a:rPr lang="cs-CZ" dirty="0" err="1"/>
              <a:t>Moderne</a:t>
            </a:r>
            <a:r>
              <a:rPr lang="cs-CZ" dirty="0"/>
              <a:t> </a:t>
            </a:r>
            <a:r>
              <a:rPr lang="cs-CZ" dirty="0" err="1"/>
              <a:t>zwischen</a:t>
            </a:r>
            <a:r>
              <a:rPr lang="cs-CZ" dirty="0"/>
              <a:t> 1890 </a:t>
            </a:r>
            <a:r>
              <a:rPr lang="cs-CZ" dirty="0" err="1"/>
              <a:t>und</a:t>
            </a:r>
            <a:r>
              <a:rPr lang="cs-CZ" dirty="0"/>
              <a:t> 1910</a:t>
            </a:r>
          </a:p>
          <a:p>
            <a:r>
              <a:rPr lang="cs-CZ" dirty="0"/>
              <a:t>https://www.wallstein-verlag.de/Leseprobe%20Peter%20Altenberg.pdf</a:t>
            </a:r>
          </a:p>
          <a:p>
            <a:r>
              <a:rPr lang="cs-CZ" dirty="0"/>
              <a:t>https://docplayer.org/50353909-Inhalt-peter-altenberg-11-wie-ich-es-sehe-13.html</a:t>
            </a:r>
          </a:p>
        </p:txBody>
      </p:sp>
    </p:spTree>
    <p:extLst>
      <p:ext uri="{BB962C8B-B14F-4D97-AF65-F5344CB8AC3E}">
        <p14:creationId xmlns:p14="http://schemas.microsoft.com/office/powerpoint/2010/main" val="191825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8C25A-964C-4A58-9A65-BE58E8B5EBB0}"/>
              </a:ext>
            </a:extLst>
          </p:cNvPr>
          <p:cNvSpPr>
            <a:spLocks noGrp="1"/>
          </p:cNvSpPr>
          <p:nvPr>
            <p:ph type="title"/>
          </p:nvPr>
        </p:nvSpPr>
        <p:spPr/>
        <p:txBody>
          <a:bodyPr>
            <a:normAutofit/>
          </a:bodyPr>
          <a:lstStyle/>
          <a:p>
            <a:r>
              <a:rPr lang="de-DE" sz="3200" dirty="0"/>
              <a:t>Musil als Paraphrasenmacher und Petr Altenberg</a:t>
            </a:r>
            <a:endParaRPr lang="cs-CZ" sz="3200" dirty="0"/>
          </a:p>
        </p:txBody>
      </p:sp>
      <p:sp>
        <p:nvSpPr>
          <p:cNvPr id="5" name="Zástupný obsah 4">
            <a:extLst>
              <a:ext uri="{FF2B5EF4-FFF2-40B4-BE49-F238E27FC236}">
                <a16:creationId xmlns:a16="http://schemas.microsoft.com/office/drawing/2014/main" id="{0659FECF-9C5D-475D-832B-07191FEFC580}"/>
              </a:ext>
            </a:extLst>
          </p:cNvPr>
          <p:cNvSpPr>
            <a:spLocks noGrp="1"/>
          </p:cNvSpPr>
          <p:nvPr>
            <p:ph idx="1"/>
          </p:nvPr>
        </p:nvSpPr>
        <p:spPr/>
        <p:txBody>
          <a:bodyPr/>
          <a:lstStyle/>
          <a:p>
            <a:pPr marL="0" indent="0">
              <a:buNone/>
            </a:pPr>
            <a:r>
              <a:rPr lang="de-DE" dirty="0"/>
              <a:t>Sie sehen durch die Dinge hindurch, Sie sehen sie ,auseinander‘. Zieht das Auge der Andern die Erscheinungen zu geläufigen Begriffen zusammen, seinem Bedürfnis nach </a:t>
            </a:r>
            <a:r>
              <a:rPr lang="de-DE" dirty="0" err="1"/>
              <a:t>Meßbarem</a:t>
            </a:r>
            <a:r>
              <a:rPr lang="de-DE" dirty="0"/>
              <a:t> folgend, so zerstreut das Ihrige, löst, kraft der gewonnenen Erfahrungen, in Unwägbares […] Ungreifbares auf. Bei allen Dingen sehen Sie über die Form hinweg, in die gekleidet sie erscheinen und wittern die geheimnisvollen Vorgänge einer </a:t>
            </a:r>
            <a:r>
              <a:rPr lang="de-DE" dirty="0" err="1"/>
              <a:t>Hinterexistenz</a:t>
            </a:r>
            <a:r>
              <a:rPr lang="de-DE" dirty="0"/>
              <a:t>. (MUSIL 1983:9)</a:t>
            </a:r>
            <a:endParaRPr lang="cs-CZ" dirty="0"/>
          </a:p>
        </p:txBody>
      </p:sp>
    </p:spTree>
    <p:extLst>
      <p:ext uri="{BB962C8B-B14F-4D97-AF65-F5344CB8AC3E}">
        <p14:creationId xmlns:p14="http://schemas.microsoft.com/office/powerpoint/2010/main" val="328115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6C54509-D2A4-4F73-B5B1-2C6FB32B6874}"/>
              </a:ext>
            </a:extLst>
          </p:cNvPr>
          <p:cNvSpPr txBox="1"/>
          <p:nvPr/>
        </p:nvSpPr>
        <p:spPr>
          <a:xfrm>
            <a:off x="186267" y="228600"/>
            <a:ext cx="11497733" cy="5909310"/>
          </a:xfrm>
          <a:prstGeom prst="rect">
            <a:avLst/>
          </a:prstGeom>
          <a:noFill/>
        </p:spPr>
        <p:txBody>
          <a:bodyPr wrap="square">
            <a:spAutoFit/>
          </a:bodyPr>
          <a:lstStyle/>
          <a:p>
            <a:r>
              <a:rPr lang="cs-CZ" dirty="0" err="1"/>
              <a:t>Selbstbiographie</a:t>
            </a:r>
            <a:endParaRPr lang="cs-CZ" dirty="0"/>
          </a:p>
          <a:p>
            <a:r>
              <a:rPr lang="cs-CZ" dirty="0"/>
              <a:t>…</a:t>
            </a:r>
          </a:p>
          <a:p>
            <a:r>
              <a:rPr lang="de-DE" dirty="0"/>
              <a:t>Man fragte ihn einmal: »Sind Sie nicht stolz auf Ihren Sohn?!« </a:t>
            </a:r>
          </a:p>
          <a:p>
            <a:r>
              <a:rPr lang="de-DE" dirty="0"/>
              <a:t>    Er erwiderte: »Ich war nicht sehr gekränkt, </a:t>
            </a:r>
            <a:r>
              <a:rPr lang="de-DE" dirty="0" err="1"/>
              <a:t>daß</a:t>
            </a:r>
            <a:r>
              <a:rPr lang="de-DE" dirty="0"/>
              <a:t> er 30 Jahre lang ein Tunichtgut gewesen ist. So bin ich nicht sehr geehrt, wenn er jetzt ein Dichter ist! Ich gab ihm Freiheit. Ich </a:t>
            </a:r>
            <a:r>
              <a:rPr lang="de-DE" dirty="0" err="1"/>
              <a:t>wußte</a:t>
            </a:r>
            <a:r>
              <a:rPr lang="de-DE" dirty="0"/>
              <a:t>, </a:t>
            </a:r>
            <a:r>
              <a:rPr lang="de-DE" dirty="0" err="1"/>
              <a:t>daß</a:t>
            </a:r>
            <a:r>
              <a:rPr lang="de-DE" dirty="0"/>
              <a:t> es ein Va-</a:t>
            </a:r>
            <a:r>
              <a:rPr lang="de-DE" dirty="0" err="1"/>
              <a:t>banque</a:t>
            </a:r>
            <a:r>
              <a:rPr lang="de-DE" dirty="0"/>
              <a:t>-Spiel sei. Ich rechnete auf seine Seele!« </a:t>
            </a:r>
          </a:p>
          <a:p>
            <a:r>
              <a:rPr lang="de-DE" dirty="0"/>
              <a:t>    Jawohl, edelster, merkwürdigster aller Väter, lange habe ich dein göttliches Geschenk der Freiheit </a:t>
            </a:r>
            <a:r>
              <a:rPr lang="de-DE" dirty="0" err="1"/>
              <a:t>mißbraucht</a:t>
            </a:r>
            <a:r>
              <a:rPr lang="de-DE" dirty="0"/>
              <a:t>, habe edle und ganz unedle Damen heiß geliebt, bin in Wäldern herumgelungert, war Jurist, ohne Jus zu studieren,  Mediziner, ohne Medizin zu studieren, Buchhändler, ohne Bücher zu verkaufen, Liebhaber, ohne je zu heiraten, und  zuletzt </a:t>
            </a:r>
            <a:r>
              <a:rPr lang="de-DE" b="1" dirty="0"/>
              <a:t>Dichter, ohne Dichtungen hervorzubringen! Denn sind meine kleinen Sachen Dichtungen?! Keineswegs. Es  sind Extrakte! Extrakte des Lebens</a:t>
            </a:r>
            <a:r>
              <a:rPr lang="de-DE" dirty="0"/>
              <a:t>. Das Leben der Seele und des zufälligen Tages, </a:t>
            </a:r>
            <a:r>
              <a:rPr lang="de-DE" b="1" dirty="0"/>
              <a:t>in 2-3 Seiten eingedampft, vom Überflüssigen befreit wie das Rind im Liebig-Tiegel! Dem Leser bleibe es überlassen, diese Extrakte aus  eigenen Kräften wieder aufzulösen, in genießbare Bouillon zu verwandeln, aufkochen zu lassen im eigenen Geiste,  </a:t>
            </a:r>
            <a:r>
              <a:rPr lang="de-DE" dirty="0"/>
              <a:t>mit einem Worte, sie dünnflüssig und verdaulich zu machen. Aber es gibt »geistige Mägen«, welche Extrakte nicht vertragen können. Alles bleibt schwer und ätzend liegen. Sie bedürfen 90 Prozent Brühe, </a:t>
            </a:r>
            <a:r>
              <a:rPr lang="de-DE" dirty="0" err="1"/>
              <a:t>Wässerigkeiten</a:t>
            </a:r>
            <a:r>
              <a:rPr lang="de-DE" dirty="0"/>
              <a:t>. Womit  sollten sie die Extrakte auflösen?! »Mit eigenen Kräften« vielleicht?!  So habe ich viele Gegner, »</a:t>
            </a:r>
            <a:r>
              <a:rPr lang="de-DE" dirty="0" err="1"/>
              <a:t>Dyspeptiker</a:t>
            </a:r>
            <a:r>
              <a:rPr lang="de-DE" dirty="0"/>
              <a:t> der Seele« ganz einfach! Schwer Verdauende! »Fertig werden« ist  für den Künstler alles. Sogar mit sich selbst fertig werden! Und dann, ich halte dafür: Was man »weise  verschweigt« ist künstlerischer, als was man »geschwätzig ausspricht«. Nicht?! Ja, ich liebe das »abgekürzte  Verfahren«, den Telegramm-Stil der Seele! </a:t>
            </a:r>
          </a:p>
          <a:p>
            <a:endParaRPr lang="cs-CZ" dirty="0"/>
          </a:p>
          <a:p>
            <a:endParaRPr lang="cs-CZ" dirty="0"/>
          </a:p>
        </p:txBody>
      </p:sp>
    </p:spTree>
    <p:extLst>
      <p:ext uri="{BB962C8B-B14F-4D97-AF65-F5344CB8AC3E}">
        <p14:creationId xmlns:p14="http://schemas.microsoft.com/office/powerpoint/2010/main" val="399150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7894921-1952-4B98-9F8A-D442369162BE}"/>
              </a:ext>
            </a:extLst>
          </p:cNvPr>
          <p:cNvSpPr txBox="1"/>
          <p:nvPr/>
        </p:nvSpPr>
        <p:spPr>
          <a:xfrm>
            <a:off x="474133" y="1904999"/>
            <a:ext cx="11243733" cy="4247317"/>
          </a:xfrm>
          <a:prstGeom prst="rect">
            <a:avLst/>
          </a:prstGeom>
          <a:noFill/>
        </p:spPr>
        <p:txBody>
          <a:bodyPr wrap="square">
            <a:spAutoFit/>
          </a:bodyPr>
          <a:lstStyle/>
          <a:p>
            <a:r>
              <a:rPr lang="de-DE" dirty="0"/>
              <a:t>Mein armseliges</a:t>
            </a:r>
            <a:r>
              <a:rPr lang="cs-CZ" dirty="0"/>
              <a:t> </a:t>
            </a:r>
            <a:r>
              <a:rPr lang="de-DE" dirty="0"/>
              <a:t>Zimmerchen ist fast austapeziert mit Akt-Studien von vollendeter Form. Alle befinden sich in eichenen Rahmen, mit  Unterschriften. Über einer Fünfzehnjährigen steht geschrieben: »Beauté </a:t>
            </a:r>
            <a:r>
              <a:rPr lang="de-DE" dirty="0" err="1"/>
              <a:t>est</a:t>
            </a:r>
            <a:r>
              <a:rPr lang="de-DE" dirty="0"/>
              <a:t> vertue«. Schönheit ist Tugend. Unter  einer anderen: »Es gibt nur eine Unanständigkeit des Nackten - - - das Nackte unanständig zu finden!« </a:t>
            </a:r>
            <a:endParaRPr lang="cs-CZ" dirty="0"/>
          </a:p>
          <a:p>
            <a:r>
              <a:rPr lang="cs-CZ" sz="1800" dirty="0" err="1">
                <a:effectLst/>
                <a:latin typeface="Times New Roman" panose="02020603050405020304" pitchFamily="18" charset="0"/>
                <a:ea typeface="Times New Roman" panose="02020603050405020304" pitchFamily="18" charset="0"/>
              </a:rPr>
              <a:t>Meine</a:t>
            </a:r>
            <a:r>
              <a:rPr lang="cs-CZ" sz="1800" dirty="0">
                <a:effectLst/>
                <a:latin typeface="Times New Roman" panose="02020603050405020304" pitchFamily="18" charset="0"/>
                <a:ea typeface="Times New Roman" panose="02020603050405020304" pitchFamily="18" charset="0"/>
              </a:rPr>
              <a:t> Mama </a:t>
            </a:r>
            <a:r>
              <a:rPr lang="cs-CZ" sz="1800" dirty="0" err="1">
                <a:effectLst/>
                <a:latin typeface="Times New Roman" panose="02020603050405020304" pitchFamily="18" charset="0"/>
                <a:ea typeface="Times New Roman" panose="02020603050405020304" pitchFamily="18" charset="0"/>
              </a:rPr>
              <a:t>war</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ehemals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eine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ganz</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zarte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wunderschöne</a:t>
            </a:r>
            <a:r>
              <a:rPr lang="cs-CZ" sz="1800" dirty="0">
                <a:effectLst/>
                <a:latin typeface="Times New Roman" panose="02020603050405020304" pitchFamily="18" charset="0"/>
                <a:ea typeface="Times New Roman" panose="02020603050405020304" pitchFamily="18" charset="0"/>
              </a:rPr>
              <a:t> Dame </a:t>
            </a:r>
            <a:r>
              <a:rPr lang="cs-CZ" sz="1800" dirty="0" err="1">
                <a:effectLst/>
                <a:latin typeface="Times New Roman" panose="02020603050405020304" pitchFamily="18" charset="0"/>
                <a:ea typeface="Times New Roman" panose="02020603050405020304" pitchFamily="18" charset="0"/>
              </a:rPr>
              <a:t>mit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edlen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Händen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und</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Füßen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und</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schmalen</a:t>
            </a:r>
            <a:endParaRPr lang="cs-CZ" sz="1800" dirty="0">
              <a:effectLst/>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Gelenken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eine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Gazelle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Einmal</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brachte</a:t>
            </a:r>
            <a:r>
              <a:rPr lang="cs-CZ" sz="1800" dirty="0">
                <a:effectLst/>
                <a:latin typeface="Times New Roman" panose="02020603050405020304" pitchFamily="18" charset="0"/>
                <a:ea typeface="Times New Roman" panose="02020603050405020304" pitchFamily="18" charset="0"/>
              </a:rPr>
              <a:t> mein Vater </a:t>
            </a:r>
            <a:r>
              <a:rPr lang="cs-CZ" sz="1800" dirty="0" err="1">
                <a:effectLst/>
                <a:latin typeface="Times New Roman" panose="02020603050405020304" pitchFamily="18" charset="0"/>
                <a:ea typeface="Times New Roman" panose="02020603050405020304" pitchFamily="18" charset="0"/>
              </a:rPr>
              <a:t>aus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England</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ein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wunderbares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Mädchen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mit</a:t>
            </a:r>
            <a:r>
              <a:rPr lang="cs-CZ" sz="1800" dirty="0">
                <a:effectLst/>
                <a:latin typeface="Times New Roman" panose="02020603050405020304" pitchFamily="18" charset="0"/>
                <a:ea typeface="Times New Roman" panose="02020603050405020304" pitchFamily="18" charset="0"/>
              </a:rPr>
              <a:t>. Er </a:t>
            </a:r>
            <a:r>
              <a:rPr lang="cs-CZ" sz="1800" dirty="0" err="1">
                <a:effectLst/>
                <a:latin typeface="Times New Roman" panose="02020603050405020304" pitchFamily="18" charset="0"/>
                <a:ea typeface="Times New Roman" panose="02020603050405020304" pitchFamily="18" charset="0"/>
              </a:rPr>
              <a:t>sagte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zu</a:t>
            </a:r>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Mama: »</a:t>
            </a:r>
            <a:r>
              <a:rPr lang="cs-CZ" sz="1800" dirty="0" err="1">
                <a:effectLst/>
                <a:latin typeface="Times New Roman" panose="02020603050405020304" pitchFamily="18" charset="0"/>
                <a:ea typeface="Times New Roman" panose="02020603050405020304" pitchFamily="18" charset="0"/>
              </a:rPr>
              <a:t>Dies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meine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Liebe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ist</a:t>
            </a:r>
            <a:r>
              <a:rPr lang="cs-CZ" sz="1800" dirty="0">
                <a:effectLst/>
                <a:latin typeface="Times New Roman" panose="02020603050405020304" pitchFamily="18" charset="0"/>
                <a:ea typeface="Times New Roman" panose="02020603050405020304" pitchFamily="18" charset="0"/>
              </a:rPr>
              <a:t> Maud-Victoria. Es </a:t>
            </a:r>
            <a:r>
              <a:rPr lang="cs-CZ" sz="1800" dirty="0" err="1">
                <a:effectLst/>
                <a:latin typeface="Times New Roman" panose="02020603050405020304" pitchFamily="18" charset="0"/>
                <a:ea typeface="Times New Roman" panose="02020603050405020304" pitchFamily="18" charset="0"/>
              </a:rPr>
              <a:t>ist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das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schönste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Mädchen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Englands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Meine</a:t>
            </a:r>
            <a:r>
              <a:rPr lang="cs-CZ" sz="1800" dirty="0">
                <a:effectLst/>
                <a:latin typeface="Times New Roman" panose="02020603050405020304" pitchFamily="18" charset="0"/>
                <a:ea typeface="Times New Roman" panose="02020603050405020304" pitchFamily="18" charset="0"/>
              </a:rPr>
              <a:t> Mama </a:t>
            </a:r>
            <a:r>
              <a:rPr lang="cs-CZ" sz="1800" dirty="0" err="1">
                <a:effectLst/>
                <a:latin typeface="Times New Roman" panose="02020603050405020304" pitchFamily="18" charset="0"/>
                <a:ea typeface="Times New Roman" panose="02020603050405020304" pitchFamily="18" charset="0"/>
              </a:rPr>
              <a:t>sah</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daß</a:t>
            </a:r>
            <a:r>
              <a:rPr lang="cs-CZ" sz="1800" dirty="0">
                <a:effectLst/>
                <a:latin typeface="Times New Roman" panose="02020603050405020304" pitchFamily="18" charset="0"/>
                <a:ea typeface="Times New Roman" panose="02020603050405020304" pitchFamily="18" charset="0"/>
              </a:rPr>
              <a:t> es </a:t>
            </a:r>
            <a:r>
              <a:rPr lang="cs-CZ" sz="1800" dirty="0" err="1">
                <a:effectLst/>
                <a:latin typeface="Times New Roman" panose="02020603050405020304" pitchFamily="18" charset="0"/>
                <a:ea typeface="Times New Roman" panose="02020603050405020304" pitchFamily="18" charset="0"/>
              </a:rPr>
              <a:t>wirklich</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das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schönste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Mädchen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Englands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sei</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und</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sagte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ganz</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traurig</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Wird</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nun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bei</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uns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bleiben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müssen</a:t>
            </a:r>
            <a:r>
              <a:rPr lang="cs-CZ" sz="1800" dirty="0">
                <a:effectLst/>
                <a:latin typeface="Times New Roman" panose="02020603050405020304" pitchFamily="18" charset="0"/>
                <a:ea typeface="Times New Roman" panose="02020603050405020304" pitchFamily="18" charset="0"/>
              </a:rPr>
              <a:t>?!« In </a:t>
            </a:r>
            <a:r>
              <a:rPr lang="cs-CZ" sz="1800" dirty="0" err="1">
                <a:effectLst/>
                <a:latin typeface="Times New Roman" panose="02020603050405020304" pitchFamily="18" charset="0"/>
                <a:ea typeface="Times New Roman" panose="02020603050405020304" pitchFamily="18" charset="0"/>
              </a:rPr>
              <a:t>Folge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dessen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war</a:t>
            </a:r>
            <a:r>
              <a:rPr lang="cs-CZ" sz="1800" dirty="0">
                <a:effectLst/>
                <a:latin typeface="Times New Roman" panose="02020603050405020304" pitchFamily="18" charset="0"/>
                <a:ea typeface="Times New Roman" panose="02020603050405020304" pitchFamily="18" charset="0"/>
              </a:rPr>
              <a:t> mein Vater so </a:t>
            </a:r>
            <a:r>
              <a:rPr lang="cs-CZ" sz="1800" dirty="0" err="1">
                <a:effectLst/>
                <a:latin typeface="Times New Roman" panose="02020603050405020304" pitchFamily="18" charset="0"/>
                <a:ea typeface="Times New Roman" panose="02020603050405020304" pitchFamily="18" charset="0"/>
              </a:rPr>
              <a:t>gerührt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daß</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er</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das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schönste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Mädchen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Englands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wieder</a:t>
            </a:r>
            <a:r>
              <a:rPr lang="cs-CZ" sz="1800" dirty="0">
                <a:effectLst/>
                <a:latin typeface="Times New Roman" panose="02020603050405020304" pitchFamily="18" charset="0"/>
                <a:ea typeface="Times New Roman" panose="02020603050405020304" pitchFamily="18" charset="0"/>
              </a:rPr>
              <a:t> in </a:t>
            </a:r>
            <a:r>
              <a:rPr lang="cs-CZ" sz="1800" dirty="0" err="1">
                <a:effectLst/>
                <a:latin typeface="Times New Roman" panose="02020603050405020304" pitchFamily="18" charset="0"/>
                <a:ea typeface="Times New Roman" panose="02020603050405020304" pitchFamily="18" charset="0"/>
              </a:rPr>
              <a:t>die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Heimat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zurückschickte</a:t>
            </a:r>
            <a:r>
              <a:rPr lang="cs-CZ" sz="1800" dirty="0">
                <a:effectLst/>
                <a:latin typeface="Times New Roman" panose="02020603050405020304" pitchFamily="18" charset="0"/>
                <a:ea typeface="Times New Roman" panose="02020603050405020304" pitchFamily="18" charset="0"/>
              </a:rPr>
              <a:t>. </a:t>
            </a:r>
          </a:p>
          <a:p>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Als</a:t>
            </a:r>
            <a:r>
              <a:rPr lang="cs-CZ" sz="1800" dirty="0">
                <a:effectLst/>
                <a:latin typeface="Times New Roman" panose="02020603050405020304" pitchFamily="18" charset="0"/>
                <a:ea typeface="Times New Roman" panose="02020603050405020304" pitchFamily="18" charset="0"/>
              </a:rPr>
              <a:t> mein Vater </a:t>
            </a:r>
            <a:r>
              <a:rPr lang="cs-CZ" sz="1800" dirty="0" err="1">
                <a:effectLst/>
                <a:latin typeface="Times New Roman" panose="02020603050405020304" pitchFamily="18" charset="0"/>
                <a:ea typeface="Times New Roman" panose="02020603050405020304" pitchFamily="18" charset="0"/>
              </a:rPr>
              <a:t>die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Aschantee-Mädchen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meine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geliebten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Freundinnen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häufig</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besuchte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und</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ihnen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seidene</a:t>
            </a:r>
            <a:endParaRPr lang="cs-CZ" sz="1800" dirty="0">
              <a:effectLst/>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Tücher</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schenkte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sagte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jemand</a:t>
            </a:r>
            <a:r>
              <a:rPr lang="cs-CZ" sz="1800" dirty="0">
                <a:effectLst/>
                <a:latin typeface="Times New Roman" panose="02020603050405020304" pitchFamily="18" charset="0"/>
                <a:ea typeface="Times New Roman" panose="02020603050405020304" pitchFamily="18" charset="0"/>
              </a:rPr>
              <a:t>: »Der alte Mann </a:t>
            </a:r>
            <a:r>
              <a:rPr lang="cs-CZ" sz="1800" dirty="0" err="1">
                <a:effectLst/>
                <a:latin typeface="Times New Roman" panose="02020603050405020304" pitchFamily="18" charset="0"/>
                <a:ea typeface="Times New Roman" panose="02020603050405020304" pitchFamily="18" charset="0"/>
              </a:rPr>
              <a:t>ist</a:t>
            </a:r>
            <a:r>
              <a:rPr lang="cs-CZ" sz="1800" dirty="0">
                <a:effectLst/>
                <a:latin typeface="Times New Roman" panose="02020603050405020304" pitchFamily="18" charset="0"/>
                <a:ea typeface="Times New Roman" panose="02020603050405020304" pitchFamily="18" charset="0"/>
              </a:rPr>
              <a:t> von </a:t>
            </a:r>
            <a:r>
              <a:rPr lang="cs-CZ" sz="1800" dirty="0" err="1">
                <a:effectLst/>
                <a:latin typeface="Times New Roman" panose="02020603050405020304" pitchFamily="18" charset="0"/>
                <a:ea typeface="Times New Roman" panose="02020603050405020304" pitchFamily="18" charset="0"/>
              </a:rPr>
              <a:t>seinem</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Sohne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erblich</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belastet</a:t>
            </a:r>
            <a:r>
              <a:rPr lang="cs-CZ" sz="1800" dirty="0">
                <a:effectLst/>
                <a:latin typeface="Times New Roman" panose="02020603050405020304" pitchFamily="18" charset="0"/>
                <a:ea typeface="Times New Roman" panose="02020603050405020304" pitchFamily="18" charset="0"/>
              </a:rPr>
              <a:t>.« </a:t>
            </a:r>
          </a:p>
          <a:p>
            <a:endParaRPr lang="cs-CZ" dirty="0">
              <a:latin typeface="Times New Roman" panose="02020603050405020304" pitchFamily="18" charset="0"/>
              <a:ea typeface="Times New Roman" panose="02020603050405020304" pitchFamily="18" charset="0"/>
            </a:endParaRPr>
          </a:p>
          <a:p>
            <a:r>
              <a:rPr lang="cs-CZ" sz="1800" i="1" dirty="0" err="1">
                <a:effectLst/>
                <a:latin typeface="Times New Roman" panose="02020603050405020304" pitchFamily="18" charset="0"/>
                <a:ea typeface="Times New Roman" panose="02020603050405020304" pitchFamily="18" charset="0"/>
              </a:rPr>
              <a:t>Seit</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1904 </a:t>
            </a:r>
            <a:r>
              <a:rPr lang="cs-CZ" sz="1800" i="1" dirty="0" err="1">
                <a:effectLst/>
                <a:latin typeface="Times New Roman" panose="02020603050405020304" pitchFamily="18" charset="0"/>
                <a:ea typeface="Times New Roman" panose="02020603050405020304" pitchFamily="18" charset="0"/>
              </a:rPr>
              <a:t>keine</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Geld</a:t>
            </a:r>
            <a:r>
              <a:rPr lang="cs-CZ" sz="1800" i="1" dirty="0">
                <a:effectLst/>
                <a:latin typeface="Times New Roman" panose="02020603050405020304" pitchFamily="18" charset="0"/>
                <a:ea typeface="Times New Roman" panose="02020603050405020304" pitchFamily="18" charset="0"/>
              </a:rPr>
              <a:t> von der </a:t>
            </a:r>
            <a:r>
              <a:rPr lang="cs-CZ" sz="1800" i="1" dirty="0" err="1">
                <a:effectLst/>
                <a:latin typeface="Times New Roman" panose="02020603050405020304" pitchFamily="18" charset="0"/>
                <a:ea typeface="Times New Roman" panose="02020603050405020304" pitchFamily="18" charset="0"/>
              </a:rPr>
              <a:t>Familie</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er</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bittet</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um regelmäßige Geldzuwendungen (</a:t>
            </a:r>
            <a:r>
              <a:rPr lang="cs-CZ" sz="1800" i="1" dirty="0" err="1">
                <a:effectLst/>
                <a:latin typeface="Times New Roman" panose="02020603050405020304" pitchFamily="18" charset="0"/>
                <a:ea typeface="Times New Roman" panose="02020603050405020304" pitchFamily="18" charset="0"/>
              </a:rPr>
              <a:t>er</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schnorren</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sie</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an</a:t>
            </a:r>
            <a:r>
              <a:rPr lang="de-DE"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seit</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1905 </a:t>
            </a:r>
            <a:r>
              <a:rPr lang="cs-CZ" sz="1800" i="1" dirty="0" err="1">
                <a:effectLst/>
                <a:latin typeface="Times New Roman" panose="02020603050405020304" pitchFamily="18" charset="0"/>
                <a:ea typeface="Times New Roman" panose="02020603050405020304" pitchFamily="18" charset="0"/>
              </a:rPr>
              <a:t>hat</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er</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auch</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regelmäßige Honorare</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„Wiener Allgemeine Zeitung“, Varieté- und </a:t>
            </a:r>
            <a:r>
              <a:rPr lang="de-DE" sz="1800" i="1" dirty="0" err="1">
                <a:effectLst/>
                <a:latin typeface="Times New Roman" panose="02020603050405020304" pitchFamily="18" charset="0"/>
                <a:ea typeface="Times New Roman" panose="02020603050405020304" pitchFamily="18" charset="0"/>
              </a:rPr>
              <a:t>Cabaretkritiken</a:t>
            </a:r>
            <a:r>
              <a:rPr lang="cs-CZ" sz="1800" i="1" dirty="0">
                <a:effectLst/>
                <a:latin typeface="Times New Roman" panose="02020603050405020304" pitchFamily="18" charset="0"/>
                <a:ea typeface="Times New Roman" panose="02020603050405020304" pitchFamily="18" charset="0"/>
              </a:rPr>
              <a:t>, </a:t>
            </a:r>
            <a:r>
              <a:rPr lang="de-DE" sz="1800" i="1" dirty="0">
                <a:effectLst/>
                <a:latin typeface="Times New Roman" panose="02020603050405020304" pitchFamily="18" charset="0"/>
                <a:ea typeface="Times New Roman" panose="02020603050405020304" pitchFamily="18" charset="0"/>
              </a:rPr>
              <a:t>Mitarbeiter des „Prager Tagblatts“, der Berliner „Schaubühne“, des Münchner „Simplicissimus“ und der „Fackel“ von Karl Kraus.</a:t>
            </a:r>
            <a:r>
              <a:rPr lang="cs-CZ" sz="1800" i="1" dirty="0">
                <a:effectLst/>
                <a:latin typeface="Times New Roman" panose="02020603050405020304" pitchFamily="18" charset="0"/>
                <a:ea typeface="Times New Roman" panose="02020603050405020304" pitchFamily="18" charset="0"/>
              </a:rPr>
              <a:t>)</a:t>
            </a:r>
          </a:p>
          <a:p>
            <a:endParaRPr lang="de-DE" dirty="0"/>
          </a:p>
        </p:txBody>
      </p:sp>
    </p:spTree>
    <p:extLst>
      <p:ext uri="{BB962C8B-B14F-4D97-AF65-F5344CB8AC3E}">
        <p14:creationId xmlns:p14="http://schemas.microsoft.com/office/powerpoint/2010/main" val="402175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4330B34-9714-492D-A0C3-96DD1484FA5D}"/>
              </a:ext>
            </a:extLst>
          </p:cNvPr>
          <p:cNvSpPr txBox="1"/>
          <p:nvPr/>
        </p:nvSpPr>
        <p:spPr>
          <a:xfrm>
            <a:off x="355599" y="304800"/>
            <a:ext cx="11768667" cy="5078313"/>
          </a:xfrm>
          <a:prstGeom prst="rect">
            <a:avLst/>
          </a:prstGeom>
          <a:noFill/>
        </p:spPr>
        <p:txBody>
          <a:bodyPr wrap="square">
            <a:spAutoFit/>
          </a:bodyPr>
          <a:lstStyle/>
          <a:p>
            <a:r>
              <a:rPr lang="de-DE" dirty="0"/>
              <a:t>Die Mama</a:t>
            </a:r>
            <a:r>
              <a:rPr lang="cs-CZ" dirty="0"/>
              <a:t> (</a:t>
            </a:r>
            <a:r>
              <a:rPr lang="cs-CZ" dirty="0" err="1"/>
              <a:t>Prodromos</a:t>
            </a:r>
            <a:r>
              <a:rPr lang="cs-CZ" dirty="0"/>
              <a:t>)</a:t>
            </a:r>
          </a:p>
          <a:p>
            <a:endParaRPr lang="de-DE" dirty="0"/>
          </a:p>
          <a:p>
            <a:r>
              <a:rPr lang="de-DE" dirty="0"/>
              <a:t>Sie war wunderbar schön und ganz schlank wie eine Gazelle.</a:t>
            </a:r>
          </a:p>
          <a:p>
            <a:endParaRPr lang="de-DE" dirty="0"/>
          </a:p>
          <a:p>
            <a:r>
              <a:rPr lang="de-DE" dirty="0"/>
              <a:t>Und eines Abends sagte man zu ihr: »Ein reicher Mann wünscht deine jüngere Schwester zu heiraten. Aber vorerst müssen wir die ältere anbringen – –.« </a:t>
            </a:r>
            <a:r>
              <a:rPr lang="de-DE" b="1" dirty="0"/>
              <a:t>Und man brachte sie an. </a:t>
            </a:r>
            <a:r>
              <a:rPr lang="de-DE" dirty="0"/>
              <a:t>Sie gebar ihm fünf Kinder. Eines Tages kam ein Mann ins Haus, für den sie sich interessierte. Es wurde ein Familienrat abgehalten und der Mann wurde herausgeschmissen. Nun hoffte sie, </a:t>
            </a:r>
            <a:r>
              <a:rPr lang="de-DE" dirty="0" err="1"/>
              <a:t>daß</a:t>
            </a:r>
            <a:r>
              <a:rPr lang="de-DE" dirty="0"/>
              <a:t> ihre begabten Söhne und ihre schönen Töchter reich werden würden. Aber es fand nicht statt, denn es waren Idealisten. Sie dachte: </a:t>
            </a:r>
            <a:r>
              <a:rPr lang="de-DE" b="1" dirty="0"/>
              <a:t>»Ich habe meinen Idealismus aufgeben müssen, um euch in Schmerzen zu gebären – – – und nun rächt ihr die beleidigte Natur durch euren Idealismus an mir?!«</a:t>
            </a:r>
          </a:p>
          <a:p>
            <a:r>
              <a:rPr lang="de-DE" dirty="0"/>
              <a:t>Dann fuhr sie mit ihren herrlichen Töchtern nach </a:t>
            </a:r>
            <a:r>
              <a:rPr lang="cs-CZ" dirty="0"/>
              <a:t>Ostende</a:t>
            </a:r>
            <a:r>
              <a:rPr lang="de-DE" dirty="0"/>
              <a:t>, um jemanden einzufangen. Und es verfing sich wirklich einer in den Maschen. Aber im letzten Augenblicke entschlüpfte er. Da wurde sie fett und </a:t>
            </a:r>
            <a:r>
              <a:rPr lang="de-DE" dirty="0" err="1"/>
              <a:t>mißmutig</a:t>
            </a:r>
            <a:r>
              <a:rPr lang="de-DE" dirty="0"/>
              <a:t>.</a:t>
            </a:r>
          </a:p>
          <a:p>
            <a:r>
              <a:rPr lang="de-DE" dirty="0"/>
              <a:t>Aber eines Tages sagte der Arzt: »Das Herz ist hin – – –«.</a:t>
            </a:r>
          </a:p>
          <a:p>
            <a:r>
              <a:rPr lang="de-DE" dirty="0"/>
              <a:t>Da sagte sie zu ihrer jüngeren Schwester, die nun schon genug mitzumachen gehabt hatte im Leben: »Weil dir eine gute Partie in Aussicht stand, </a:t>
            </a:r>
            <a:r>
              <a:rPr lang="de-DE" dirty="0" err="1"/>
              <a:t>mußte</a:t>
            </a:r>
            <a:r>
              <a:rPr lang="de-DE" dirty="0"/>
              <a:t> ich verheiratet werden. </a:t>
            </a:r>
            <a:r>
              <a:rPr lang="de-DE" b="1" dirty="0"/>
              <a:t>Stand es wenigstens dafür?</a:t>
            </a:r>
            <a:r>
              <a:rPr lang="de-DE" dirty="0"/>
              <a:t>«</a:t>
            </a:r>
          </a:p>
          <a:p>
            <a:r>
              <a:rPr lang="de-DE" dirty="0"/>
              <a:t>»Nein«, erwiderte die Schwester.</a:t>
            </a:r>
          </a:p>
          <a:p>
            <a:endParaRPr lang="de-DE" dirty="0"/>
          </a:p>
          <a:p>
            <a:r>
              <a:rPr lang="de-DE" dirty="0"/>
              <a:t> </a:t>
            </a:r>
            <a:endParaRPr lang="cs-CZ" dirty="0"/>
          </a:p>
        </p:txBody>
      </p:sp>
    </p:spTree>
    <p:extLst>
      <p:ext uri="{BB962C8B-B14F-4D97-AF65-F5344CB8AC3E}">
        <p14:creationId xmlns:p14="http://schemas.microsoft.com/office/powerpoint/2010/main" val="68003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22A2477-EC2E-4B4D-A936-169254E7EC62}"/>
              </a:ext>
            </a:extLst>
          </p:cNvPr>
          <p:cNvSpPr txBox="1"/>
          <p:nvPr/>
        </p:nvSpPr>
        <p:spPr>
          <a:xfrm>
            <a:off x="423333" y="355600"/>
            <a:ext cx="10727267" cy="5909310"/>
          </a:xfrm>
          <a:prstGeom prst="rect">
            <a:avLst/>
          </a:prstGeom>
          <a:noFill/>
        </p:spPr>
        <p:txBody>
          <a:bodyPr wrap="square">
            <a:spAutoFit/>
          </a:bodyPr>
          <a:lstStyle/>
          <a:p>
            <a:r>
              <a:rPr lang="de-DE" dirty="0"/>
              <a:t>Parfüm</a:t>
            </a:r>
            <a:r>
              <a:rPr lang="cs-CZ" dirty="0"/>
              <a:t> </a:t>
            </a:r>
            <a:r>
              <a:rPr lang="de-DE" dirty="0"/>
              <a:t>(in "Neues Altes", Berlin 1911)</a:t>
            </a:r>
          </a:p>
          <a:p>
            <a:r>
              <a:rPr lang="de-DE" dirty="0"/>
              <a:t>Als Kind fand ich in dem Schreibtisch meiner geliebten wunderbar schönen Mama, der aus Mahagoni war und geschliffenem Glase, in einer Lade </a:t>
            </a:r>
            <a:r>
              <a:rPr lang="de-DE" b="1" dirty="0"/>
              <a:t>einen leeren Flacon, der aber noch immer intensiv nach einem bestimmten, mir unbekannten Parfüm duftete. </a:t>
            </a:r>
          </a:p>
          <a:p>
            <a:r>
              <a:rPr lang="de-DE" dirty="0"/>
              <a:t>Oft schlich ich mich hin und roch daran. </a:t>
            </a:r>
          </a:p>
          <a:p>
            <a:r>
              <a:rPr lang="de-DE" dirty="0"/>
              <a:t>Ich verband dieses Parfüm mit aller Liebe, Zärtlichkeit, Freundschaft, Sehnsucht, Traurigkeit, die es überhaupt gibt. </a:t>
            </a:r>
          </a:p>
          <a:p>
            <a:r>
              <a:rPr lang="de-DE" dirty="0"/>
              <a:t>Aber alles bezog sich auf meine Mama. Später überfiel uns das Schicksal wie eine unvorhergesehene Hunnenhorde und bereitete uns allenthalben schwere Niederlagen. </a:t>
            </a:r>
          </a:p>
          <a:p>
            <a:r>
              <a:rPr lang="de-DE" dirty="0"/>
              <a:t>Und eines Tages zog ich denn von Parfümeriehandlung zu Parfümeriehandlung, um in kleinen Probefläschchen vielleicht das Parfüm zu entdecken aus der Mahagonischreibtischlade meiner geliebten verstorbenen Mama. Und endlich, endlich entdeckte ich es: </a:t>
            </a:r>
            <a:r>
              <a:rPr lang="de-DE" b="1" dirty="0" err="1"/>
              <a:t>Peau</a:t>
            </a:r>
            <a:r>
              <a:rPr lang="de-DE" b="1" dirty="0"/>
              <a:t> </a:t>
            </a:r>
            <a:r>
              <a:rPr lang="de-DE" b="1" dirty="0" err="1"/>
              <a:t>d'Espagne</a:t>
            </a:r>
            <a:r>
              <a:rPr lang="de-DE" b="1" dirty="0"/>
              <a:t>, </a:t>
            </a:r>
            <a:r>
              <a:rPr lang="de-DE" b="1" dirty="0" err="1"/>
              <a:t>Pinaud</a:t>
            </a:r>
            <a:r>
              <a:rPr lang="de-DE" b="1" dirty="0"/>
              <a:t>, Paris.</a:t>
            </a:r>
            <a:r>
              <a:rPr lang="de-DE" dirty="0"/>
              <a:t> </a:t>
            </a:r>
          </a:p>
          <a:p>
            <a:r>
              <a:rPr lang="de-DE" dirty="0"/>
              <a:t>Da gedachte ich der Zeiten, da Mama das einzige weibliche Wesen war, das mir Freude und Schmerz, Sehnsucht und Verzweiflung bereiten konnte, das mir immer, immer wieder aber alles verzieh und das um mich sich sorgte und vielleicht sogar insgeheim abends vor dem Einschlafen für mein künftiges Glück gebetet hatte... </a:t>
            </a:r>
          </a:p>
          <a:p>
            <a:r>
              <a:rPr lang="de-DE" dirty="0"/>
              <a:t>Viele junge Damen sandten mir in kindlich-süßen Begeisterungen später ihre Lieblingsparfüme, dankten mir herzlichst für ein von mir erfundenes Rezept, jedes Parfüm nämlich unmittelbar nach dem Bade direkt auf die nackte Haut des ganzen Leibes einzureiben, so </a:t>
            </a:r>
            <a:r>
              <a:rPr lang="de-DE" dirty="0" err="1"/>
              <a:t>daß</a:t>
            </a:r>
            <a:r>
              <a:rPr lang="de-DE" dirty="0"/>
              <a:t> es wie echte eigene Hautausdünstung wirke! Aber alle diese Parfüme waren wie die </a:t>
            </a:r>
            <a:r>
              <a:rPr lang="de-DE" b="1" dirty="0"/>
              <a:t>Gerüche von wunderschönen, aber eher giftigen exotischen Blumen. Nur Essence </a:t>
            </a:r>
            <a:r>
              <a:rPr lang="de-DE" b="1" dirty="0" err="1"/>
              <a:t>Peau</a:t>
            </a:r>
            <a:r>
              <a:rPr lang="de-DE" b="1" dirty="0"/>
              <a:t> </a:t>
            </a:r>
            <a:r>
              <a:rPr lang="de-DE" b="1" dirty="0" err="1"/>
              <a:t>d'Espagne</a:t>
            </a:r>
            <a:r>
              <a:rPr lang="de-DE" b="1" dirty="0"/>
              <a:t>, </a:t>
            </a:r>
            <a:r>
              <a:rPr lang="de-DE" b="1" dirty="0" err="1"/>
              <a:t>Pinaud</a:t>
            </a:r>
            <a:r>
              <a:rPr lang="de-DE" b="1" dirty="0"/>
              <a:t>, Paris, brachte mir melancholischen Frieden, </a:t>
            </a:r>
            <a:r>
              <a:rPr lang="de-DE" dirty="0"/>
              <a:t>obzwar meine Mama nicht mehr vorhanden war und mir nichts mehr verzeihen konnte von meinen Sünden! </a:t>
            </a:r>
          </a:p>
        </p:txBody>
      </p:sp>
    </p:spTree>
    <p:extLst>
      <p:ext uri="{BB962C8B-B14F-4D97-AF65-F5344CB8AC3E}">
        <p14:creationId xmlns:p14="http://schemas.microsoft.com/office/powerpoint/2010/main" val="420251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F38BAECA-2D12-445A-99E1-C04ED00E47B3}"/>
              </a:ext>
            </a:extLst>
          </p:cNvPr>
          <p:cNvSpPr txBox="1"/>
          <p:nvPr/>
        </p:nvSpPr>
        <p:spPr>
          <a:xfrm>
            <a:off x="643467" y="1016000"/>
            <a:ext cx="10397066" cy="3693319"/>
          </a:xfrm>
          <a:prstGeom prst="rect">
            <a:avLst/>
          </a:prstGeom>
          <a:noFill/>
        </p:spPr>
        <p:txBody>
          <a:bodyPr wrap="square">
            <a:spAutoFit/>
          </a:bodyPr>
          <a:lstStyle/>
          <a:p>
            <a:r>
              <a:rPr lang="de-DE" dirty="0"/>
              <a:t>Erinnerung</a:t>
            </a:r>
          </a:p>
          <a:p>
            <a:r>
              <a:rPr lang="de-DE" dirty="0"/>
              <a:t>(in "Neues Altes", Berlin 1911)</a:t>
            </a:r>
          </a:p>
          <a:p>
            <a:endParaRPr lang="de-DE" dirty="0"/>
          </a:p>
          <a:p>
            <a:r>
              <a:rPr lang="de-DE" b="1" dirty="0"/>
              <a:t>Der Rathauspark </a:t>
            </a:r>
            <a:r>
              <a:rPr lang="de-DE" dirty="0"/>
              <a:t>duftet nun von edlen Bäumen und edlen Sträuchern. Es ist kühl und schattig. Aber damals war es eine endlose graue Wiese mit eingetretenen staubigen oder kotigen schmalen Fußwegen. Eines Tages stand eine grüne Bretterbude da, das erste Wandelpanorama in Wien, genannt »Der Rigi«. Es roch nach Öllämpchen, und mein Hofmeister und ich saßen in der ersten Reihe auf </a:t>
            </a:r>
            <a:r>
              <a:rPr lang="de-DE" dirty="0" err="1"/>
              <a:t>Strohsesselchen</a:t>
            </a:r>
            <a:r>
              <a:rPr lang="de-DE" dirty="0"/>
              <a:t>. Der Rigi und alle Seen und Bergesketten zogen an uns vorüber, zu den Klängen eines italienischen </a:t>
            </a:r>
            <a:r>
              <a:rPr lang="de-DE" dirty="0" err="1"/>
              <a:t>Werkels</a:t>
            </a:r>
            <a:r>
              <a:rPr lang="de-DE" dirty="0"/>
              <a:t>. Dann wurde es allmählich finster, und die Berghotelfenster beleuchteten sich, denn sie waren ausgeschnitten und dahinter Licht. Das gefiel mir. Später machten wir eines Tages </a:t>
            </a:r>
            <a:r>
              <a:rPr lang="de-DE" b="1" dirty="0"/>
              <a:t>die erste </a:t>
            </a:r>
            <a:r>
              <a:rPr lang="de-DE" b="1" dirty="0" err="1"/>
              <a:t>Pferdetramwayversuchsfahrt</a:t>
            </a:r>
            <a:r>
              <a:rPr lang="de-DE" b="1" dirty="0"/>
              <a:t> </a:t>
            </a:r>
            <a:r>
              <a:rPr lang="de-DE" dirty="0"/>
              <a:t>mit, </a:t>
            </a:r>
            <a:r>
              <a:rPr lang="de-DE" b="1" dirty="0"/>
              <a:t>vom Schottenring bis Dornbach.</a:t>
            </a:r>
            <a:r>
              <a:rPr lang="de-DE" dirty="0"/>
              <a:t> Es fiel mir auf, </a:t>
            </a:r>
            <a:r>
              <a:rPr lang="de-DE" dirty="0" err="1"/>
              <a:t>daß</a:t>
            </a:r>
            <a:r>
              <a:rPr lang="de-DE" dirty="0"/>
              <a:t> es fortwährend klingelte, was bisher bei den Fuhrwerken nicht zu beobachten war. Man hielt das Ganze für gefährlich und unsicher und glaubte nicht recht daran, </a:t>
            </a:r>
            <a:r>
              <a:rPr lang="de-DE" dirty="0" err="1"/>
              <a:t>daß</a:t>
            </a:r>
            <a:r>
              <a:rPr lang="de-DE" dirty="0"/>
              <a:t> es sich einbürgern werde. </a:t>
            </a:r>
          </a:p>
        </p:txBody>
      </p:sp>
    </p:spTree>
    <p:extLst>
      <p:ext uri="{BB962C8B-B14F-4D97-AF65-F5344CB8AC3E}">
        <p14:creationId xmlns:p14="http://schemas.microsoft.com/office/powerpoint/2010/main" val="146860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CC667E5-8260-4C78-990B-D225F7FEB3E8}"/>
              </a:ext>
            </a:extLst>
          </p:cNvPr>
          <p:cNvSpPr txBox="1"/>
          <p:nvPr/>
        </p:nvSpPr>
        <p:spPr>
          <a:xfrm>
            <a:off x="702733" y="889000"/>
            <a:ext cx="9601200" cy="3693319"/>
          </a:xfrm>
          <a:prstGeom prst="rect">
            <a:avLst/>
          </a:prstGeom>
          <a:noFill/>
        </p:spPr>
        <p:txBody>
          <a:bodyPr wrap="square">
            <a:spAutoFit/>
          </a:bodyPr>
          <a:lstStyle/>
          <a:p>
            <a:r>
              <a:rPr lang="de-DE" dirty="0"/>
              <a:t>Die Sonntage wurden </a:t>
            </a:r>
            <a:r>
              <a:rPr lang="de-DE" b="1" dirty="0"/>
              <a:t>in Hietzing bei »</a:t>
            </a:r>
            <a:r>
              <a:rPr lang="de-DE" b="1" dirty="0" err="1"/>
              <a:t>Domayer</a:t>
            </a:r>
            <a:r>
              <a:rPr lang="de-DE" b="1" dirty="0"/>
              <a:t>« </a:t>
            </a:r>
            <a:r>
              <a:rPr lang="de-DE" dirty="0"/>
              <a:t>verbracht. Es fiel uns angenehm auf, </a:t>
            </a:r>
            <a:r>
              <a:rPr lang="de-DE" dirty="0" err="1"/>
              <a:t>daß</a:t>
            </a:r>
            <a:r>
              <a:rPr lang="de-DE" dirty="0"/>
              <a:t> unser Vater dem Fiaker, der uns führte, du sagte und sich in leutselige Gespräche mit ihm einließ. Er kam uns vor </a:t>
            </a:r>
            <a:r>
              <a:rPr lang="de-DE" b="1" dirty="0"/>
              <a:t>wie ein milder Potentat</a:t>
            </a:r>
            <a:r>
              <a:rPr lang="de-DE" dirty="0"/>
              <a:t>. Die Trinkgelder waren enorm, gleichsam die Entschädigung für das vertrauliche Du. Die Rückfahrten vom Lande abends sind das Schönste; da schläft man wie ein Toter. Man verflucht den Moment der Ankunft, der Wagen ist das wunderbarste Bett gewesen. Aber jetzt kommt </a:t>
            </a:r>
            <a:r>
              <a:rPr lang="de-DE" dirty="0" err="1"/>
              <a:t>Stiegensteigen</a:t>
            </a:r>
            <a:r>
              <a:rPr lang="de-DE" dirty="0"/>
              <a:t>, Ausziehen, eine unsäglich beschwerliche Arbeit. </a:t>
            </a:r>
          </a:p>
          <a:p>
            <a:r>
              <a:rPr lang="de-DE" dirty="0"/>
              <a:t>Gebratene Äpfel spielten bei uns eine große Rolle. Alles duftete in den Zimmern danach. Das ist ganz abgekommen. Auch gedünstete Kastanien, </a:t>
            </a:r>
            <a:r>
              <a:rPr lang="de-DE" dirty="0" err="1"/>
              <a:t>goldigglänzend</a:t>
            </a:r>
            <a:r>
              <a:rPr lang="de-DE" dirty="0"/>
              <a:t>, auf schwarzgrünem Kohlpüree, waren eine Festspeise, die jetzt im Absterben begriffen ist. Die neue Generation macht sich nichts daraus. </a:t>
            </a:r>
          </a:p>
          <a:p>
            <a:r>
              <a:rPr lang="de-DE" b="1" dirty="0"/>
              <a:t>Wir vergötterten unsere Hofmeister und Gouvernanten, und sie uns. Die Eltern spielten nur eine zweite diskretere Rolle, traten erst in Aktion bei außergewöhnlichen Ereignissen. Sie waren einfach der »Oberste Gerichtshof«. Wir lebten »romantische Idyllen«, deshalb fiel es uns später so schwer, dem realen Leben Genüge zu leisten - - -. </a:t>
            </a:r>
          </a:p>
        </p:txBody>
      </p:sp>
    </p:spTree>
    <p:extLst>
      <p:ext uri="{BB962C8B-B14F-4D97-AF65-F5344CB8AC3E}">
        <p14:creationId xmlns:p14="http://schemas.microsoft.com/office/powerpoint/2010/main" val="196820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622309C-7416-4C4C-AAA6-3CA3FADCA7FB}"/>
              </a:ext>
            </a:extLst>
          </p:cNvPr>
          <p:cNvSpPr txBox="1"/>
          <p:nvPr/>
        </p:nvSpPr>
        <p:spPr>
          <a:xfrm>
            <a:off x="541866" y="1359681"/>
            <a:ext cx="9228667" cy="3970318"/>
          </a:xfrm>
          <a:prstGeom prst="rect">
            <a:avLst/>
          </a:prstGeom>
          <a:noFill/>
        </p:spPr>
        <p:txBody>
          <a:bodyPr wrap="square">
            <a:spAutoFit/>
          </a:bodyPr>
          <a:lstStyle/>
          <a:p>
            <a:r>
              <a:rPr lang="de-DE" dirty="0"/>
              <a:t>Kaffeehaus</a:t>
            </a:r>
          </a:p>
          <a:p>
            <a:r>
              <a:rPr lang="de-DE" dirty="0"/>
              <a:t>(in "Vita </a:t>
            </a:r>
            <a:r>
              <a:rPr lang="de-DE" dirty="0" err="1"/>
              <a:t>ipsa</a:t>
            </a:r>
            <a:r>
              <a:rPr lang="de-DE" dirty="0"/>
              <a:t>", Berlin 1918)</a:t>
            </a:r>
          </a:p>
          <a:p>
            <a:r>
              <a:rPr lang="de-DE" dirty="0"/>
              <a:t>Du hast Sorgen, sei es diese, sei es jene – – – ins Kaffeehaus!</a:t>
            </a:r>
          </a:p>
          <a:p>
            <a:r>
              <a:rPr lang="de-DE" dirty="0"/>
              <a:t>Sie kann, aus irgendeinem, wenn auch noch so plausiblen Grunde, nicht zu dir kommen – – – ins Kaffeehaus!</a:t>
            </a:r>
          </a:p>
          <a:p>
            <a:r>
              <a:rPr lang="de-DE" dirty="0"/>
              <a:t>Du hast zerrissene Stiefel – – – Kaffeehaus!</a:t>
            </a:r>
          </a:p>
          <a:p>
            <a:r>
              <a:rPr lang="de-DE" dirty="0"/>
              <a:t>Du hast 400 Kronen Gehalt und gibst 500 aus – – – Kaffeehaus!</a:t>
            </a:r>
          </a:p>
          <a:p>
            <a:r>
              <a:rPr lang="de-DE" dirty="0"/>
              <a:t>Du bist korrekt sparsam und gönnst Dir nichts – – – Kaffeehaus!</a:t>
            </a:r>
          </a:p>
          <a:p>
            <a:r>
              <a:rPr lang="de-DE" dirty="0"/>
              <a:t>Du bist Beamter und wärest gern Arzt geworden – – – Kaffeehaus!</a:t>
            </a:r>
          </a:p>
          <a:p>
            <a:r>
              <a:rPr lang="de-DE" dirty="0"/>
              <a:t>Du findest Keine, die Dir </a:t>
            </a:r>
            <a:r>
              <a:rPr lang="de-DE" dirty="0" err="1"/>
              <a:t>paßt</a:t>
            </a:r>
            <a:r>
              <a:rPr lang="de-DE" dirty="0"/>
              <a:t>– – – Kaffeehaus!</a:t>
            </a:r>
          </a:p>
          <a:p>
            <a:r>
              <a:rPr lang="de-DE" dirty="0"/>
              <a:t>Du stehst innerlich vor dem Selbstmord – – – Kaffeehaus!</a:t>
            </a:r>
          </a:p>
          <a:p>
            <a:r>
              <a:rPr lang="de-DE" b="1" dirty="0"/>
              <a:t>Du </a:t>
            </a:r>
            <a:r>
              <a:rPr lang="de-DE" b="1" dirty="0" err="1"/>
              <a:t>haßt</a:t>
            </a:r>
            <a:r>
              <a:rPr lang="de-DE" b="1" dirty="0"/>
              <a:t> und verachtest die Menschen und kannst sie dennoch nicht missen – – – Kaffeehaus!</a:t>
            </a:r>
          </a:p>
          <a:p>
            <a:r>
              <a:rPr lang="de-DE" dirty="0"/>
              <a:t>Man kreditiert Dir nirgends mehr– – – Kaffeehaus!</a:t>
            </a:r>
          </a:p>
          <a:p>
            <a:endParaRPr lang="de-DE" dirty="0"/>
          </a:p>
        </p:txBody>
      </p:sp>
    </p:spTree>
    <p:extLst>
      <p:ext uri="{BB962C8B-B14F-4D97-AF65-F5344CB8AC3E}">
        <p14:creationId xmlns:p14="http://schemas.microsoft.com/office/powerpoint/2010/main" val="124110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53750A8-08BA-4E36-8157-0437C532F75D}"/>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Café Central</a:t>
            </a:r>
          </a:p>
        </p:txBody>
      </p:sp>
      <p:cxnSp>
        <p:nvCxnSpPr>
          <p:cNvPr id="48" name="Straight Connector 47">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Zástupný obsah 8" descr="Obsah obrázku osoba, patro, interiér&#10;&#10;Popis byl vytvořen automaticky">
            <a:extLst>
              <a:ext uri="{FF2B5EF4-FFF2-40B4-BE49-F238E27FC236}">
                <a16:creationId xmlns:a16="http://schemas.microsoft.com/office/drawing/2014/main" id="{A048075C-F4FB-44AD-9224-0C90960D720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669"/>
          <a:stretch/>
        </p:blipFill>
        <p:spPr>
          <a:xfrm>
            <a:off x="317635" y="321733"/>
            <a:ext cx="4160452" cy="6214534"/>
          </a:xfrm>
          <a:prstGeom prst="rect">
            <a:avLst/>
          </a:prstGeom>
        </p:spPr>
      </p:pic>
      <p:pic>
        <p:nvPicPr>
          <p:cNvPr id="11" name="Zástupný obsah 10" descr="Obsah obrázku interiér, stůl, okno, místnost&#10;&#10;Popis byl vytvořen automaticky">
            <a:extLst>
              <a:ext uri="{FF2B5EF4-FFF2-40B4-BE49-F238E27FC236}">
                <a16:creationId xmlns:a16="http://schemas.microsoft.com/office/drawing/2014/main" id="{E0234962-435D-45BA-A162-2B2CC638C6E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1406" r="34726" b="-2"/>
          <a:stretch/>
        </p:blipFill>
        <p:spPr>
          <a:xfrm>
            <a:off x="4638955" y="321733"/>
            <a:ext cx="3539976" cy="2985818"/>
          </a:xfrm>
          <a:prstGeom prst="rect">
            <a:avLst/>
          </a:prstGeom>
        </p:spPr>
      </p:pic>
      <p:pic>
        <p:nvPicPr>
          <p:cNvPr id="7" name="Zástupný obsah 6" descr="Obsah obrázku budova, exteriér, obloha, ulice&#10;&#10;Popis byl vytvořen automaticky">
            <a:extLst>
              <a:ext uri="{FF2B5EF4-FFF2-40B4-BE49-F238E27FC236}">
                <a16:creationId xmlns:a16="http://schemas.microsoft.com/office/drawing/2014/main" id="{7AB22670-97B5-4F8D-9BD3-5452E69A3195}"/>
              </a:ext>
            </a:extLst>
          </p:cNvPr>
          <p:cNvPicPr>
            <a:picLocks noChangeAspect="1"/>
          </p:cNvPicPr>
          <p:nvPr/>
        </p:nvPicPr>
        <p:blipFill rotWithShape="1">
          <a:blip r:embed="rId4">
            <a:extLst>
              <a:ext uri="{28A0092B-C50C-407E-A947-70E740481C1C}">
                <a14:useLocalDpi xmlns:a14="http://schemas.microsoft.com/office/drawing/2010/main" val="0"/>
              </a:ext>
            </a:extLst>
          </a:blip>
          <a:srcRect l="3265" r="17794" b="1"/>
          <a:stretch/>
        </p:blipFill>
        <p:spPr>
          <a:xfrm>
            <a:off x="8348570" y="321734"/>
            <a:ext cx="3535590" cy="2985818"/>
          </a:xfrm>
          <a:prstGeom prst="rect">
            <a:avLst/>
          </a:prstGeom>
        </p:spPr>
      </p:pic>
    </p:spTree>
    <p:extLst>
      <p:ext uri="{BB962C8B-B14F-4D97-AF65-F5344CB8AC3E}">
        <p14:creationId xmlns:p14="http://schemas.microsoft.com/office/powerpoint/2010/main" val="154003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Obrázek 1">
            <a:extLst>
              <a:ext uri="{FF2B5EF4-FFF2-40B4-BE49-F238E27FC236}">
                <a16:creationId xmlns:a16="http://schemas.microsoft.com/office/drawing/2014/main" id="{AFFC7928-2013-478A-8417-DCD7D7E6C521}"/>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09697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351DC4-9267-47F7-8DAA-07814DDDD28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100"/>
              <a:t>Warum sind vor allem Alterbilder erhalten?</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Zástupný obsah 4" descr="Obsah obrázku text, osoba, muž&#10;&#10;Popis byl vytvořen automaticky">
            <a:extLst>
              <a:ext uri="{FF2B5EF4-FFF2-40B4-BE49-F238E27FC236}">
                <a16:creationId xmlns:a16="http://schemas.microsoft.com/office/drawing/2014/main" id="{EDB68A7D-0386-464C-B7D4-9D8085FF4E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819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78841331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a:extLst>
              <a:ext uri="{FF2B5EF4-FFF2-40B4-BE49-F238E27FC236}">
                <a16:creationId xmlns:a16="http://schemas.microsoft.com/office/drawing/2014/main" id="{04D57E83-0BE2-41F3-86DB-319F07F43DDA}"/>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cs-CZ" sz="3100" dirty="0">
                <a:solidFill>
                  <a:srgbClr val="2C2C2C"/>
                </a:solidFill>
              </a:rPr>
              <a:t>Femme fatale </a:t>
            </a:r>
            <a:r>
              <a:rPr lang="de-DE" sz="3100" dirty="0">
                <a:solidFill>
                  <a:srgbClr val="2C2C2C"/>
                </a:solidFill>
              </a:rPr>
              <a:t>im Café </a:t>
            </a:r>
            <a:r>
              <a:rPr lang="cs-CZ" sz="3100" dirty="0" err="1">
                <a:solidFill>
                  <a:srgbClr val="2C2C2C"/>
                </a:solidFill>
              </a:rPr>
              <a:t>Herrenhof</a:t>
            </a:r>
            <a:r>
              <a:rPr lang="cs-CZ" sz="3100" dirty="0">
                <a:solidFill>
                  <a:srgbClr val="2C2C2C"/>
                </a:solidFill>
              </a:rPr>
              <a:t>:</a:t>
            </a:r>
            <a:br>
              <a:rPr lang="cs-CZ" sz="3100" dirty="0">
                <a:solidFill>
                  <a:srgbClr val="2C2C2C"/>
                </a:solidFill>
              </a:rPr>
            </a:br>
            <a:r>
              <a:rPr lang="en-US" sz="3100" dirty="0" err="1">
                <a:solidFill>
                  <a:srgbClr val="2C2C2C"/>
                </a:solidFill>
              </a:rPr>
              <a:t>Ea</a:t>
            </a:r>
            <a:r>
              <a:rPr lang="en-US" sz="3100" dirty="0">
                <a:solidFill>
                  <a:srgbClr val="2C2C2C"/>
                </a:solidFill>
              </a:rPr>
              <a:t> von </a:t>
            </a:r>
            <a:r>
              <a:rPr lang="en-US" sz="3100" dirty="0" err="1">
                <a:solidFill>
                  <a:srgbClr val="2C2C2C"/>
                </a:solidFill>
              </a:rPr>
              <a:t>Allesch</a:t>
            </a:r>
            <a:r>
              <a:rPr lang="en-US" sz="3100" dirty="0">
                <a:solidFill>
                  <a:srgbClr val="2C2C2C"/>
                </a:solidFill>
              </a:rPr>
              <a:t>, </a:t>
            </a:r>
            <a:r>
              <a:rPr lang="en-US" sz="3100" dirty="0" err="1">
                <a:solidFill>
                  <a:srgbClr val="2C2C2C"/>
                </a:solidFill>
              </a:rPr>
              <a:t>geb</a:t>
            </a:r>
            <a:r>
              <a:rPr lang="en-US" sz="3100" dirty="0">
                <a:solidFill>
                  <a:srgbClr val="2C2C2C"/>
                </a:solidFill>
              </a:rPr>
              <a:t>. </a:t>
            </a:r>
            <a:r>
              <a:rPr lang="en-US" sz="3100" dirty="0" err="1">
                <a:solidFill>
                  <a:srgbClr val="2C2C2C"/>
                </a:solidFill>
              </a:rPr>
              <a:t>Täubele</a:t>
            </a:r>
            <a:r>
              <a:rPr lang="en-US" sz="3100" dirty="0">
                <a:solidFill>
                  <a:srgbClr val="2C2C2C"/>
                </a:solidFill>
              </a:rPr>
              <a:t>, </a:t>
            </a:r>
            <a:r>
              <a:rPr lang="en-US" sz="3100" dirty="0" err="1">
                <a:solidFill>
                  <a:srgbClr val="2C2C2C"/>
                </a:solidFill>
              </a:rPr>
              <a:t>geschieden</a:t>
            </a:r>
            <a:r>
              <a:rPr lang="en-US" sz="3100" dirty="0">
                <a:solidFill>
                  <a:srgbClr val="2C2C2C"/>
                </a:solidFill>
              </a:rPr>
              <a:t> Rudolph </a:t>
            </a:r>
            <a:br>
              <a:rPr lang="cs-CZ" sz="3100" dirty="0">
                <a:solidFill>
                  <a:srgbClr val="2C2C2C"/>
                </a:solidFill>
              </a:rPr>
            </a:br>
            <a:br>
              <a:rPr lang="cs-CZ" sz="3600" dirty="0">
                <a:solidFill>
                  <a:srgbClr val="2C2C2C"/>
                </a:solidFill>
              </a:rPr>
            </a:br>
            <a:r>
              <a:rPr lang="cs-CZ" sz="2700" dirty="0" err="1">
                <a:solidFill>
                  <a:srgbClr val="2C2C2C"/>
                </a:solidFill>
              </a:rPr>
              <a:t>Broch</a:t>
            </a:r>
            <a:r>
              <a:rPr lang="de-DE" sz="2700" dirty="0">
                <a:solidFill>
                  <a:srgbClr val="2C2C2C"/>
                </a:solidFill>
              </a:rPr>
              <a:t>: </a:t>
            </a:r>
            <a:r>
              <a:rPr lang="de-DE" sz="2800" i="1" dirty="0">
                <a:solidFill>
                  <a:srgbClr val="2C2C2C"/>
                </a:solidFill>
              </a:rPr>
              <a:t>Du bist doch ein </a:t>
            </a:r>
            <a:r>
              <a:rPr lang="de-DE" sz="2800" i="1" dirty="0" err="1">
                <a:solidFill>
                  <a:srgbClr val="2C2C2C"/>
                </a:solidFill>
              </a:rPr>
              <a:t>Kindi</a:t>
            </a:r>
            <a:r>
              <a:rPr lang="de-DE" sz="2800" i="1" dirty="0">
                <a:solidFill>
                  <a:srgbClr val="2C2C2C"/>
                </a:solidFill>
              </a:rPr>
              <a:t> zwischen 8 u. 10 Jahren.</a:t>
            </a:r>
            <a:endParaRPr lang="en-US" sz="2800" i="1" dirty="0">
              <a:solidFill>
                <a:srgbClr val="2C2C2C"/>
              </a:solidFill>
            </a:endParaRPr>
          </a:p>
        </p:txBody>
      </p:sp>
      <p:sp>
        <p:nvSpPr>
          <p:cNvPr id="15"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Zástupný obsah 7" descr="Obsah obrázku text, osoba&#10;&#10;Popis byl vytvořen automaticky">
            <a:extLst>
              <a:ext uri="{FF2B5EF4-FFF2-40B4-BE49-F238E27FC236}">
                <a16:creationId xmlns:a16="http://schemas.microsoft.com/office/drawing/2014/main" id="{95ABCD3F-4899-4FED-A7AE-EB3EE95EE3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789"/>
          <a:stretch/>
        </p:blipFill>
        <p:spPr>
          <a:xfrm>
            <a:off x="4062964" y="942538"/>
            <a:ext cx="7163222" cy="4808332"/>
          </a:xfrm>
          <a:prstGeom prst="rect">
            <a:avLst/>
          </a:prstGeom>
          <a:effectLst/>
        </p:spPr>
      </p:pic>
    </p:spTree>
    <p:extLst>
      <p:ext uri="{BB962C8B-B14F-4D97-AF65-F5344CB8AC3E}">
        <p14:creationId xmlns:p14="http://schemas.microsoft.com/office/powerpoint/2010/main" val="158078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A822DC72-558B-4932-A7ED-0123711F242D}"/>
              </a:ext>
            </a:extLst>
          </p:cNvPr>
          <p:cNvPicPr>
            <a:picLocks noGrp="1" noChangeAspect="1"/>
          </p:cNvPicPr>
          <p:nvPr>
            <p:ph idx="1"/>
          </p:nvPr>
        </p:nvPicPr>
        <p:blipFill rotWithShape="1">
          <a:blip r:embed="rId2"/>
          <a:srcRect t="28442" b="538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95867F-595C-47CA-8B05-CD9CC4E9EEA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Café Museum</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6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E081CBF-A722-49BC-A049-FB7BC5B37766}"/>
              </a:ext>
            </a:extLst>
          </p:cNvPr>
          <p:cNvSpPr txBox="1"/>
          <p:nvPr/>
        </p:nvSpPr>
        <p:spPr>
          <a:xfrm>
            <a:off x="372533" y="135467"/>
            <a:ext cx="11480800" cy="6186309"/>
          </a:xfrm>
          <a:prstGeom prst="rect">
            <a:avLst/>
          </a:prstGeom>
          <a:noFill/>
        </p:spPr>
        <p:txBody>
          <a:bodyPr wrap="square">
            <a:spAutoFit/>
          </a:bodyPr>
          <a:lstStyle/>
          <a:p>
            <a:r>
              <a:rPr lang="de-DE" dirty="0"/>
              <a:t>So wurde ich</a:t>
            </a:r>
          </a:p>
          <a:p>
            <a:r>
              <a:rPr lang="de-DE" dirty="0"/>
              <a:t>(in "Semmering", Berlin 1913)</a:t>
            </a:r>
          </a:p>
          <a:p>
            <a:endParaRPr lang="de-DE" dirty="0"/>
          </a:p>
          <a:p>
            <a:r>
              <a:rPr lang="de-DE" dirty="0"/>
              <a:t>Ich saß im 34. Jahre meines gottlosen Lebens, Details kann eine Tageszeitung unmöglich bringen, </a:t>
            </a:r>
            <a:r>
              <a:rPr lang="de-DE" b="1" dirty="0"/>
              <a:t>ich saß im Café Central, Wien, Herrengasse, in einem Raume mit </a:t>
            </a:r>
            <a:r>
              <a:rPr lang="de-DE" b="1" dirty="0" err="1"/>
              <a:t>gepreßten</a:t>
            </a:r>
            <a:r>
              <a:rPr lang="de-DE" b="1" dirty="0"/>
              <a:t> englischen Goldtapeten. </a:t>
            </a:r>
            <a:r>
              <a:rPr lang="de-DE" dirty="0"/>
              <a:t>Vor mir hatte ich das »Extrablatt« mit der Photographie eines auf dem Wege zur Klavierstunde für immer entschwundenen fünfzehnjährigen Mädchens. Sie hieß Johanna W. Ich schrieb auf Quartpapier infolgedessen, tieferschüttert, meine Skizze »Lokale Chronik«. Da traten Arthur Schnitzler, Hugo von Hofmannsthal, Felix Salten, Richard Beer-Hofmann, Hermann Bahr ein. Arthur Schnitzler sagte zu mir: »Ich habe gar nicht </a:t>
            </a:r>
            <a:r>
              <a:rPr lang="de-DE" dirty="0" err="1"/>
              <a:t>gewußt</a:t>
            </a:r>
            <a:r>
              <a:rPr lang="de-DE" dirty="0"/>
              <a:t>, </a:t>
            </a:r>
            <a:r>
              <a:rPr lang="de-DE" dirty="0" err="1"/>
              <a:t>daß</a:t>
            </a:r>
            <a:r>
              <a:rPr lang="de-DE" dirty="0"/>
              <a:t> Sie dichten!? Sie schreiben da auf Quartpapier, vor sich ein Porträt, das ist verdächtig!« Und er nahm meine Skizze »Lokale Chronik« an sich. Richard Beer-Hofmann veranstaltete nächsten Sonntag ein »literarisches Souper« und las zum Dessert diese Skizze vor. Drei Tage später schrieb mir Hermann Bahr: »Habe bei Herrn Richard Beer-Hofmann Ihre Skizze vorlesen gehört über ein verschwundenes fünfzehnjähriges Mädchen. </a:t>
            </a:r>
            <a:r>
              <a:rPr lang="de-DE" b="1" dirty="0"/>
              <a:t>Ersuche Sie daher dringend um Beiträge für meine neugegründete Wochenschrift ›Die Zeit‹!« Später sandte Karl Kraus, auch der Fackel-Kraus genannt, weil er in die verderbte Welt die Fackel seines genial-lustigen Zornes schleudert, um sie zu verbrennen oder wenigstens »im Feuer zu läutern«, an meinen jetzigen Verleger S. Fischer, Berlin W., Bülowstraße 90, einen Pack meiner »Skizzen«, mit der Empfehlung, ich sei ein Original, ein Genie, Einer, der anders sei, nebbich. </a:t>
            </a:r>
            <a:r>
              <a:rPr lang="de-DE" dirty="0"/>
              <a:t>S. Fischer druckte mich, und so wurde ich! Wenn man bedenkt, von welchen Zufälligkeiten das Lebensschicksal eines Menschen abhängt! Nicht?! </a:t>
            </a:r>
            <a:r>
              <a:rPr lang="de-DE" b="1" dirty="0"/>
              <a:t>Hätte ich damals, im Café Central, gerade eine Rechnung geschrieben, über die seit Monaten nicht bezahlten Kaffees, so hätte Arthur Schnitzler sich nicht für mich erwärmt, Beer-Hofmann hätte keine literarische Soiree gegeben, Hermann Bahr hätte mir nicht geschrieben. Karl Kraus freilich hätte meinen Pack Skizzen unter allen Umständen an S. Fischer abgeschickt, denn er ist ein »Eigener«, ein »</a:t>
            </a:r>
            <a:r>
              <a:rPr lang="de-DE" b="1" dirty="0" err="1"/>
              <a:t>Unbeeinflußbarer</a:t>
            </a:r>
            <a:r>
              <a:rPr lang="de-DE" b="1" dirty="0"/>
              <a:t>«. Alle zusammen jedoch haben mich »gemacht«. Und was bin ich geworden?! Ein Schnorrer! </a:t>
            </a:r>
          </a:p>
        </p:txBody>
      </p:sp>
    </p:spTree>
    <p:extLst>
      <p:ext uri="{BB962C8B-B14F-4D97-AF65-F5344CB8AC3E}">
        <p14:creationId xmlns:p14="http://schemas.microsoft.com/office/powerpoint/2010/main" val="343229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adpis 3">
            <a:extLst>
              <a:ext uri="{FF2B5EF4-FFF2-40B4-BE49-F238E27FC236}">
                <a16:creationId xmlns:a16="http://schemas.microsoft.com/office/drawing/2014/main" id="{CEF9A9C5-7B8F-47D1-9E3A-F0C28DE5D6A6}"/>
              </a:ext>
            </a:extLst>
          </p:cNvPr>
          <p:cNvSpPr>
            <a:spLocks noGrp="1"/>
          </p:cNvSpPr>
          <p:nvPr>
            <p:ph type="title"/>
          </p:nvPr>
        </p:nvSpPr>
        <p:spPr>
          <a:xfrm>
            <a:off x="8045751" y="629266"/>
            <a:ext cx="3667039" cy="1676603"/>
          </a:xfrm>
        </p:spPr>
        <p:txBody>
          <a:bodyPr>
            <a:normAutofit/>
          </a:bodyPr>
          <a:lstStyle/>
          <a:p>
            <a:r>
              <a:rPr lang="de-DE" sz="4000" dirty="0"/>
              <a:t>Wo ist der Volksgarten?</a:t>
            </a:r>
            <a:endParaRPr lang="cs-CZ" sz="4000" dirty="0"/>
          </a:p>
        </p:txBody>
      </p:sp>
      <p:sp>
        <p:nvSpPr>
          <p:cNvPr id="16" name="Rectangle 15">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obsah 6" descr="Obsah obrázku mapa&#10;&#10;Popis byl vytvořen automaticky">
            <a:extLst>
              <a:ext uri="{FF2B5EF4-FFF2-40B4-BE49-F238E27FC236}">
                <a16:creationId xmlns:a16="http://schemas.microsoft.com/office/drawing/2014/main" id="{BC1EE56C-D19E-44C3-A710-EB3F9447A5CF}"/>
              </a:ext>
            </a:extLst>
          </p:cNvPr>
          <p:cNvPicPr>
            <a:picLocks noChangeAspect="1"/>
          </p:cNvPicPr>
          <p:nvPr/>
        </p:nvPicPr>
        <p:blipFill rotWithShape="1">
          <a:blip r:embed="rId2">
            <a:extLst>
              <a:ext uri="{28A0092B-C50C-407E-A947-70E740481C1C}">
                <a14:useLocalDpi xmlns:a14="http://schemas.microsoft.com/office/drawing/2010/main" val="0"/>
              </a:ext>
            </a:extLst>
          </a:blip>
          <a:srcRect l="1111" r="5137" b="3"/>
          <a:stretch/>
        </p:blipFill>
        <p:spPr>
          <a:xfrm>
            <a:off x="644652" y="722376"/>
            <a:ext cx="6263640" cy="5413248"/>
          </a:xfrm>
          <a:prstGeom prst="rect">
            <a:avLst/>
          </a:prstGeom>
          <a:effectLst/>
        </p:spPr>
      </p:pic>
      <p:sp>
        <p:nvSpPr>
          <p:cNvPr id="11" name="Content Placeholder 10">
            <a:extLst>
              <a:ext uri="{FF2B5EF4-FFF2-40B4-BE49-F238E27FC236}">
                <a16:creationId xmlns:a16="http://schemas.microsoft.com/office/drawing/2014/main" id="{706D5444-CCBF-7404-6EDA-29C3C50A64F1}"/>
              </a:ext>
            </a:extLst>
          </p:cNvPr>
          <p:cNvSpPr>
            <a:spLocks noGrp="1"/>
          </p:cNvSpPr>
          <p:nvPr>
            <p:ph idx="1"/>
          </p:nvPr>
        </p:nvSpPr>
        <p:spPr>
          <a:xfrm>
            <a:off x="8045753" y="2438401"/>
            <a:ext cx="3667036" cy="3779520"/>
          </a:xfrm>
        </p:spPr>
        <p:txBody>
          <a:bodyPr>
            <a:normAutofit fontScale="62500" lnSpcReduction="20000"/>
          </a:bodyPr>
          <a:lstStyle/>
          <a:p>
            <a:r>
              <a:rPr lang="de-DE" sz="1800" dirty="0"/>
              <a:t>Franz-Josefs-Kai seit 1858</a:t>
            </a:r>
          </a:p>
          <a:p>
            <a:r>
              <a:rPr lang="de-DE" sz="1800" dirty="0"/>
              <a:t>Stubenring seit 1861</a:t>
            </a:r>
          </a:p>
          <a:p>
            <a:r>
              <a:rPr lang="de-DE" sz="1800" dirty="0"/>
              <a:t>Parkring von 1861-1910 und seit 1919, von 1910-1919 Kaiser-Wilhelm-Ring</a:t>
            </a:r>
          </a:p>
          <a:p>
            <a:r>
              <a:rPr lang="de-DE" sz="1800" dirty="0" err="1"/>
              <a:t>Kolowratring</a:t>
            </a:r>
            <a:r>
              <a:rPr lang="de-DE" sz="1800" dirty="0"/>
              <a:t> von 1862-1928, seither Schubertring</a:t>
            </a:r>
          </a:p>
          <a:p>
            <a:r>
              <a:rPr lang="de-DE" sz="1800" dirty="0"/>
              <a:t>Kärntner Ring von 1861-1917 und seit 1919, von 1917-1919 Kaiserin-Zita-Ring</a:t>
            </a:r>
          </a:p>
          <a:p>
            <a:r>
              <a:rPr lang="de-DE" sz="1800" dirty="0"/>
              <a:t>Opernring von 1861-1917 und seit 1919, von 1917-1919 Kaiser-Karl-Ring</a:t>
            </a:r>
          </a:p>
          <a:p>
            <a:r>
              <a:rPr lang="de-DE" sz="1800" dirty="0"/>
              <a:t>Burgring seit 1863, heute nur mehr ein kleines Teilstück vom ehemaligen Teil</a:t>
            </a:r>
          </a:p>
          <a:p>
            <a:r>
              <a:rPr lang="de-DE" sz="1800" dirty="0" err="1"/>
              <a:t>Franzensring</a:t>
            </a:r>
            <a:r>
              <a:rPr lang="de-DE" sz="1800" dirty="0"/>
              <a:t> von 1870-1919, Trennung 1934 in Dr.-Ignaz-Seipel-Ring und Dr.-Karl-Lueger-Ring, letzterer wurde 2012 in Universitätsring umbenannt. 1946 wieder in den ursprünglichen Namen Dr.-Ignaz-Seipel-Ring rückbenannt wurde. Dieser kurze Abschnitt erhielt jedoch 1949 den Namen Parlamentsring und wird seit 1956 Dr.-Karl-Renner-Ring genannt.</a:t>
            </a:r>
          </a:p>
          <a:p>
            <a:r>
              <a:rPr lang="de-DE" sz="1800" dirty="0"/>
              <a:t>Schottenring seit 1870</a:t>
            </a:r>
            <a:endParaRPr lang="en-US" sz="1800" dirty="0"/>
          </a:p>
        </p:txBody>
      </p:sp>
    </p:spTree>
    <p:extLst>
      <p:ext uri="{BB962C8B-B14F-4D97-AF65-F5344CB8AC3E}">
        <p14:creationId xmlns:p14="http://schemas.microsoft.com/office/powerpoint/2010/main" val="4157163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37437-F551-4450-B1A8-CDBB54A8D443}"/>
              </a:ext>
            </a:extLst>
          </p:cNvPr>
          <p:cNvSpPr>
            <a:spLocks noGrp="1"/>
          </p:cNvSpPr>
          <p:nvPr>
            <p:ph type="title"/>
          </p:nvPr>
        </p:nvSpPr>
        <p:spPr>
          <a:xfrm>
            <a:off x="648929" y="629266"/>
            <a:ext cx="3505495" cy="1622321"/>
          </a:xfrm>
        </p:spPr>
        <p:txBody>
          <a:bodyPr>
            <a:normAutofit/>
          </a:bodyPr>
          <a:lstStyle/>
          <a:p>
            <a:r>
              <a:rPr lang="de-DE" sz="3400" dirty="0"/>
              <a:t>Wie kann man schnell die Ringbauten sehen?</a:t>
            </a:r>
            <a:endParaRPr lang="cs-CZ" sz="3400" dirty="0"/>
          </a:p>
        </p:txBody>
      </p:sp>
      <p:sp>
        <p:nvSpPr>
          <p:cNvPr id="9" name="Content Placeholder 8">
            <a:extLst>
              <a:ext uri="{FF2B5EF4-FFF2-40B4-BE49-F238E27FC236}">
                <a16:creationId xmlns:a16="http://schemas.microsoft.com/office/drawing/2014/main" id="{603E92E8-BE08-904B-D945-7302FEB64CEE}"/>
              </a:ext>
            </a:extLst>
          </p:cNvPr>
          <p:cNvSpPr>
            <a:spLocks noGrp="1"/>
          </p:cNvSpPr>
          <p:nvPr>
            <p:ph idx="1"/>
          </p:nvPr>
        </p:nvSpPr>
        <p:spPr>
          <a:xfrm>
            <a:off x="648931" y="2438400"/>
            <a:ext cx="3505494" cy="3785419"/>
          </a:xfrm>
        </p:spPr>
        <p:txBody>
          <a:bodyPr>
            <a:normAutofit lnSpcReduction="10000"/>
          </a:bodyPr>
          <a:lstStyle/>
          <a:p>
            <a:pPr marL="0" indent="0">
              <a:buNone/>
            </a:pPr>
            <a:r>
              <a:rPr lang="en-US" sz="2000" dirty="0" err="1"/>
              <a:t>Welche</a:t>
            </a:r>
            <a:r>
              <a:rPr lang="en-US" sz="2000" dirty="0"/>
              <a:t> </a:t>
            </a:r>
            <a:r>
              <a:rPr lang="en-US" sz="2000" dirty="0" err="1"/>
              <a:t>Durchblicke</a:t>
            </a:r>
            <a:r>
              <a:rPr lang="en-US" sz="2000" dirty="0"/>
              <a:t> </a:t>
            </a:r>
            <a:r>
              <a:rPr lang="en-US" sz="2000" dirty="0" err="1"/>
              <a:t>bieter</a:t>
            </a:r>
            <a:r>
              <a:rPr lang="en-US" sz="2000" dirty="0"/>
              <a:t> der Ring?</a:t>
            </a:r>
          </a:p>
          <a:p>
            <a:pPr marL="0" indent="0">
              <a:buNone/>
            </a:pPr>
            <a:r>
              <a:rPr lang="en-US" sz="2000" dirty="0" err="1"/>
              <a:t>Votiv-Kirche</a:t>
            </a:r>
            <a:endParaRPr lang="en-US" sz="2000" dirty="0"/>
          </a:p>
          <a:p>
            <a:pPr marL="0" indent="0">
              <a:buNone/>
            </a:pPr>
            <a:r>
              <a:rPr lang="en-US" sz="2000" dirty="0" err="1"/>
              <a:t>Heldenplatz</a:t>
            </a:r>
            <a:r>
              <a:rPr lang="en-US" sz="2000" dirty="0"/>
              <a:t>, Neue Burg</a:t>
            </a:r>
          </a:p>
          <a:p>
            <a:pPr marL="0" indent="0">
              <a:buNone/>
            </a:pPr>
            <a:r>
              <a:rPr lang="en-US" sz="2000" dirty="0" err="1"/>
              <a:t>Schwarzenbergplatz</a:t>
            </a:r>
            <a:endParaRPr lang="en-US" sz="2000" dirty="0"/>
          </a:p>
          <a:p>
            <a:pPr marL="0" indent="0">
              <a:buNone/>
            </a:pPr>
            <a:r>
              <a:rPr lang="en-US" sz="2000" dirty="0" err="1"/>
              <a:t>Wer</a:t>
            </a:r>
            <a:r>
              <a:rPr lang="en-US" sz="2000" dirty="0"/>
              <a:t> </a:t>
            </a:r>
            <a:r>
              <a:rPr lang="en-US" sz="2000" dirty="0" err="1"/>
              <a:t>ist</a:t>
            </a:r>
            <a:r>
              <a:rPr lang="en-US" sz="2000" dirty="0"/>
              <a:t> “</a:t>
            </a:r>
            <a:r>
              <a:rPr lang="en-US" sz="2000" dirty="0" err="1"/>
              <a:t>Flaneuer</a:t>
            </a:r>
            <a:r>
              <a:rPr lang="en-US" sz="2000" dirty="0"/>
              <a:t>”?</a:t>
            </a:r>
          </a:p>
          <a:p>
            <a:pPr marL="0" indent="0">
              <a:buNone/>
            </a:pPr>
            <a:endParaRPr lang="en-US" sz="2000" dirty="0"/>
          </a:p>
          <a:p>
            <a:pPr marL="0" indent="0">
              <a:buNone/>
            </a:pPr>
            <a:r>
              <a:rPr lang="en-US" sz="2000" dirty="0"/>
              <a:t>https://www.geschichtewiki.wien.gv.at/Ringstra%C3%9Fe#Er.C3.B6ffnung_der_Ringstra.C3.9Fe_und_Benennung_der_Ringstra.C3.9Fenabschnitte</a:t>
            </a:r>
          </a:p>
          <a:p>
            <a:pPr marL="0" indent="0">
              <a:buNone/>
            </a:pPr>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CFED268B-98C2-4DA2-8722-50BBB56AA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579" y="807593"/>
            <a:ext cx="4885897" cy="5239568"/>
          </a:xfrm>
          <a:prstGeom prst="rect">
            <a:avLst/>
          </a:prstGeom>
          <a:effectLst/>
        </p:spPr>
      </p:pic>
    </p:spTree>
    <p:extLst>
      <p:ext uri="{BB962C8B-B14F-4D97-AF65-F5344CB8AC3E}">
        <p14:creationId xmlns:p14="http://schemas.microsoft.com/office/powerpoint/2010/main" val="19311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DF0CBBD-2BAB-462C-A9ED-D1B906F6A6C5}"/>
              </a:ext>
            </a:extLst>
          </p:cNvPr>
          <p:cNvSpPr txBox="1"/>
          <p:nvPr/>
        </p:nvSpPr>
        <p:spPr>
          <a:xfrm>
            <a:off x="389467" y="253999"/>
            <a:ext cx="10938933" cy="6186309"/>
          </a:xfrm>
          <a:prstGeom prst="rect">
            <a:avLst/>
          </a:prstGeom>
          <a:noFill/>
        </p:spPr>
        <p:txBody>
          <a:bodyPr wrap="square">
            <a:spAutoFit/>
          </a:bodyPr>
          <a:lstStyle/>
          <a:p>
            <a:r>
              <a:rPr lang="de-DE" dirty="0"/>
              <a:t>Im Volksgarten</a:t>
            </a:r>
          </a:p>
          <a:p>
            <a:r>
              <a:rPr lang="de-DE" dirty="0"/>
              <a:t>(in "Wie ich es sehe", 4. Aufl., Berlin 1904)</a:t>
            </a:r>
          </a:p>
          <a:p>
            <a:r>
              <a:rPr lang="de-DE" dirty="0"/>
              <a:t>»Ich möchte einen blauen Ballon haben! Einen blauen Ballon möchte ich haben!« </a:t>
            </a:r>
          </a:p>
          <a:p>
            <a:r>
              <a:rPr lang="de-DE" dirty="0"/>
              <a:t>»Da hast du einen blauen Ballon, Rosamunde!« </a:t>
            </a:r>
          </a:p>
          <a:p>
            <a:r>
              <a:rPr lang="de-DE" dirty="0"/>
              <a:t>Man erklärte ihr nun, </a:t>
            </a:r>
            <a:r>
              <a:rPr lang="de-DE" dirty="0" err="1"/>
              <a:t>daß</a:t>
            </a:r>
            <a:r>
              <a:rPr lang="de-DE" dirty="0"/>
              <a:t> darinnen ein Gas sich befände, leichter als die atmosphärische Luft, infolgedessen etc. etc. </a:t>
            </a:r>
          </a:p>
          <a:p>
            <a:r>
              <a:rPr lang="de-DE" dirty="0"/>
              <a:t>»Ich möchte ihn auslassen - - -«, sagte sie einfach. </a:t>
            </a:r>
          </a:p>
          <a:p>
            <a:r>
              <a:rPr lang="de-DE" dirty="0"/>
              <a:t>»Willst du ihn nicht lieber diesem armen Mäderl dort schenken?!?« </a:t>
            </a:r>
          </a:p>
          <a:p>
            <a:r>
              <a:rPr lang="de-DE" dirty="0"/>
              <a:t>»Nein, ich will ihn auslassen - - -!« </a:t>
            </a:r>
          </a:p>
          <a:p>
            <a:r>
              <a:rPr lang="de-DE" dirty="0"/>
              <a:t>Sie </a:t>
            </a:r>
            <a:r>
              <a:rPr lang="de-DE" dirty="0" err="1"/>
              <a:t>läßt</a:t>
            </a:r>
            <a:r>
              <a:rPr lang="de-DE" dirty="0"/>
              <a:t> den Ballon aus, sieht ihm nach, bis er verschwindet in den blauen Himmel. </a:t>
            </a:r>
          </a:p>
          <a:p>
            <a:r>
              <a:rPr lang="de-DE" dirty="0"/>
              <a:t>»Tut es dir nun nicht leid, </a:t>
            </a:r>
            <a:r>
              <a:rPr lang="de-DE" dirty="0" err="1"/>
              <a:t>daß</a:t>
            </a:r>
            <a:r>
              <a:rPr lang="de-DE" dirty="0"/>
              <a:t> du ihn nicht dem armen Mäderl geschenkt hast?!?« </a:t>
            </a:r>
          </a:p>
          <a:p>
            <a:r>
              <a:rPr lang="de-DE" dirty="0"/>
              <a:t>»Ja, ich hätte ihn lieber dem armen Mäderl geschenkt!« </a:t>
            </a:r>
          </a:p>
          <a:p>
            <a:r>
              <a:rPr lang="de-DE" dirty="0"/>
              <a:t>»Da hast du einen andern blauen Ballon, schenke ihr diesen! </a:t>
            </a:r>
          </a:p>
          <a:p>
            <a:r>
              <a:rPr lang="de-DE" dirty="0"/>
              <a:t>»Nein, ich möchte den auch auslassen in den blauen Himmel!« - </a:t>
            </a:r>
          </a:p>
          <a:p>
            <a:r>
              <a:rPr lang="de-DE" dirty="0"/>
              <a:t>Sie tut es. </a:t>
            </a:r>
          </a:p>
          <a:p>
            <a:r>
              <a:rPr lang="de-DE" dirty="0"/>
              <a:t>Man schenkt ihr einen dritten blauen Ballon. </a:t>
            </a:r>
          </a:p>
          <a:p>
            <a:r>
              <a:rPr lang="de-DE" dirty="0"/>
              <a:t>Sie geht von selbst hin zu dem armen Mäderl, schenkt ihr diesen, sagt: »Du lasse ihn aus!« </a:t>
            </a:r>
          </a:p>
          <a:p>
            <a:r>
              <a:rPr lang="de-DE" dirty="0"/>
              <a:t>»Nein«, sagt das arme Mäderl, blickt den Ballon begeistert an. </a:t>
            </a:r>
          </a:p>
          <a:p>
            <a:r>
              <a:rPr lang="de-DE" dirty="0"/>
              <a:t>Im Zimmer flog er an den Plafond, blieb drei Tage lang picken, wurde dunkler, schrumpfte ein, fiel tot herab als ein schwarzes Säckchen. </a:t>
            </a:r>
          </a:p>
          <a:p>
            <a:r>
              <a:rPr lang="de-DE" dirty="0"/>
              <a:t>Da dachte das arme Mäderl: »Ich hätte ihn im Garten auslassen sollen, in den blauen Himmel, ich hätte ihm nachgeschaut, nachgeschaut - - -!« </a:t>
            </a:r>
          </a:p>
        </p:txBody>
      </p:sp>
    </p:spTree>
    <p:extLst>
      <p:ext uri="{BB962C8B-B14F-4D97-AF65-F5344CB8AC3E}">
        <p14:creationId xmlns:p14="http://schemas.microsoft.com/office/powerpoint/2010/main" val="248969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C76DEB3-F79B-4626-A172-B71A96BA826C}"/>
              </a:ext>
            </a:extLst>
          </p:cNvPr>
          <p:cNvSpPr txBox="1"/>
          <p:nvPr/>
        </p:nvSpPr>
        <p:spPr>
          <a:xfrm>
            <a:off x="660399" y="474133"/>
            <a:ext cx="11006667" cy="2308324"/>
          </a:xfrm>
          <a:prstGeom prst="rect">
            <a:avLst/>
          </a:prstGeom>
          <a:noFill/>
        </p:spPr>
        <p:txBody>
          <a:bodyPr wrap="square">
            <a:spAutoFit/>
          </a:bodyPr>
          <a:lstStyle/>
          <a:p>
            <a:r>
              <a:rPr lang="de-DE" dirty="0"/>
              <a:t>Währenddessen erhielt das reiche Mäderl noch zehn Ballons, und einmal kaufte ihr der Onkel Karl sogar alle dreißig Ballons auf einmal. Zwanzig ließ sie in den Himmel fliegen und zehn verschenkte sie an arme Kinder. Von da an hatten Ballons für sie überhaupt kein Interesse mehr. </a:t>
            </a:r>
          </a:p>
          <a:p>
            <a:r>
              <a:rPr lang="de-DE" dirty="0"/>
              <a:t>»Die dummen Ballons - - -«, sagte sie. </a:t>
            </a:r>
          </a:p>
          <a:p>
            <a:r>
              <a:rPr lang="de-DE" dirty="0"/>
              <a:t>Und Tante Ida fand infolgedessen, </a:t>
            </a:r>
            <a:r>
              <a:rPr lang="de-DE" dirty="0" err="1"/>
              <a:t>daß</a:t>
            </a:r>
            <a:r>
              <a:rPr lang="de-DE" dirty="0"/>
              <a:t> sie für ihr Alter ziemlich vorgeschritten sei! </a:t>
            </a:r>
          </a:p>
          <a:p>
            <a:r>
              <a:rPr lang="de-DE" dirty="0"/>
              <a:t>Das arme Mäderl träumte: »Ich hätte ihn auslassen sollen, in den blauen Himmel, ich hätte ihm nachgeschaut und nachgeschaut - - -!« </a:t>
            </a:r>
          </a:p>
          <a:p>
            <a:endParaRPr lang="de-DE" dirty="0"/>
          </a:p>
        </p:txBody>
      </p:sp>
    </p:spTree>
    <p:extLst>
      <p:ext uri="{BB962C8B-B14F-4D97-AF65-F5344CB8AC3E}">
        <p14:creationId xmlns:p14="http://schemas.microsoft.com/office/powerpoint/2010/main" val="123845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D4C61E9-329D-4B6E-B1F9-7C0D11FB8745}"/>
              </a:ext>
            </a:extLst>
          </p:cNvPr>
          <p:cNvSpPr txBox="1"/>
          <p:nvPr/>
        </p:nvSpPr>
        <p:spPr>
          <a:xfrm>
            <a:off x="296333" y="84667"/>
            <a:ext cx="11277600" cy="5670783"/>
          </a:xfrm>
          <a:prstGeom prst="rect">
            <a:avLst/>
          </a:prstGeom>
          <a:noFill/>
        </p:spPr>
        <p:txBody>
          <a:bodyPr wrap="square">
            <a:spAutoFit/>
          </a:bodyPr>
          <a:lstStyle/>
          <a:p>
            <a:pPr>
              <a:spcBef>
                <a:spcPts val="1200"/>
              </a:spcBef>
              <a:spcAft>
                <a:spcPts val="300"/>
              </a:spcAft>
            </a:pPr>
            <a:r>
              <a:rPr lang="cs-CZ" sz="1800" b="1" dirty="0" err="1">
                <a:effectLst/>
                <a:latin typeface="Arial" panose="020B0604020202020204" pitchFamily="34" charset="0"/>
                <a:cs typeface="Times New Roman" panose="02020603050405020304" pitchFamily="18" charset="0"/>
              </a:rPr>
              <a:t>Physiologisches</a:t>
            </a:r>
            <a:endParaRPr lang="cs-CZ" sz="1800" b="1" dirty="0">
              <a:effectLst/>
              <a:latin typeface="Arial" panose="020B0604020202020204" pitchFamily="34" charset="0"/>
              <a:cs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(in "</a:t>
            </a:r>
            <a:r>
              <a:rPr lang="cs-CZ" sz="1800" dirty="0" err="1">
                <a:effectLst/>
                <a:latin typeface="Times New Roman" panose="02020603050405020304" pitchFamily="18" charset="0"/>
                <a:ea typeface="Times New Roman" panose="02020603050405020304" pitchFamily="18" charset="0"/>
              </a:rPr>
              <a:t>Ashantee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Berlin</a:t>
            </a:r>
            <a:r>
              <a:rPr lang="cs-CZ" sz="1800" dirty="0">
                <a:effectLst/>
                <a:latin typeface="Times New Roman" panose="02020603050405020304" pitchFamily="18" charset="0"/>
                <a:ea typeface="Times New Roman" panose="02020603050405020304" pitchFamily="18" charset="0"/>
              </a:rPr>
              <a:t> 1897)</a:t>
            </a:r>
          </a:p>
          <a:p>
            <a:r>
              <a:rPr lang="cs-CZ" sz="1800" dirty="0" err="1">
                <a:effectLst/>
                <a:latin typeface="Times New Roman" panose="02020603050405020304" pitchFamily="18" charset="0"/>
                <a:ea typeface="Times New Roman" panose="02020603050405020304" pitchFamily="18" charset="0"/>
              </a:rPr>
              <a:t>Können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Negerinnen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erröthen</a:t>
            </a:r>
            <a:r>
              <a:rPr lang="cs-CZ" sz="1800" dirty="0">
                <a:effectLst/>
                <a:latin typeface="Times New Roman" panose="02020603050405020304" pitchFamily="18" charset="0"/>
                <a:ea typeface="Times New Roman" panose="02020603050405020304" pitchFamily="18" charset="0"/>
              </a:rPr>
              <a:t>?!</a:t>
            </a:r>
          </a:p>
          <a:p>
            <a:r>
              <a:rPr lang="cs-CZ" sz="1800" dirty="0" err="1">
                <a:effectLst/>
                <a:latin typeface="Times New Roman" panose="02020603050405020304" pitchFamily="18" charset="0"/>
                <a:ea typeface="Times New Roman" panose="02020603050405020304" pitchFamily="18" charset="0"/>
              </a:rPr>
              <a:t>Negerinnen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können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erröthen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kupferfarbig</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werden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sie</a:t>
            </a:r>
            <a:r>
              <a:rPr lang="cs-CZ" sz="1800" dirty="0">
                <a:effectLst/>
                <a:latin typeface="Times New Roman" panose="02020603050405020304" pitchFamily="18" charset="0"/>
                <a:ea typeface="Times New Roman" panose="02020603050405020304" pitchFamily="18" charset="0"/>
              </a:rPr>
              <a:t>,</a:t>
            </a:r>
          </a:p>
          <a:p>
            <a:r>
              <a:rPr lang="cs-CZ" sz="1800" dirty="0" err="1">
                <a:effectLst/>
                <a:latin typeface="Times New Roman" panose="02020603050405020304" pitchFamily="18" charset="0"/>
                <a:ea typeface="Times New Roman" panose="02020603050405020304" pitchFamily="18" charset="0"/>
              </a:rPr>
              <a:t>gleichsam</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heller</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Zum</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Beispiel</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wenn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du</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ihre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Hände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küsst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dich</a:t>
            </a:r>
            <a:endParaRPr lang="cs-CZ" sz="1800" dirty="0">
              <a:effectLst/>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wie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ein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Cavalier</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benimmst</a:t>
            </a:r>
            <a:r>
              <a:rPr lang="cs-CZ" sz="1800" dirty="0">
                <a:effectLst/>
                <a:latin typeface="Times New Roman" panose="02020603050405020304" pitchFamily="18" charset="0"/>
                <a:ea typeface="Times New Roman" panose="02020603050405020304" pitchFamily="18" charset="0"/>
              </a:rPr>
              <a:t>.</a:t>
            </a:r>
          </a:p>
          <a:p>
            <a:r>
              <a:rPr lang="cs-CZ" sz="1800" dirty="0" err="1">
                <a:effectLst/>
                <a:latin typeface="Times New Roman" panose="02020603050405020304" pitchFamily="18" charset="0"/>
                <a:ea typeface="Times New Roman" panose="02020603050405020304" pitchFamily="18" charset="0"/>
              </a:rPr>
              <a:t>Können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Negerinnen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erbleichen</a:t>
            </a:r>
            <a:r>
              <a:rPr lang="cs-CZ" sz="1800" dirty="0">
                <a:effectLst/>
                <a:latin typeface="Times New Roman" panose="02020603050405020304" pitchFamily="18" charset="0"/>
                <a:ea typeface="Times New Roman" panose="02020603050405020304" pitchFamily="18" charset="0"/>
              </a:rPr>
              <a:t>?!</a:t>
            </a:r>
          </a:p>
          <a:p>
            <a:r>
              <a:rPr lang="cs-CZ" sz="1800" dirty="0" err="1">
                <a:effectLst/>
                <a:latin typeface="Times New Roman" panose="02020603050405020304" pitchFamily="18" charset="0"/>
                <a:ea typeface="Times New Roman" panose="02020603050405020304" pitchFamily="18" charset="0"/>
              </a:rPr>
              <a:t>Nein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im</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Gegentheile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Sie</a:t>
            </a:r>
            <a:r>
              <a:rPr lang="cs-CZ" sz="1800" dirty="0">
                <a:effectLst/>
                <a:latin typeface="Times New Roman" panose="02020603050405020304" pitchFamily="18" charset="0"/>
                <a:ea typeface="Times New Roman" panose="02020603050405020304" pitchFamily="18" charset="0"/>
              </a:rPr>
              <a:t> – – – </a:t>
            </a:r>
            <a:r>
              <a:rPr lang="cs-CZ" sz="1800" dirty="0" err="1">
                <a:effectLst/>
                <a:latin typeface="Times New Roman" panose="02020603050405020304" pitchFamily="18" charset="0"/>
                <a:ea typeface="Times New Roman" panose="02020603050405020304" pitchFamily="18" charset="0"/>
              </a:rPr>
              <a:t>erdunkeln</a:t>
            </a:r>
            <a:r>
              <a:rPr lang="cs-CZ" sz="1800" dirty="0">
                <a:effectLst/>
                <a:latin typeface="Times New Roman" panose="02020603050405020304" pitchFamily="18" charset="0"/>
                <a:ea typeface="Times New Roman" panose="02020603050405020304" pitchFamily="18" charset="0"/>
              </a:rPr>
              <a:t>!</a:t>
            </a:r>
          </a:p>
          <a:p>
            <a:r>
              <a:rPr lang="cs-CZ" sz="1800" dirty="0" err="1">
                <a:effectLst/>
                <a:latin typeface="Times New Roman" panose="02020603050405020304" pitchFamily="18" charset="0"/>
                <a:ea typeface="Times New Roman" panose="02020603050405020304" pitchFamily="18" charset="0"/>
              </a:rPr>
              <a:t>Zum</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Beispiel</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wenn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du</a:t>
            </a:r>
            <a:r>
              <a:rPr lang="cs-CZ" sz="1800" dirty="0">
                <a:effectLst/>
                <a:latin typeface="Times New Roman" panose="02020603050405020304" pitchFamily="18" charset="0"/>
                <a:ea typeface="Times New Roman" panose="02020603050405020304" pitchFamily="18" charset="0"/>
              </a:rPr>
              <a:t> – – – </a:t>
            </a:r>
            <a:r>
              <a:rPr lang="cs-CZ" sz="1800" dirty="0" err="1">
                <a:effectLst/>
                <a:latin typeface="Times New Roman" panose="02020603050405020304" pitchFamily="18" charset="0"/>
                <a:ea typeface="Times New Roman" panose="02020603050405020304" pitchFamily="18" charset="0"/>
              </a:rPr>
              <a:t>dich</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nicht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wie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ein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Cavalier</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benimmst</a:t>
            </a:r>
            <a:r>
              <a:rPr lang="cs-CZ" sz="1800" dirty="0">
                <a:effectLst/>
                <a:latin typeface="Times New Roman" panose="02020603050405020304" pitchFamily="18" charset="0"/>
                <a:ea typeface="Times New Roman" panose="02020603050405020304" pitchFamily="18" charset="0"/>
              </a:rPr>
              <a:t>.</a:t>
            </a:r>
          </a:p>
          <a:p>
            <a:r>
              <a:rPr lang="cs-CZ" sz="1800" dirty="0" err="1">
                <a:effectLst/>
                <a:latin typeface="Times New Roman" panose="02020603050405020304" pitchFamily="18" charset="0"/>
                <a:ea typeface="Times New Roman" panose="02020603050405020304" pitchFamily="18" charset="0"/>
              </a:rPr>
              <a:t>Dann</a:t>
            </a:r>
            <a:r>
              <a:rPr lang="cs-CZ" sz="1800" dirty="0">
                <a:effectLst/>
                <a:latin typeface="Times New Roman" panose="02020603050405020304" pitchFamily="18" charset="0"/>
                <a:ea typeface="Times New Roman" panose="02020603050405020304" pitchFamily="18" charset="0"/>
              </a:rPr>
              <a:t> – – – </a:t>
            </a:r>
            <a:r>
              <a:rPr lang="cs-CZ" sz="1800" dirty="0" err="1">
                <a:effectLst/>
                <a:latin typeface="Times New Roman" panose="02020603050405020304" pitchFamily="18" charset="0"/>
                <a:ea typeface="Times New Roman" panose="02020603050405020304" pitchFamily="18" charset="0"/>
              </a:rPr>
              <a:t>erdunkeln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sie</a:t>
            </a:r>
            <a:r>
              <a:rPr lang="cs-CZ" sz="1800" dirty="0">
                <a:effectLst/>
                <a:latin typeface="Times New Roman" panose="02020603050405020304" pitchFamily="18" charset="0"/>
                <a:ea typeface="Times New Roman" panose="02020603050405020304" pitchFamily="18" charset="0"/>
              </a:rPr>
              <a:t>!</a:t>
            </a:r>
          </a:p>
          <a:p>
            <a:r>
              <a:rPr lang="cs-CZ" sz="1800" dirty="0">
                <a:effectLst/>
                <a:latin typeface="Times New Roman" panose="02020603050405020304" pitchFamily="18" charset="0"/>
                <a:ea typeface="Times New Roman" panose="02020603050405020304" pitchFamily="18" charset="0"/>
              </a:rPr>
              <a:t> </a:t>
            </a:r>
          </a:p>
          <a:p>
            <a:endParaRPr lang="cs-CZ" dirty="0"/>
          </a:p>
          <a:p>
            <a:r>
              <a:rPr lang="de-DE" dirty="0"/>
              <a:t>Philosophisches</a:t>
            </a:r>
          </a:p>
          <a:p>
            <a:r>
              <a:rPr lang="de-DE" dirty="0"/>
              <a:t>(in "</a:t>
            </a:r>
            <a:r>
              <a:rPr lang="de-DE" dirty="0" err="1"/>
              <a:t>Ashantee</a:t>
            </a:r>
            <a:r>
              <a:rPr lang="de-DE" dirty="0"/>
              <a:t>", Berlin 1897)</a:t>
            </a:r>
          </a:p>
          <a:p>
            <a:endParaRPr lang="de-DE" dirty="0"/>
          </a:p>
          <a:p>
            <a:r>
              <a:rPr lang="de-DE" dirty="0"/>
              <a:t>Besucher des Aschanti-Dorfes schlagen an die Holzwände der</a:t>
            </a:r>
          </a:p>
          <a:p>
            <a:r>
              <a:rPr lang="de-DE" dirty="0"/>
              <a:t>Hütten, zum </a:t>
            </a:r>
            <a:r>
              <a:rPr lang="de-DE" dirty="0" err="1"/>
              <a:t>Spass</a:t>
            </a:r>
            <a:r>
              <a:rPr lang="de-DE" dirty="0"/>
              <a:t>.</a:t>
            </a:r>
          </a:p>
          <a:p>
            <a:r>
              <a:rPr lang="de-DE" dirty="0"/>
              <a:t>Der Goldschmied </a:t>
            </a:r>
            <a:r>
              <a:rPr lang="de-DE" dirty="0" err="1"/>
              <a:t>Nôthëi</a:t>
            </a:r>
            <a:r>
              <a:rPr lang="de-DE" dirty="0"/>
              <a:t>: »Sir, wenn Ihr zu Uns nach </a:t>
            </a:r>
            <a:r>
              <a:rPr lang="de-DE" dirty="0" err="1"/>
              <a:t>Akkra</a:t>
            </a:r>
            <a:endParaRPr lang="de-DE" dirty="0"/>
          </a:p>
          <a:p>
            <a:r>
              <a:rPr lang="de-DE" dirty="0"/>
              <a:t>kämet als Ausstellungsobjekte (</a:t>
            </a:r>
            <a:r>
              <a:rPr lang="de-DE" dirty="0" err="1"/>
              <a:t>exhibited</a:t>
            </a:r>
            <a:r>
              <a:rPr lang="de-DE" dirty="0"/>
              <a:t>), würden wir nicht des</a:t>
            </a:r>
          </a:p>
          <a:p>
            <a:r>
              <a:rPr lang="de-DE" dirty="0"/>
              <a:t>Abends an eure Hütten klopfen!«</a:t>
            </a:r>
          </a:p>
        </p:txBody>
      </p:sp>
    </p:spTree>
    <p:extLst>
      <p:ext uri="{BB962C8B-B14F-4D97-AF65-F5344CB8AC3E}">
        <p14:creationId xmlns:p14="http://schemas.microsoft.com/office/powerpoint/2010/main" val="53055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DCE7511-8B1D-48A4-9E8A-48BFE034AE02}"/>
              </a:ext>
            </a:extLst>
          </p:cNvPr>
          <p:cNvSpPr txBox="1"/>
          <p:nvPr/>
        </p:nvSpPr>
        <p:spPr>
          <a:xfrm>
            <a:off x="245533" y="372534"/>
            <a:ext cx="11235267" cy="2308324"/>
          </a:xfrm>
          <a:prstGeom prst="rect">
            <a:avLst/>
          </a:prstGeom>
          <a:noFill/>
        </p:spPr>
        <p:txBody>
          <a:bodyPr wrap="square">
            <a:spAutoFit/>
          </a:bodyPr>
          <a:lstStyle/>
          <a:p>
            <a:r>
              <a:rPr lang="cs-CZ" dirty="0"/>
              <a:t>Nikdo jiný než veliký </a:t>
            </a:r>
            <a:r>
              <a:rPr lang="cs-CZ" dirty="0" err="1"/>
              <a:t>básnÍk</a:t>
            </a:r>
            <a:r>
              <a:rPr lang="cs-CZ" dirty="0"/>
              <a:t> a myslitel romantický </a:t>
            </a:r>
            <a:r>
              <a:rPr lang="cs-CZ" dirty="0" err="1"/>
              <a:t>Novalís</a:t>
            </a:r>
            <a:r>
              <a:rPr lang="cs-CZ" dirty="0"/>
              <a:t>, nenapsal větu o těle lidském jako jediném chrámu </a:t>
            </a:r>
            <a:r>
              <a:rPr lang="cs-CZ" dirty="0" err="1"/>
              <a:t>bož</a:t>
            </a:r>
            <a:r>
              <a:rPr lang="de-DE"/>
              <a:t>í</a:t>
            </a:r>
            <a:r>
              <a:rPr lang="cs-CZ"/>
              <a:t>m</a:t>
            </a:r>
            <a:r>
              <a:rPr lang="cs-CZ" dirty="0"/>
              <a:t>.  V tom jest ukrytý leitmotiv knihy </a:t>
            </a:r>
            <a:r>
              <a:rPr lang="cs-CZ" dirty="0" err="1"/>
              <a:t>Altenbergovy</a:t>
            </a:r>
            <a:r>
              <a:rPr lang="cs-CZ" dirty="0"/>
              <a:t>, její smysl a její </a:t>
            </a:r>
            <a:r>
              <a:rPr lang="cs-CZ" dirty="0" err="1"/>
              <a:t>zvláštnÍ</a:t>
            </a:r>
            <a:r>
              <a:rPr lang="cs-CZ" dirty="0"/>
              <a:t> básnické </a:t>
            </a:r>
            <a:r>
              <a:rPr lang="cs-CZ" dirty="0" err="1"/>
              <a:t>posvěcenÍ</a:t>
            </a:r>
            <a:r>
              <a:rPr lang="cs-CZ" dirty="0"/>
              <a:t>, </a:t>
            </a:r>
            <a:r>
              <a:rPr lang="cs-CZ" dirty="0" err="1"/>
              <a:t>gracie</a:t>
            </a:r>
            <a:r>
              <a:rPr lang="cs-CZ" dirty="0"/>
              <a:t>, s níž dovede mluviti i o věcech malicherných a triviálních …</a:t>
            </a:r>
          </a:p>
          <a:p>
            <a:endParaRPr lang="cs-CZ" dirty="0"/>
          </a:p>
          <a:p>
            <a:r>
              <a:rPr lang="cs-CZ" dirty="0"/>
              <a:t>Nikde neměla by býti čtena knížka </a:t>
            </a:r>
            <a:r>
              <a:rPr lang="cs-CZ" dirty="0" err="1"/>
              <a:t>Altenbergova</a:t>
            </a:r>
            <a:r>
              <a:rPr lang="cs-CZ" dirty="0"/>
              <a:t> víc než u nás, kde estetika stále ještě jest papírovou budovou postavenou na katedrové desce. </a:t>
            </a:r>
            <a:r>
              <a:rPr lang="cs-CZ" dirty="0" err="1"/>
              <a:t>Altenberg</a:t>
            </a:r>
            <a:r>
              <a:rPr lang="cs-CZ" dirty="0"/>
              <a:t> cítí, že estetika není věci mozku a hlavy,  nýbrž celého organismu, celého těla, celé bytosti lidské: že nástrojem jejím není </a:t>
            </a:r>
            <a:r>
              <a:rPr lang="cs-CZ" dirty="0" err="1"/>
              <a:t>nen</a:t>
            </a:r>
            <a:r>
              <a:rPr lang="cs-CZ" dirty="0"/>
              <a:t> mozek, nýbrž každá </a:t>
            </a:r>
            <a:r>
              <a:rPr lang="cs-CZ" dirty="0" err="1"/>
              <a:t>póra</a:t>
            </a:r>
            <a:r>
              <a:rPr lang="cs-CZ" dirty="0"/>
              <a:t>, celá pleť, cit, hmat, takt. U nás jest o uměleckých dílech stále ještě běžným názor, že vznikají prací hlavy, prací v pracovně, v několikahodinných sezeních.</a:t>
            </a:r>
          </a:p>
        </p:txBody>
      </p:sp>
    </p:spTree>
    <p:extLst>
      <p:ext uri="{BB962C8B-B14F-4D97-AF65-F5344CB8AC3E}">
        <p14:creationId xmlns:p14="http://schemas.microsoft.com/office/powerpoint/2010/main" val="16648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71C352-B26E-4218-84D2-3CA7EEDAD01B}"/>
              </a:ext>
            </a:extLst>
          </p:cNvPr>
          <p:cNvSpPr>
            <a:spLocks noGrp="1"/>
          </p:cNvSpPr>
          <p:nvPr>
            <p:ph type="title"/>
          </p:nvPr>
        </p:nvSpPr>
        <p:spPr/>
        <p:txBody>
          <a:bodyPr/>
          <a:lstStyle/>
          <a:p>
            <a:r>
              <a:rPr lang="cs-CZ" dirty="0" err="1"/>
              <a:t>Wer</a:t>
            </a:r>
            <a:r>
              <a:rPr lang="cs-CZ" dirty="0"/>
              <a:t> </a:t>
            </a:r>
            <a:r>
              <a:rPr lang="cs-CZ" dirty="0" err="1"/>
              <a:t>ist</a:t>
            </a:r>
            <a:r>
              <a:rPr lang="cs-CZ" dirty="0"/>
              <a:t> der Mann </a:t>
            </a:r>
            <a:r>
              <a:rPr lang="cs-CZ" dirty="0" err="1"/>
              <a:t>links</a:t>
            </a:r>
            <a:r>
              <a:rPr lang="cs-CZ"/>
              <a:t>?</a:t>
            </a:r>
          </a:p>
        </p:txBody>
      </p:sp>
      <p:pic>
        <p:nvPicPr>
          <p:cNvPr id="5" name="Zástupný obsah 4" descr="Obsah obrázku text, muž, osoba, staré&#10;&#10;Popis byl vytvořen automaticky">
            <a:extLst>
              <a:ext uri="{FF2B5EF4-FFF2-40B4-BE49-F238E27FC236}">
                <a16:creationId xmlns:a16="http://schemas.microsoft.com/office/drawing/2014/main" id="{1F63F437-CD87-4778-ADDB-F9A9ED90BA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273" y="1825625"/>
            <a:ext cx="7977453" cy="4351338"/>
          </a:xfrm>
        </p:spPr>
      </p:pic>
    </p:spTree>
    <p:extLst>
      <p:ext uri="{BB962C8B-B14F-4D97-AF65-F5344CB8AC3E}">
        <p14:creationId xmlns:p14="http://schemas.microsoft.com/office/powerpoint/2010/main" val="185857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B4A808A-A381-4088-B86F-942D10A7A6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2400" dirty="0" err="1"/>
              <a:t>Redaktorem</a:t>
            </a:r>
            <a:r>
              <a:rPr lang="en-US" sz="2400" dirty="0"/>
              <a:t> </a:t>
            </a:r>
            <a:r>
              <a:rPr lang="en-US" sz="2400" dirty="0" err="1"/>
              <a:t>Moderní</a:t>
            </a:r>
            <a:r>
              <a:rPr lang="en-US" sz="2400" dirty="0"/>
              <a:t> </a:t>
            </a:r>
            <a:r>
              <a:rPr lang="en-US" sz="2400" dirty="0" err="1"/>
              <a:t>bibliotéky</a:t>
            </a:r>
            <a:r>
              <a:rPr lang="en-US" sz="2400" dirty="0"/>
              <a:t> K. H. Hilar, r. 1910 </a:t>
            </a:r>
            <a:r>
              <a:rPr lang="en-US" sz="2400" dirty="0" err="1"/>
              <a:t>nastoupil</a:t>
            </a:r>
            <a:r>
              <a:rPr lang="en-US" sz="2400" dirty="0"/>
              <a:t> Hilar do </a:t>
            </a:r>
            <a:r>
              <a:rPr lang="en-US" sz="2400" dirty="0" err="1"/>
              <a:t>Městského</a:t>
            </a:r>
            <a:r>
              <a:rPr lang="en-US" sz="2400" dirty="0"/>
              <a:t> </a:t>
            </a:r>
            <a:r>
              <a:rPr lang="en-US" sz="2400" dirty="0" err="1"/>
              <a:t>divadla</a:t>
            </a:r>
            <a:r>
              <a:rPr lang="en-US" sz="2400" dirty="0"/>
              <a:t> </a:t>
            </a:r>
            <a:r>
              <a:rPr lang="en-US" sz="2400" dirty="0" err="1"/>
              <a:t>na</a:t>
            </a:r>
            <a:r>
              <a:rPr lang="en-US" sz="2400" dirty="0"/>
              <a:t> </a:t>
            </a:r>
            <a:r>
              <a:rPr lang="en-US" sz="2400" dirty="0" err="1"/>
              <a:t>Královských</a:t>
            </a:r>
            <a:r>
              <a:rPr lang="en-US" sz="2400" dirty="0"/>
              <a:t> </a:t>
            </a:r>
            <a:r>
              <a:rPr lang="en-US" sz="2400" dirty="0" err="1"/>
              <a:t>Vinohradech</a:t>
            </a:r>
            <a:r>
              <a:rPr lang="en-US" sz="2400" dirty="0"/>
              <a:t> </a:t>
            </a:r>
            <a:r>
              <a:rPr lang="en-US" sz="2400" dirty="0" err="1"/>
              <a:t>jako</a:t>
            </a:r>
            <a:r>
              <a:rPr lang="en-US" sz="2400" dirty="0"/>
              <a:t> </a:t>
            </a:r>
            <a:r>
              <a:rPr lang="en-US" sz="2400" dirty="0" err="1"/>
              <a:t>lektor</a:t>
            </a:r>
            <a:r>
              <a:rPr lang="en-US" sz="2400" dirty="0"/>
              <a:t>, od 1913 </a:t>
            </a:r>
            <a:r>
              <a:rPr lang="en-US" sz="2400" dirty="0" err="1"/>
              <a:t>byl</a:t>
            </a:r>
            <a:r>
              <a:rPr lang="en-US" sz="2400" dirty="0"/>
              <a:t> </a:t>
            </a:r>
            <a:r>
              <a:rPr lang="en-US" sz="2400" dirty="0" err="1"/>
              <a:t>jeho</a:t>
            </a:r>
            <a:r>
              <a:rPr lang="en-US" sz="2400" dirty="0"/>
              <a:t> </a:t>
            </a:r>
            <a:r>
              <a:rPr lang="en-US" sz="2400" dirty="0" err="1"/>
              <a:t>dramaturgem</a:t>
            </a:r>
            <a:r>
              <a:rPr lang="en-US" sz="2400" dirty="0"/>
              <a:t>) </a:t>
            </a:r>
            <a:r>
              <a:rPr lang="en-US" sz="2400" dirty="0" err="1"/>
              <a:t>si</a:t>
            </a:r>
            <a:r>
              <a:rPr lang="en-US" sz="2400" dirty="0"/>
              <a:t> </a:t>
            </a:r>
            <a:r>
              <a:rPr lang="en-US" sz="2400" dirty="0" err="1"/>
              <a:t>vynutilo</a:t>
            </a:r>
            <a:r>
              <a:rPr lang="en-US" sz="2400" dirty="0"/>
              <a:t> </a:t>
            </a:r>
            <a:r>
              <a:rPr lang="en-US" sz="2400" dirty="0" err="1"/>
              <a:t>změnu</a:t>
            </a:r>
            <a:r>
              <a:rPr lang="en-US" sz="2400" dirty="0"/>
              <a:t> </a:t>
            </a:r>
            <a:r>
              <a:rPr lang="en-US" sz="2400" dirty="0" err="1"/>
              <a:t>redaktora</a:t>
            </a:r>
            <a:r>
              <a:rPr lang="en-US" sz="2400" dirty="0"/>
              <a:t> </a:t>
            </a:r>
            <a:r>
              <a:rPr lang="en-US" sz="2400" dirty="0" err="1"/>
              <a:t>Moderní</a:t>
            </a:r>
            <a:r>
              <a:rPr lang="en-US" sz="2400" dirty="0"/>
              <a:t> </a:t>
            </a:r>
            <a:r>
              <a:rPr lang="en-US" sz="2400" dirty="0" err="1"/>
              <a:t>bibliotéky</a:t>
            </a:r>
            <a:r>
              <a:rPr lang="en-US" sz="2400" dirty="0"/>
              <a:t>.</a:t>
            </a:r>
            <a:br>
              <a:rPr lang="cs-CZ" sz="2400" dirty="0"/>
            </a:br>
            <a:r>
              <a:rPr lang="en-US" sz="2400" dirty="0"/>
              <a:t>PŘEKLADATEL</a:t>
            </a:r>
            <a:r>
              <a:rPr lang="cs-CZ" sz="2400" dirty="0"/>
              <a:t>: </a:t>
            </a:r>
            <a:r>
              <a:rPr lang="en-US" sz="2400" dirty="0"/>
              <a:t>JAROSLAV PŠENIČKA</a:t>
            </a:r>
            <a:br>
              <a:rPr lang="en-US" sz="2400" dirty="0"/>
            </a:br>
            <a:r>
              <a:rPr lang="en-US" sz="2400" dirty="0"/>
              <a:t>VYDAVATEL</a:t>
            </a:r>
            <a:r>
              <a:rPr lang="cs-CZ" sz="2400" dirty="0"/>
              <a:t>: </a:t>
            </a:r>
            <a:r>
              <a:rPr lang="en-US" sz="2400" dirty="0"/>
              <a:t>FR. ADÁMEK</a:t>
            </a:r>
            <a:br>
              <a:rPr lang="en-US" sz="2400" dirty="0"/>
            </a:br>
            <a:r>
              <a:rPr lang="en-US" sz="2400" dirty="0"/>
              <a:t>POČET STRAN</a:t>
            </a:r>
            <a:r>
              <a:rPr lang="cs-CZ" sz="2400" dirty="0"/>
              <a:t>:  </a:t>
            </a:r>
            <a:r>
              <a:rPr lang="en-US" sz="2400" dirty="0"/>
              <a:t>63</a:t>
            </a:r>
            <a:br>
              <a:rPr lang="en-US" sz="2400" dirty="0"/>
            </a:br>
            <a:r>
              <a:rPr lang="cs-CZ" sz="2400" dirty="0"/>
              <a:t>Královské Vinohrady </a:t>
            </a:r>
            <a:r>
              <a:rPr lang="en-US" sz="2400" dirty="0"/>
              <a:t>1906</a:t>
            </a:r>
          </a:p>
        </p:txBody>
      </p:sp>
      <p:pic>
        <p:nvPicPr>
          <p:cNvPr id="6" name="Zástupný obsah 5" descr="Obsah obrázku text, podepsat, rámeček obrázku&#10;&#10;Popis byl vytvořen automaticky">
            <a:extLst>
              <a:ext uri="{FF2B5EF4-FFF2-40B4-BE49-F238E27FC236}">
                <a16:creationId xmlns:a16="http://schemas.microsoft.com/office/drawing/2014/main" id="{9C7D70D0-8D2F-424F-9F02-B259F8CA6BA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723" r="25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4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E47195D-EC06-4298-8805-0F0D65997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4676F8F-365B-449F-98CA-F697C1587733}"/>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800" dirty="0"/>
              <a:t>Jan </a:t>
            </a:r>
            <a:r>
              <a:rPr lang="en-US" sz="2800" dirty="0" err="1"/>
              <a:t>Hanč</a:t>
            </a:r>
            <a:r>
              <a:rPr lang="en-US" sz="2800" dirty="0"/>
              <a:t> ; </a:t>
            </a:r>
            <a:r>
              <a:rPr lang="en-US" sz="2800" dirty="0" err="1"/>
              <a:t>Předmluva</a:t>
            </a:r>
            <a:r>
              <a:rPr lang="en-US" sz="2800" dirty="0"/>
              <a:t>: Pavel Eisner</a:t>
            </a:r>
            <a:br>
              <a:rPr lang="en-US" sz="2800" dirty="0"/>
            </a:br>
            <a:r>
              <a:rPr lang="en-US" sz="2800" dirty="0"/>
              <a:t>13000 </a:t>
            </a:r>
            <a:r>
              <a:rPr lang="en-US" sz="2800" dirty="0" err="1"/>
              <a:t>výt</a:t>
            </a:r>
            <a:r>
              <a:rPr lang="en-US" sz="2800" dirty="0"/>
              <a:t>.</a:t>
            </a:r>
            <a:br>
              <a:rPr lang="en-US" sz="2800" dirty="0"/>
            </a:br>
            <a:r>
              <a:rPr lang="en-US" sz="2800" dirty="0" err="1"/>
              <a:t>kritika</a:t>
            </a:r>
            <a:r>
              <a:rPr lang="en-US" sz="2800" dirty="0"/>
              <a:t> F.X. </a:t>
            </a:r>
            <a:r>
              <a:rPr lang="en-US" sz="2800" dirty="0" err="1"/>
              <a:t>Šaldy</a:t>
            </a:r>
            <a:r>
              <a:rPr lang="en-US" sz="2800" dirty="0"/>
              <a:t> </a:t>
            </a:r>
            <a:r>
              <a:rPr lang="en-US" sz="2800" dirty="0" err="1"/>
              <a:t>Prodromos</a:t>
            </a:r>
            <a:endParaRPr lang="en-US" sz="2800" dirty="0"/>
          </a:p>
        </p:txBody>
      </p: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text, zelená&#10;&#10;Popis byl vytvořen automaticky">
            <a:extLst>
              <a:ext uri="{FF2B5EF4-FFF2-40B4-BE49-F238E27FC236}">
                <a16:creationId xmlns:a16="http://schemas.microsoft.com/office/drawing/2014/main" id="{28EF69F7-5884-42EE-9C33-44A759AA7D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8122" y="858525"/>
            <a:ext cx="3179262" cy="5211906"/>
          </a:xfrm>
          <a:prstGeom prst="rect">
            <a:avLst/>
          </a:prstGeom>
        </p:spPr>
      </p:pic>
      <p:pic>
        <p:nvPicPr>
          <p:cNvPr id="8" name="Zástupný obsah 7" descr="Obsah obrázku text, osoba, muž, nošení&#10;&#10;Popis byl vytvořen automaticky">
            <a:extLst>
              <a:ext uri="{FF2B5EF4-FFF2-40B4-BE49-F238E27FC236}">
                <a16:creationId xmlns:a16="http://schemas.microsoft.com/office/drawing/2014/main" id="{2A212786-7CF1-48B6-A657-46827D19438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5144" y="858524"/>
            <a:ext cx="3570155" cy="5211906"/>
          </a:xfrm>
          <a:prstGeom prst="rect">
            <a:avLst/>
          </a:prstGeom>
        </p:spPr>
      </p:pic>
      <p:sp>
        <p:nvSpPr>
          <p:cNvPr id="27" name="Rectangle 2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09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7DDE48-5A53-4783-8413-D0DA6E2C7C9D}"/>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2800" kern="1200" dirty="0" err="1">
                <a:solidFill>
                  <a:schemeClr val="tx1"/>
                </a:solidFill>
                <a:latin typeface="+mj-lt"/>
                <a:ea typeface="+mj-ea"/>
                <a:cs typeface="+mj-cs"/>
              </a:rPr>
              <a:t>Jiří</a:t>
            </a:r>
            <a:r>
              <a:rPr lang="cs-CZ" sz="2800" dirty="0"/>
              <a:t> </a:t>
            </a:r>
            <a:r>
              <a:rPr lang="en-US" sz="2800" kern="1200" dirty="0">
                <a:solidFill>
                  <a:schemeClr val="tx1"/>
                </a:solidFill>
                <a:latin typeface="+mj-lt"/>
                <a:ea typeface="+mj-ea"/>
                <a:cs typeface="+mj-cs"/>
              </a:rPr>
              <a:t>KRATOCHVIL</a:t>
            </a:r>
            <a:r>
              <a:rPr lang="cs-CZ" sz="2800" kern="1200" dirty="0">
                <a:solidFill>
                  <a:schemeClr val="tx1"/>
                </a:solidFill>
                <a:latin typeface="+mj-lt"/>
                <a:ea typeface="+mj-ea"/>
                <a:cs typeface="+mj-cs"/>
              </a:rPr>
              <a:t>: </a:t>
            </a:r>
            <a:br>
              <a:rPr lang="cs-CZ" sz="2800" kern="1200" dirty="0">
                <a:solidFill>
                  <a:schemeClr val="tx1"/>
                </a:solidFill>
                <a:latin typeface="+mj-lt"/>
                <a:ea typeface="+mj-ea"/>
                <a:cs typeface="+mj-cs"/>
              </a:rPr>
            </a:br>
            <a:r>
              <a:rPr lang="en-US" sz="2800" kern="1200" dirty="0" err="1">
                <a:solidFill>
                  <a:schemeClr val="tx1"/>
                </a:solidFill>
                <a:latin typeface="+mj-lt"/>
                <a:ea typeface="+mj-ea"/>
                <a:cs typeface="+mj-cs"/>
              </a:rPr>
              <a:t>Má</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lásko</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postmoderno</a:t>
            </a:r>
            <a:r>
              <a:rPr lang="en-US" sz="2800" kern="1200" dirty="0">
                <a:solidFill>
                  <a:schemeClr val="tx1"/>
                </a:solidFill>
                <a:latin typeface="+mj-lt"/>
                <a:ea typeface="+mj-ea"/>
                <a:cs typeface="+mj-cs"/>
              </a:rPr>
              <a:t>. </a:t>
            </a:r>
            <a:br>
              <a:rPr lang="cs-CZ" sz="4400" kern="1200" dirty="0">
                <a:solidFill>
                  <a:schemeClr val="tx1"/>
                </a:solidFill>
                <a:latin typeface="+mj-lt"/>
                <a:ea typeface="+mj-ea"/>
                <a:cs typeface="+mj-cs"/>
              </a:rPr>
            </a:br>
            <a:r>
              <a:rPr lang="en-US" sz="2200" kern="1200" dirty="0">
                <a:solidFill>
                  <a:schemeClr val="tx1"/>
                </a:solidFill>
                <a:latin typeface="+mj-lt"/>
                <a:ea typeface="+mj-ea"/>
                <a:cs typeface="+mj-cs"/>
              </a:rPr>
              <a:t>Brno: Atlantis, 1994.</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brněnsk0 </a:t>
            </a:r>
            <a:r>
              <a:rPr lang="en-US" sz="2200" kern="1200" dirty="0" err="1">
                <a:solidFill>
                  <a:schemeClr val="tx1"/>
                </a:solidFill>
                <a:latin typeface="+mj-lt"/>
                <a:ea typeface="+mj-ea"/>
                <a:cs typeface="+mj-cs"/>
              </a:rPr>
              <a:t>altenbergoviny</a:t>
            </a:r>
            <a:endParaRPr lang="en-US" sz="2200" kern="1200" dirty="0">
              <a:solidFill>
                <a:schemeClr val="tx1"/>
              </a:solidFill>
              <a:latin typeface="+mj-lt"/>
              <a:ea typeface="+mj-ea"/>
              <a:cs typeface="+mj-cs"/>
            </a:endParaRPr>
          </a:p>
        </p:txBody>
      </p:sp>
      <p:sp>
        <p:nvSpPr>
          <p:cNvPr id="4" name="Zástupný obsah 3">
            <a:extLst>
              <a:ext uri="{FF2B5EF4-FFF2-40B4-BE49-F238E27FC236}">
                <a16:creationId xmlns:a16="http://schemas.microsoft.com/office/drawing/2014/main" id="{1EF5A03C-026D-4948-835B-55434CDDCB99}"/>
              </a:ext>
            </a:extLst>
          </p:cNvPr>
          <p:cNvSpPr>
            <a:spLocks noGrp="1"/>
          </p:cNvSpPr>
          <p:nvPr>
            <p:ph sz="half" idx="2"/>
          </p:nvPr>
        </p:nvSpPr>
        <p:spPr>
          <a:xfrm>
            <a:off x="648930" y="2438400"/>
            <a:ext cx="4944151" cy="3785419"/>
          </a:xfrm>
        </p:spPr>
        <p:txBody>
          <a:bodyPr vert="horz" lIns="91440" tIns="45720" rIns="91440" bIns="45720" rtlCol="0">
            <a:normAutofit fontScale="92500" lnSpcReduction="10000"/>
          </a:bodyPr>
          <a:lstStyle/>
          <a:p>
            <a:r>
              <a:rPr lang="cs-CZ" sz="2400" dirty="0"/>
              <a:t>V  každé z těch sedmatřiceti </a:t>
            </a:r>
            <a:r>
              <a:rPr lang="cs-CZ" sz="2400" dirty="0" err="1"/>
              <a:t>Altenbergových</a:t>
            </a:r>
            <a:r>
              <a:rPr lang="cs-CZ" sz="2400" dirty="0"/>
              <a:t> povídek jedné (krátké) věty ze sedmatřiceti </a:t>
            </a:r>
            <a:r>
              <a:rPr lang="cs-CZ" sz="2400" dirty="0" err="1"/>
              <a:t>Altenbergových</a:t>
            </a:r>
            <a:r>
              <a:rPr lang="cs-CZ" sz="2400" dirty="0"/>
              <a:t> povídek. </a:t>
            </a:r>
            <a:r>
              <a:rPr lang="cs-CZ" sz="2400" dirty="0" err="1"/>
              <a:t>Jrou</a:t>
            </a:r>
            <a:r>
              <a:rPr lang="cs-CZ" sz="2400" dirty="0"/>
              <a:t> povídky vystavěné kolem </a:t>
            </a:r>
            <a:r>
              <a:rPr lang="cs-CZ" sz="2400" dirty="0" err="1"/>
              <a:t>Altenbergových</a:t>
            </a:r>
            <a:r>
              <a:rPr lang="cs-CZ" sz="2400" dirty="0"/>
              <a:t> vět, jak se kdysi v Buenos Aires </a:t>
            </a:r>
            <a:r>
              <a:rPr lang="cs-CZ" sz="2400" dirty="0" err="1"/>
              <a:t>stavávaly</a:t>
            </a:r>
            <a:r>
              <a:rPr lang="cs-CZ" sz="2400" dirty="0"/>
              <a:t> domy kolem studní.</a:t>
            </a:r>
            <a:endParaRPr lang="de-DE" sz="2400" dirty="0"/>
          </a:p>
          <a:p>
            <a:r>
              <a:rPr lang="en-US" sz="2400" dirty="0"/>
              <a:t>V </a:t>
            </a:r>
            <a:r>
              <a:rPr lang="en-US" sz="2400" dirty="0" err="1"/>
              <a:t>autorské</a:t>
            </a:r>
            <a:r>
              <a:rPr lang="en-US" sz="2400" dirty="0"/>
              <a:t> </a:t>
            </a:r>
            <a:r>
              <a:rPr lang="en-US" sz="2400" dirty="0" err="1"/>
              <a:t>poznámce</a:t>
            </a:r>
            <a:r>
              <a:rPr lang="en-US" sz="2400" dirty="0"/>
              <a:t> </a:t>
            </a:r>
            <a:r>
              <a:rPr lang="en-US" sz="2400" i="1" dirty="0" err="1"/>
              <a:t>Brněnských</a:t>
            </a:r>
            <a:r>
              <a:rPr lang="en-US" sz="2400" i="1" dirty="0"/>
              <a:t> </a:t>
            </a:r>
            <a:r>
              <a:rPr lang="en-US" sz="2400" i="1" dirty="0" err="1"/>
              <a:t>povídek</a:t>
            </a:r>
            <a:r>
              <a:rPr lang="en-US" sz="2400" i="1" dirty="0"/>
              <a:t> </a:t>
            </a:r>
            <a:r>
              <a:rPr lang="en-US" sz="2400" dirty="0" err="1"/>
              <a:t>uvádí</a:t>
            </a:r>
            <a:r>
              <a:rPr lang="en-US" sz="2400" dirty="0"/>
              <a:t>, </a:t>
            </a:r>
            <a:r>
              <a:rPr lang="en-US" sz="2400" dirty="0" err="1"/>
              <a:t>že</a:t>
            </a:r>
            <a:r>
              <a:rPr lang="en-US" sz="2400" dirty="0"/>
              <a:t> </a:t>
            </a:r>
            <a:r>
              <a:rPr lang="en-US" sz="2400" dirty="0" err="1"/>
              <a:t>druhá</a:t>
            </a:r>
            <a:r>
              <a:rPr lang="en-US" sz="2400" dirty="0"/>
              <a:t> </a:t>
            </a:r>
            <a:r>
              <a:rPr lang="en-US" sz="2400" dirty="0" err="1"/>
              <a:t>část</a:t>
            </a:r>
            <a:r>
              <a:rPr lang="en-US" sz="2400" dirty="0"/>
              <a:t> </a:t>
            </a:r>
            <a:r>
              <a:rPr lang="en-US" sz="2400" dirty="0" err="1"/>
              <a:t>povídkového</a:t>
            </a:r>
            <a:r>
              <a:rPr lang="en-US" sz="2400" dirty="0"/>
              <a:t> </a:t>
            </a:r>
            <a:r>
              <a:rPr lang="en-US" sz="2400" dirty="0" err="1"/>
              <a:t>souboru</a:t>
            </a:r>
            <a:r>
              <a:rPr lang="en-US" sz="2400" dirty="0"/>
              <a:t>, </a:t>
            </a:r>
            <a:r>
              <a:rPr lang="en-US" sz="2400" dirty="0" err="1"/>
              <a:t>nazvaná</a:t>
            </a:r>
            <a:r>
              <a:rPr lang="en-US" sz="2400" dirty="0"/>
              <a:t> „</a:t>
            </a:r>
            <a:r>
              <a:rPr lang="en-US" sz="2400" dirty="0" err="1"/>
              <a:t>Pasáž</a:t>
            </a:r>
            <a:r>
              <a:rPr lang="en-US" sz="2400" dirty="0"/>
              <a:t> Alfa </a:t>
            </a:r>
            <a:r>
              <a:rPr lang="en-US" sz="2400" dirty="0" err="1"/>
              <a:t>aneb</a:t>
            </a:r>
            <a:r>
              <a:rPr lang="en-US" sz="2400" dirty="0"/>
              <a:t> </a:t>
            </a:r>
            <a:r>
              <a:rPr lang="en-US" sz="2400" dirty="0" err="1"/>
              <a:t>Minutové</a:t>
            </a:r>
            <a:r>
              <a:rPr lang="en-US" sz="2400" dirty="0"/>
              <a:t> </a:t>
            </a:r>
            <a:r>
              <a:rPr lang="en-US" sz="2400" dirty="0" err="1"/>
              <a:t>romány</a:t>
            </a:r>
            <a:r>
              <a:rPr lang="en-US" sz="2400" dirty="0"/>
              <a:t>" je </a:t>
            </a:r>
            <a:r>
              <a:rPr lang="en-US" sz="2400" dirty="0" err="1"/>
              <a:t>silně</a:t>
            </a:r>
            <a:r>
              <a:rPr lang="en-US" sz="2400" dirty="0"/>
              <a:t> </a:t>
            </a:r>
            <a:r>
              <a:rPr lang="en-US" sz="2400" dirty="0" err="1"/>
              <a:t>inspirovaná</a:t>
            </a:r>
            <a:r>
              <a:rPr lang="en-US" sz="2400" dirty="0"/>
              <a:t> „</a:t>
            </a:r>
            <a:r>
              <a:rPr lang="en-US" sz="2400" dirty="0" err="1"/>
              <a:t>minutovými</a:t>
            </a:r>
            <a:r>
              <a:rPr lang="en-US" sz="2400" dirty="0"/>
              <a:t> </a:t>
            </a:r>
            <a:r>
              <a:rPr lang="en-US" sz="2400" dirty="0" err="1"/>
              <a:t>romány“Petera</a:t>
            </a:r>
            <a:r>
              <a:rPr lang="en-US" sz="2400" dirty="0"/>
              <a:t> </a:t>
            </a:r>
            <a:r>
              <a:rPr lang="en-US" sz="2400" dirty="0" err="1"/>
              <a:t>Altenberga</a:t>
            </a:r>
            <a:r>
              <a:rPr lang="en-US" sz="2400" dirty="0"/>
              <a:t>.</a:t>
            </a:r>
          </a:p>
        </p:txBody>
      </p:sp>
      <p:sp>
        <p:nvSpPr>
          <p:cNvPr id="17"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572281A2-9DBE-474B-85CC-995D5BF1DD2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03491" y="833418"/>
            <a:ext cx="3877967" cy="5187917"/>
          </a:xfrm>
          <a:prstGeom prst="rect">
            <a:avLst/>
          </a:prstGeom>
          <a:effectLst/>
        </p:spPr>
      </p:pic>
    </p:spTree>
    <p:extLst>
      <p:ext uri="{BB962C8B-B14F-4D97-AF65-F5344CB8AC3E}">
        <p14:creationId xmlns:p14="http://schemas.microsoft.com/office/powerpoint/2010/main" val="98962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DC1BAD-DB46-49A5-B4E6-93C39D50778B}"/>
              </a:ext>
            </a:extLst>
          </p:cNvPr>
          <p:cNvSpPr>
            <a:spLocks noGrp="1"/>
          </p:cNvSpPr>
          <p:nvPr>
            <p:ph type="title"/>
          </p:nvPr>
        </p:nvSpPr>
        <p:spPr/>
        <p:txBody>
          <a:bodyPr>
            <a:normAutofit/>
          </a:bodyPr>
          <a:lstStyle/>
          <a:p>
            <a:pPr algn="ctr"/>
            <a:r>
              <a:rPr lang="de-DE" sz="2400" dirty="0" err="1"/>
              <a:t>Legenda</a:t>
            </a:r>
            <a:r>
              <a:rPr lang="de-DE" sz="2400" dirty="0"/>
              <a:t> o v</a:t>
            </a:r>
            <a:r>
              <a:rPr lang="cs-CZ" sz="2400" dirty="0" err="1"/>
              <a:t>ěč</a:t>
            </a:r>
            <a:r>
              <a:rPr lang="de-DE" sz="2400" dirty="0"/>
              <a:t>n</a:t>
            </a:r>
            <a:r>
              <a:rPr lang="cs-CZ" sz="2400" dirty="0"/>
              <a:t>é</a:t>
            </a:r>
            <a:r>
              <a:rPr lang="de-DE" sz="2400" dirty="0"/>
              <a:t>m n</a:t>
            </a:r>
            <a:r>
              <a:rPr lang="cs-CZ" sz="2400" dirty="0"/>
              <a:t>á</a:t>
            </a:r>
            <a:r>
              <a:rPr lang="de-DE" sz="2400" dirty="0" err="1"/>
              <a:t>vratu</a:t>
            </a:r>
            <a:r>
              <a:rPr lang="de-DE" sz="2400" dirty="0"/>
              <a:t> (15)</a:t>
            </a:r>
            <a:r>
              <a:rPr lang="cs-CZ" sz="2400" dirty="0"/>
              <a:t> </a:t>
            </a:r>
            <a:br>
              <a:rPr lang="de-DE" sz="2400" dirty="0"/>
            </a:br>
            <a:r>
              <a:rPr lang="cs-CZ" sz="2400" dirty="0"/>
              <a:t>Die </a:t>
            </a:r>
            <a:r>
              <a:rPr lang="cs-CZ" sz="2400" dirty="0" err="1"/>
              <a:t>Maus</a:t>
            </a:r>
            <a:r>
              <a:rPr lang="de-DE" sz="2400" dirty="0"/>
              <a:t> (</a:t>
            </a:r>
            <a:r>
              <a:rPr lang="de-DE" sz="2400" i="1" dirty="0"/>
              <a:t>Prodromos</a:t>
            </a:r>
            <a:r>
              <a:rPr lang="de-DE" sz="2400" dirty="0"/>
              <a:t>)</a:t>
            </a:r>
            <a:r>
              <a:rPr lang="cs-CZ" sz="2400" dirty="0"/>
              <a:t>, </a:t>
            </a:r>
            <a:r>
              <a:rPr lang="de-DE" sz="2400" dirty="0"/>
              <a:t>Der </a:t>
            </a:r>
            <a:r>
              <a:rPr lang="cs-CZ" sz="2400" dirty="0" err="1"/>
              <a:t>Spazierst</a:t>
            </a:r>
            <a:r>
              <a:rPr lang="de-DE" sz="2400" dirty="0"/>
              <a:t>o</a:t>
            </a:r>
            <a:r>
              <a:rPr lang="cs-CZ" sz="2400" dirty="0" err="1"/>
              <a:t>cke</a:t>
            </a:r>
            <a:r>
              <a:rPr lang="de-DE" sz="2400" dirty="0"/>
              <a:t> (</a:t>
            </a:r>
            <a:r>
              <a:rPr lang="de-DE" sz="2400" i="1" dirty="0"/>
              <a:t>Bilderbögen des kleinen Lebens</a:t>
            </a:r>
            <a:r>
              <a:rPr lang="de-DE" sz="2400" dirty="0"/>
              <a:t>)</a:t>
            </a:r>
            <a:endParaRPr lang="cs-CZ" sz="2400" dirty="0"/>
          </a:p>
        </p:txBody>
      </p:sp>
      <p:sp>
        <p:nvSpPr>
          <p:cNvPr id="3" name="Zástupný obsah 2">
            <a:extLst>
              <a:ext uri="{FF2B5EF4-FFF2-40B4-BE49-F238E27FC236}">
                <a16:creationId xmlns:a16="http://schemas.microsoft.com/office/drawing/2014/main" id="{E704B1AF-2D7D-4D01-843A-E45633E60F35}"/>
              </a:ext>
            </a:extLst>
          </p:cNvPr>
          <p:cNvSpPr>
            <a:spLocks noGrp="1"/>
          </p:cNvSpPr>
          <p:nvPr>
            <p:ph sz="half" idx="1"/>
          </p:nvPr>
        </p:nvSpPr>
        <p:spPr/>
        <p:txBody>
          <a:bodyPr>
            <a:normAutofit fontScale="92500" lnSpcReduction="10000"/>
          </a:bodyPr>
          <a:lstStyle/>
          <a:p>
            <a:pPr marL="0" indent="0">
              <a:buNone/>
            </a:pPr>
            <a:r>
              <a:rPr lang="cs-CZ" dirty="0"/>
              <a:t>S trochou pohrdlivé shovívavosti, vědomé si toho, že pouze on je s to přísně dodržovat řád, zatímco naprostá většina lidí jsou jen vycházkové hole, jen špacírky v rukou okolností, které jimi mávají sem a tam.</a:t>
            </a:r>
          </a:p>
        </p:txBody>
      </p:sp>
      <p:sp>
        <p:nvSpPr>
          <p:cNvPr id="4" name="Zástupný obsah 3">
            <a:extLst>
              <a:ext uri="{FF2B5EF4-FFF2-40B4-BE49-F238E27FC236}">
                <a16:creationId xmlns:a16="http://schemas.microsoft.com/office/drawing/2014/main" id="{F17FAE81-8768-4271-8376-53481A16BB2F}"/>
              </a:ext>
            </a:extLst>
          </p:cNvPr>
          <p:cNvSpPr>
            <a:spLocks noGrp="1"/>
          </p:cNvSpPr>
          <p:nvPr>
            <p:ph sz="half" idx="2"/>
          </p:nvPr>
        </p:nvSpPr>
        <p:spPr/>
        <p:txBody>
          <a:bodyPr>
            <a:normAutofit fontScale="92500" lnSpcReduction="10000"/>
          </a:bodyPr>
          <a:lstStyle/>
          <a:p>
            <a:r>
              <a:rPr lang="de-DE" dirty="0"/>
              <a:t>Von nun an wurde ich mit noch zärtlicherer Rücksicht behandelt, man wünschte mich unter keinen Umständen zu erregen,</a:t>
            </a:r>
            <a:r>
              <a:rPr lang="cs-CZ" dirty="0"/>
              <a:t> </a:t>
            </a:r>
            <a:r>
              <a:rPr lang="de-DE" dirty="0"/>
              <a:t>gab nach wie einem kranken Kindchen.</a:t>
            </a:r>
            <a:endParaRPr lang="cs-CZ" dirty="0"/>
          </a:p>
          <a:p>
            <a:r>
              <a:rPr lang="de-DE" dirty="0"/>
              <a:t>Ich dachte: Hättet ihr ernstlich gefeilt, geschabt, politiert, so</a:t>
            </a:r>
            <a:r>
              <a:rPr lang="cs-CZ" dirty="0"/>
              <a:t> </a:t>
            </a:r>
            <a:r>
              <a:rPr lang="de-DE" dirty="0"/>
              <a:t>wäre von meinem wunderbaren </a:t>
            </a:r>
            <a:r>
              <a:rPr lang="de-DE" dirty="0" err="1"/>
              <a:t>Kapziegenhorngriff</a:t>
            </a:r>
            <a:r>
              <a:rPr lang="de-DE" dirty="0"/>
              <a:t> heute nichts</a:t>
            </a:r>
            <a:r>
              <a:rPr lang="cs-CZ" dirty="0"/>
              <a:t> </a:t>
            </a:r>
            <a:r>
              <a:rPr lang="de-DE" dirty="0"/>
              <a:t>mehr vorhanden. Wie danke ich euch daher für eure fürsorgliche</a:t>
            </a:r>
            <a:r>
              <a:rPr lang="cs-CZ" dirty="0"/>
              <a:t> </a:t>
            </a:r>
            <a:r>
              <a:rPr lang="de-DE" dirty="0"/>
              <a:t>Weisheit: »Er ist ein Stock-Narr! Man </a:t>
            </a:r>
            <a:r>
              <a:rPr lang="de-DE" dirty="0" err="1"/>
              <a:t>muß</a:t>
            </a:r>
            <a:r>
              <a:rPr lang="de-DE" dirty="0"/>
              <a:t> ihn schonen!«</a:t>
            </a:r>
            <a:endParaRPr lang="cs-CZ" dirty="0"/>
          </a:p>
        </p:txBody>
      </p:sp>
    </p:spTree>
    <p:extLst>
      <p:ext uri="{BB962C8B-B14F-4D97-AF65-F5344CB8AC3E}">
        <p14:creationId xmlns:p14="http://schemas.microsoft.com/office/powerpoint/2010/main" val="291909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48BFC7-9BA4-4880-B753-DCF070B9E30E}"/>
              </a:ext>
            </a:extLst>
          </p:cNvPr>
          <p:cNvSpPr>
            <a:spLocks noGrp="1"/>
          </p:cNvSpPr>
          <p:nvPr>
            <p:ph type="title"/>
          </p:nvPr>
        </p:nvSpPr>
        <p:spPr/>
        <p:txBody>
          <a:bodyPr>
            <a:noAutofit/>
          </a:bodyPr>
          <a:lstStyle/>
          <a:p>
            <a:pPr algn="ctr"/>
            <a:r>
              <a:rPr lang="de-DE" sz="2400" dirty="0" err="1"/>
              <a:t>Morytát</a:t>
            </a:r>
            <a:r>
              <a:rPr lang="de-DE" sz="2400" dirty="0"/>
              <a:t> o v</a:t>
            </a:r>
            <a:r>
              <a:rPr lang="cs-CZ" sz="2400" dirty="0"/>
              <a:t>ý</a:t>
            </a:r>
            <a:r>
              <a:rPr lang="de-DE" sz="2400" dirty="0" err="1"/>
              <a:t>tahu</a:t>
            </a:r>
            <a:r>
              <a:rPr lang="cs-CZ" sz="2400" dirty="0"/>
              <a:t> (22)</a:t>
            </a:r>
            <a:br>
              <a:rPr lang="cs-CZ" sz="2400" dirty="0"/>
            </a:br>
            <a:r>
              <a:rPr lang="de-DE" sz="2400" dirty="0"/>
              <a:t>Lift</a:t>
            </a:r>
            <a:r>
              <a:rPr lang="cs-CZ" sz="2400" dirty="0"/>
              <a:t> </a:t>
            </a:r>
            <a:r>
              <a:rPr lang="de-DE" sz="2400" dirty="0"/>
              <a:t>(in "</a:t>
            </a:r>
            <a:r>
              <a:rPr lang="de-DE" sz="2400" dirty="0" err="1"/>
              <a:t>Pròdromos</a:t>
            </a:r>
            <a:r>
              <a:rPr lang="de-DE" sz="2400" dirty="0"/>
              <a:t>", Berlin 1906)</a:t>
            </a:r>
            <a:r>
              <a:rPr lang="cs-CZ" sz="2400" dirty="0"/>
              <a:t>, </a:t>
            </a:r>
            <a:br>
              <a:rPr lang="cs-CZ" sz="2400" dirty="0"/>
            </a:br>
            <a:r>
              <a:rPr lang="de-DE" sz="2400" dirty="0"/>
              <a:t>So wurde ich</a:t>
            </a:r>
            <a:r>
              <a:rPr lang="cs-CZ" sz="2400" dirty="0"/>
              <a:t> </a:t>
            </a:r>
            <a:r>
              <a:rPr lang="de-DE" sz="2400" dirty="0"/>
              <a:t>(in "Semmering", Berlin 1913)</a:t>
            </a:r>
            <a:endParaRPr lang="cs-CZ" sz="2400" dirty="0"/>
          </a:p>
        </p:txBody>
      </p:sp>
      <p:sp>
        <p:nvSpPr>
          <p:cNvPr id="3" name="Zástupný obsah 2">
            <a:extLst>
              <a:ext uri="{FF2B5EF4-FFF2-40B4-BE49-F238E27FC236}">
                <a16:creationId xmlns:a16="http://schemas.microsoft.com/office/drawing/2014/main" id="{4D239AF4-5C71-4A2F-B9D8-517889AF7C09}"/>
              </a:ext>
            </a:extLst>
          </p:cNvPr>
          <p:cNvSpPr>
            <a:spLocks noGrp="1"/>
          </p:cNvSpPr>
          <p:nvPr>
            <p:ph sz="half" idx="1"/>
          </p:nvPr>
        </p:nvSpPr>
        <p:spPr/>
        <p:txBody>
          <a:bodyPr>
            <a:normAutofit fontScale="77500" lnSpcReduction="20000"/>
          </a:bodyPr>
          <a:lstStyle/>
          <a:p>
            <a:pPr marL="0" indent="0">
              <a:buNone/>
            </a:pPr>
            <a:r>
              <a:rPr lang="de-DE" dirty="0" err="1"/>
              <a:t>Gräßlich</a:t>
            </a:r>
            <a:r>
              <a:rPr lang="de-DE" dirty="0"/>
              <a:t> ist es, mit einem fremden Menschen hinaufzufahren. Man glaubt die Verpflichtung zu haben, ein Gespräch zu entrieren, und überlegt es sich krampfhaft von einem Stockwerke zum anderen. Es ist eine verlegene Spannung wie bei der Maturitätsprüfung. Das Gesicht nimmt einen starren glotzenden Ausdruck an. Endlich sagt man: »Ich empfehle mich!«, mit einer Betonung, wie wenn man eine Freundschaft fürs Leben geschlossen hätte. Deshalb, um allen diesen Unannehmlichkeiten auszuweichen, komme ich immer erst um 6 Uhr morgens nach Hause. Da darf der Lift noch nicht funktionieren</a:t>
            </a:r>
            <a:r>
              <a:rPr lang="cs-CZ" dirty="0"/>
              <a:t>.</a:t>
            </a:r>
            <a:endParaRPr lang="de-DE" dirty="0"/>
          </a:p>
        </p:txBody>
      </p:sp>
      <p:sp>
        <p:nvSpPr>
          <p:cNvPr id="4" name="Zástupný obsah 3">
            <a:extLst>
              <a:ext uri="{FF2B5EF4-FFF2-40B4-BE49-F238E27FC236}">
                <a16:creationId xmlns:a16="http://schemas.microsoft.com/office/drawing/2014/main" id="{F8720BC3-3817-45C0-A368-BACE979D85ED}"/>
              </a:ext>
            </a:extLst>
          </p:cNvPr>
          <p:cNvSpPr>
            <a:spLocks noGrp="1"/>
          </p:cNvSpPr>
          <p:nvPr>
            <p:ph sz="half" idx="2"/>
          </p:nvPr>
        </p:nvSpPr>
        <p:spPr/>
        <p:txBody>
          <a:bodyPr>
            <a:normAutofit fontScale="77500" lnSpcReduction="20000"/>
          </a:bodyPr>
          <a:lstStyle/>
          <a:p>
            <a:pPr marL="0" indent="0">
              <a:buNone/>
            </a:pPr>
            <a:r>
              <a:rPr lang="cs-CZ" dirty="0"/>
              <a:t>A tak moje maminka a můj otec vyklouzli z výtahové pasti tím, že znesvětili výtahovou kabinu, čímž zároveň zabránili dobré </a:t>
            </a:r>
            <a:r>
              <a:rPr lang="cs-CZ" dirty="0" err="1"/>
              <a:t>strařence</a:t>
            </a:r>
            <a:r>
              <a:rPr lang="cs-CZ" dirty="0"/>
              <a:t>, aby došla své posvátné mety. A to já jsem plod těch smilných minut ve výtahu a vypadá to, že maminka mě využila i k tomu, aby otce přivedla k manželství. Však neměla z toho nikdy žádnou opravdovou radost …</a:t>
            </a:r>
          </a:p>
          <a:p>
            <a:pPr marL="0" indent="0">
              <a:buNone/>
            </a:pPr>
            <a:r>
              <a:rPr lang="cs-CZ" dirty="0"/>
              <a:t>Otci ještě chvíli cukalo v koutcích, ale pak už si sám rozepnul límec košile a položili mi hlavu na koleno. </a:t>
            </a:r>
            <a:r>
              <a:rPr lang="cs-CZ" dirty="0" err="1"/>
              <a:t>Vatíhl</a:t>
            </a:r>
            <a:r>
              <a:rPr lang="cs-CZ" dirty="0"/>
              <a:t> jsem nůž, zkusmo se dotkl bříškem palce jeho ostří a láskyplně ho přiložil k otcovu hrdlu.</a:t>
            </a:r>
          </a:p>
        </p:txBody>
      </p:sp>
    </p:spTree>
    <p:extLst>
      <p:ext uri="{BB962C8B-B14F-4D97-AF65-F5344CB8AC3E}">
        <p14:creationId xmlns:p14="http://schemas.microsoft.com/office/powerpoint/2010/main" val="163532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C36392F3-F88F-40C4-9C0A-E82D7F1DA360}"/>
              </a:ext>
            </a:extLst>
          </p:cNvPr>
          <p:cNvSpPr txBox="1"/>
          <p:nvPr/>
        </p:nvSpPr>
        <p:spPr>
          <a:xfrm>
            <a:off x="228599" y="634999"/>
            <a:ext cx="11743267" cy="5632311"/>
          </a:xfrm>
          <a:prstGeom prst="rect">
            <a:avLst/>
          </a:prstGeom>
          <a:noFill/>
        </p:spPr>
        <p:txBody>
          <a:bodyPr wrap="square">
            <a:spAutoFit/>
          </a:bodyPr>
          <a:lstStyle/>
          <a:p>
            <a:r>
              <a:rPr lang="de-DE" dirty="0"/>
              <a:t>Lift</a:t>
            </a:r>
            <a:r>
              <a:rPr lang="cs-CZ" dirty="0"/>
              <a:t> </a:t>
            </a:r>
            <a:r>
              <a:rPr lang="de-DE" dirty="0"/>
              <a:t>(in "</a:t>
            </a:r>
            <a:r>
              <a:rPr lang="de-DE" dirty="0" err="1"/>
              <a:t>Pròdromos</a:t>
            </a:r>
            <a:r>
              <a:rPr lang="de-DE" dirty="0"/>
              <a:t>", Berlin 1906)</a:t>
            </a:r>
          </a:p>
          <a:p>
            <a:endParaRPr lang="cs-CZ" dirty="0"/>
          </a:p>
          <a:p>
            <a:r>
              <a:rPr lang="de-DE" dirty="0"/>
              <a:t>Mir ist der Lift noch immer ein »Mysterium«.</a:t>
            </a:r>
          </a:p>
          <a:p>
            <a:r>
              <a:rPr lang="de-DE" dirty="0"/>
              <a:t>Ich bin nicht so blöde, durch leichte Gewöhnung an die Segnungen moderner Kultur mir den Reiz derselben zu zerstören!</a:t>
            </a:r>
          </a:p>
          <a:p>
            <a:r>
              <a:rPr lang="de-DE" dirty="0"/>
              <a:t>Ich fühle dieses geheimnisvolle </a:t>
            </a:r>
            <a:r>
              <a:rPr lang="de-DE" dirty="0" err="1"/>
              <a:t>Stiegenüberwinden</a:t>
            </a:r>
            <a:r>
              <a:rPr lang="de-DE" dirty="0"/>
              <a:t>, diese Kraftersparnis meiner Kniegelenke, meines Herzens, meiner ach! keineswegs kostbaren Zeit noch immer als etwas Wunderbares.</a:t>
            </a:r>
          </a:p>
          <a:p>
            <a:r>
              <a:rPr lang="de-DE" dirty="0"/>
              <a:t>Die Türe meines Lifts schiebt sich von selbst langsam zu, was für Leute mit Paketen oder Körben direkt störend, für einen Schriftsteller jedoch ziemlich angenehm sich gestaltet.</a:t>
            </a:r>
          </a:p>
          <a:p>
            <a:r>
              <a:rPr lang="de-DE" dirty="0"/>
              <a:t>Ich weiß nicht, an welcher Art von </a:t>
            </a:r>
            <a:r>
              <a:rPr lang="de-DE" b="1" dirty="0"/>
              <a:t>Maschinerie </a:t>
            </a:r>
            <a:r>
              <a:rPr lang="de-DE" dirty="0"/>
              <a:t>mein Lift hängt. Ich erfahre nur hie und da durch den Hausmeister, </a:t>
            </a:r>
            <a:r>
              <a:rPr lang="de-DE" dirty="0" err="1"/>
              <a:t>daß</a:t>
            </a:r>
            <a:r>
              <a:rPr lang="de-DE" dirty="0"/>
              <a:t> heute etwas nicht ganz in Ordnung sei oder </a:t>
            </a:r>
            <a:r>
              <a:rPr lang="de-DE" dirty="0" err="1"/>
              <a:t>daß</a:t>
            </a:r>
            <a:r>
              <a:rPr lang="de-DE" dirty="0"/>
              <a:t> der Installateur da sei. Ich verstehe jedoch weder, was für eine Katastrophe im Entstehen war, noch was ein Installateur ist. Beides jedoch scheint mit eventuellen Lebensgefahren </a:t>
            </a:r>
            <a:r>
              <a:rPr lang="de-DE" dirty="0" err="1"/>
              <a:t>vereinbarlich</a:t>
            </a:r>
            <a:r>
              <a:rPr lang="de-DE" dirty="0"/>
              <a:t> zu sein.</a:t>
            </a:r>
          </a:p>
          <a:p>
            <a:r>
              <a:rPr lang="de-DE" b="1" dirty="0" err="1"/>
              <a:t>Gräßlich</a:t>
            </a:r>
            <a:r>
              <a:rPr lang="de-DE" b="1" dirty="0"/>
              <a:t> ist es, mit einem fremden Menschen hinaufzufahren. Man glaubt die Verpflichtung zu haben, ein Gespräch zu entrieren, und überlegt es sich krampfhaft von einem Stockwerke zum anderen. Es ist eine verlegene Spannung wie bei der Maturitätsprüfung.</a:t>
            </a:r>
            <a:r>
              <a:rPr lang="de-DE" dirty="0"/>
              <a:t> Das Gesicht nimmt einen starren glotzenden Ausdruck an. Endlich sagt man: »Ich empfehle mich!«, mit einer Betonung, wie wenn man eine Freundschaft fürs Leben geschlossen hätte. Deshalb, um allen diesen Unannehmlichkeiten auszuweichen, komme ich immer erst um 6 Uhr morgens nach Hause. Da darf der Lift noch nicht funktionieren.</a:t>
            </a:r>
          </a:p>
          <a:p>
            <a:endParaRPr lang="de-DE" dirty="0"/>
          </a:p>
          <a:p>
            <a:r>
              <a:rPr lang="de-DE" dirty="0"/>
              <a:t> </a:t>
            </a:r>
          </a:p>
          <a:p>
            <a:endParaRPr lang="de-DE" dirty="0"/>
          </a:p>
        </p:txBody>
      </p:sp>
    </p:spTree>
    <p:extLst>
      <p:ext uri="{BB962C8B-B14F-4D97-AF65-F5344CB8AC3E}">
        <p14:creationId xmlns:p14="http://schemas.microsoft.com/office/powerpoint/2010/main" val="33377950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3877</Words>
  <Application>Microsoft Office PowerPoint</Application>
  <PresentationFormat>Širokoúhlá obrazovka</PresentationFormat>
  <Paragraphs>153</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Peter Altenberg (1859-1919)</vt:lpstr>
      <vt:lpstr>Warum sind vor allem Alterbilder erhalten?</vt:lpstr>
      <vt:lpstr>Wer ist der Mann links?</vt:lpstr>
      <vt:lpstr>Redaktorem Moderní bibliotéky K. H. Hilar, r. 1910 nastoupil Hilar do Městského divadla na Královských Vinohradech jako lektor, od 1913 byl jeho dramaturgem) si vynutilo změnu redaktora Moderní bibliotéky. PŘEKLADATEL: JAROSLAV PŠENIČKA VYDAVATEL: FR. ADÁMEK POČET STRAN:  63 Královské Vinohrady 1906</vt:lpstr>
      <vt:lpstr>Jan Hanč ; Předmluva: Pavel Eisner 13000 výt. kritika F.X. Šaldy Prodromos</vt:lpstr>
      <vt:lpstr>Jiří KRATOCHVIL:  Má lásko, postmoderno.  Brno: Atlantis, 1994. brněnsk0 altenbergoviny</vt:lpstr>
      <vt:lpstr>Legenda o věčném návratu (15)  Die Maus (Prodromos), Der Spazierstocke (Bilderbögen des kleinen Lebens)</vt:lpstr>
      <vt:lpstr>Morytát o výtahu (22) Lift (in "Pròdromos", Berlin 1906),  So wurde ich (in "Semmering", Berlin 1913)</vt:lpstr>
      <vt:lpstr>Prezentace aplikace PowerPoint</vt:lpstr>
      <vt:lpstr>Musil als Paraphrasenmacher und Petr Altenberg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Café Central</vt:lpstr>
      <vt:lpstr>Prezentace aplikace PowerPoint</vt:lpstr>
      <vt:lpstr>Femme fatale im Café Herrenhof: Ea von Allesch, geb. Täubele, geschieden Rudolph   Broch: Du bist doch ein Kindi zwischen 8 u. 10 Jahren.</vt:lpstr>
      <vt:lpstr>Café Museum</vt:lpstr>
      <vt:lpstr>Prezentace aplikace PowerPoint</vt:lpstr>
      <vt:lpstr>Wo ist der Volksgarten?</vt:lpstr>
      <vt:lpstr>Wie kann man schnell die Ringbauten sehen?</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Altenberg (1859-1919)</dc:title>
  <dc:creator>Zdeněk Mareček</dc:creator>
  <cp:lastModifiedBy>Zdeněk Mareček</cp:lastModifiedBy>
  <cp:revision>5</cp:revision>
  <dcterms:created xsi:type="dcterms:W3CDTF">2022-03-23T20:44:21Z</dcterms:created>
  <dcterms:modified xsi:type="dcterms:W3CDTF">2022-03-24T09:19:23Z</dcterms:modified>
</cp:coreProperties>
</file>