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3" r:id="rId6"/>
    <p:sldId id="262" r:id="rId7"/>
    <p:sldId id="261" r:id="rId8"/>
    <p:sldId id="264" r:id="rId9"/>
    <p:sldId id="270" r:id="rId10"/>
    <p:sldId id="265" r:id="rId11"/>
    <p:sldId id="267" r:id="rId12"/>
    <p:sldId id="266" r:id="rId13"/>
    <p:sldId id="268" r:id="rId14"/>
    <p:sldId id="269"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E95F4-AF12-4526-A7FA-3E91A0E46CE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22EAD9C-AF85-4D0A-93C9-2EE377C362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76ECF97-6B7E-42B5-89F9-AF7F42A2F379}"/>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5" name="Zástupný symbol pro zápatí 4">
            <a:extLst>
              <a:ext uri="{FF2B5EF4-FFF2-40B4-BE49-F238E27FC236}">
                <a16:creationId xmlns:a16="http://schemas.microsoft.com/office/drawing/2014/main" id="{1F05542F-CAB9-45AE-BE10-D4C882363B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8150DC-C26C-49FC-8C02-AB0A0D1B1474}"/>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109946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E2130-7C37-403C-AA0D-72BCB8C09D6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B38DB29-D243-4841-8AF9-99685F8C288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C621E5C-5346-4C4D-8EA1-7FF87DA1CF41}"/>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5" name="Zástupný symbol pro zápatí 4">
            <a:extLst>
              <a:ext uri="{FF2B5EF4-FFF2-40B4-BE49-F238E27FC236}">
                <a16:creationId xmlns:a16="http://schemas.microsoft.com/office/drawing/2014/main" id="{6D070BF7-96F0-4645-B3E2-782F4B38696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2E76C79-6CFE-41BC-8025-9C0B4FEC0663}"/>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20830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D155B15-2697-4357-8494-02B644A0BE4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91154AD-3622-4D6E-B252-445222CB4A1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4ADDF3-CE33-4809-A211-873F54DDD728}"/>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5" name="Zástupný symbol pro zápatí 4">
            <a:extLst>
              <a:ext uri="{FF2B5EF4-FFF2-40B4-BE49-F238E27FC236}">
                <a16:creationId xmlns:a16="http://schemas.microsoft.com/office/drawing/2014/main" id="{4B6728FB-21DA-43F6-AA5F-CE41F8AB7D8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D0D7583-A916-4742-B787-F5F55B7211D6}"/>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55712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C9DDAE-ABD5-4FA3-9033-9609656E465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ECF9D69-2E8E-4B0E-A7EF-3A57B3CD0ED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887A4A8-9EB1-41FA-8DD1-E7DEAA87A7EC}"/>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5" name="Zástupný symbol pro zápatí 4">
            <a:extLst>
              <a:ext uri="{FF2B5EF4-FFF2-40B4-BE49-F238E27FC236}">
                <a16:creationId xmlns:a16="http://schemas.microsoft.com/office/drawing/2014/main" id="{00477590-DE88-48DF-8CEB-38617AA64D4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779738D-F010-4500-B97F-4C14427C64D6}"/>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154602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4E4F8D-3169-46F3-B759-FBB113FEFD3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892381F-74FB-4E9B-A587-779697EC16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8E281D9-A1A4-41C1-862E-1E3046B4A52F}"/>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5" name="Zástupný symbol pro zápatí 4">
            <a:extLst>
              <a:ext uri="{FF2B5EF4-FFF2-40B4-BE49-F238E27FC236}">
                <a16:creationId xmlns:a16="http://schemas.microsoft.com/office/drawing/2014/main" id="{8C0C6C90-8617-4820-AFE4-FC871E00A2E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7E16313-2127-4FDB-B531-FCFC4CEB848F}"/>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2809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9E3137-5E42-4AA5-A8A1-36E8D0CB65E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640B064-16D7-4A0F-B0A2-6BDB99B16AB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8F67243-9CD0-4405-8A9A-B59E5EE4EA8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11E893B-70B1-421C-A468-EB3C84CB07B3}"/>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6" name="Zástupný symbol pro zápatí 5">
            <a:extLst>
              <a:ext uri="{FF2B5EF4-FFF2-40B4-BE49-F238E27FC236}">
                <a16:creationId xmlns:a16="http://schemas.microsoft.com/office/drawing/2014/main" id="{52965949-9A38-4459-B656-5ACD4F630F9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9A227F4-C790-4E7F-AA35-9A66EDC74A5A}"/>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39493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7A2A23-A26D-4862-909B-7861F7101AB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FD3CAB0-61D4-4E7E-82DE-697B548456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D2DA359-FC39-4118-ADA0-40C1BB156CA5}"/>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D79D5C5-496D-4985-9713-650D01630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1B779F7-A39D-4EEC-ACDC-19529D714AC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14F6D42-ED60-4D1F-9C03-E0D6F207EB09}"/>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8" name="Zástupný symbol pro zápatí 7">
            <a:extLst>
              <a:ext uri="{FF2B5EF4-FFF2-40B4-BE49-F238E27FC236}">
                <a16:creationId xmlns:a16="http://schemas.microsoft.com/office/drawing/2014/main" id="{E48750B5-9809-4C58-8037-CF383B64E2A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92F2EA3-9869-4A87-A3EA-F38BA23B2C14}"/>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22038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3A48FC-BE76-4BFD-A841-2D488FCB24C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2897B01-482D-4E2C-A84A-066AE0CF384E}"/>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4" name="Zástupný symbol pro zápatí 3">
            <a:extLst>
              <a:ext uri="{FF2B5EF4-FFF2-40B4-BE49-F238E27FC236}">
                <a16:creationId xmlns:a16="http://schemas.microsoft.com/office/drawing/2014/main" id="{172C1A63-97FF-4DEA-AB02-4817BFCE65F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C19F8DB-1B44-430A-B916-7C7FA60EC8CD}"/>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361105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30B6863-7181-4A5B-A078-57653D779FA6}"/>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3" name="Zástupný symbol pro zápatí 2">
            <a:extLst>
              <a:ext uri="{FF2B5EF4-FFF2-40B4-BE49-F238E27FC236}">
                <a16:creationId xmlns:a16="http://schemas.microsoft.com/office/drawing/2014/main" id="{0665C0E0-3429-44D2-9133-62240BE9DDC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BBC5C14-0EB4-44CE-94DE-053BE04A152A}"/>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200290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12051-31B0-4F96-9A25-2262E995223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A9E7DE6-70B7-42ED-8EB5-B54C73D5D9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25BC3B6-039E-412C-BB13-F0D996181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338312-1897-41CD-B128-3890F4623355}"/>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6" name="Zástupný symbol pro zápatí 5">
            <a:extLst>
              <a:ext uri="{FF2B5EF4-FFF2-40B4-BE49-F238E27FC236}">
                <a16:creationId xmlns:a16="http://schemas.microsoft.com/office/drawing/2014/main" id="{4F50594D-60BB-4793-8383-6D5A85AC041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B24B1D5-95C0-418A-ADCE-7177D80D4E03}"/>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334523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941EA9-26CE-457E-86D2-E26F903C47A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B2C1AC9-BA41-425D-9870-87E4028AC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348CDC2-AA7E-489A-9A04-86F0D1A39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61A149C-5AA7-4B57-BF7E-6DE25342723A}"/>
              </a:ext>
            </a:extLst>
          </p:cNvPr>
          <p:cNvSpPr>
            <a:spLocks noGrp="1"/>
          </p:cNvSpPr>
          <p:nvPr>
            <p:ph type="dt" sz="half" idx="10"/>
          </p:nvPr>
        </p:nvSpPr>
        <p:spPr/>
        <p:txBody>
          <a:bodyPr/>
          <a:lstStyle/>
          <a:p>
            <a:fld id="{7767876F-7D21-4A34-8548-11D6FB9BC2DF}" type="datetimeFigureOut">
              <a:rPr lang="cs-CZ" smtClean="0"/>
              <a:t>14.03.2022</a:t>
            </a:fld>
            <a:endParaRPr lang="cs-CZ"/>
          </a:p>
        </p:txBody>
      </p:sp>
      <p:sp>
        <p:nvSpPr>
          <p:cNvPr id="6" name="Zástupný symbol pro zápatí 5">
            <a:extLst>
              <a:ext uri="{FF2B5EF4-FFF2-40B4-BE49-F238E27FC236}">
                <a16:creationId xmlns:a16="http://schemas.microsoft.com/office/drawing/2014/main" id="{F5E076FD-BAF1-4572-B2C9-225316C8ADA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718C9A8-7DD3-4E44-896A-BFE6D298F1B3}"/>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125327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ECB86BB-4822-47D9-8BA0-426DE12E9C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40A21E4-8EF4-4C3F-A5CA-98AC42CE45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DF412A-CD49-449D-A5EC-8D3B123D1F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7876F-7D21-4A34-8548-11D6FB9BC2DF}" type="datetimeFigureOut">
              <a:rPr lang="cs-CZ" smtClean="0"/>
              <a:t>14.03.2022</a:t>
            </a:fld>
            <a:endParaRPr lang="cs-CZ"/>
          </a:p>
        </p:txBody>
      </p:sp>
      <p:sp>
        <p:nvSpPr>
          <p:cNvPr id="5" name="Zástupný symbol pro zápatí 4">
            <a:extLst>
              <a:ext uri="{FF2B5EF4-FFF2-40B4-BE49-F238E27FC236}">
                <a16:creationId xmlns:a16="http://schemas.microsoft.com/office/drawing/2014/main" id="{8ABC312D-3E0B-4EAC-9273-C5F3D26F9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0E6C8D6-7981-43D3-B09B-947160D57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C4675-1C2D-4D20-9AF0-7973DB8C318B}" type="slidenum">
              <a:rPr lang="cs-CZ" smtClean="0"/>
              <a:t>‹#›</a:t>
            </a:fld>
            <a:endParaRPr lang="cs-CZ"/>
          </a:p>
        </p:txBody>
      </p:sp>
    </p:spTree>
    <p:extLst>
      <p:ext uri="{BB962C8B-B14F-4D97-AF65-F5344CB8AC3E}">
        <p14:creationId xmlns:p14="http://schemas.microsoft.com/office/powerpoint/2010/main" val="3104203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j2f7Wo6-Kx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jfOuOJ6b-q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nl.no/Arne_Garb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A8199-A7AC-42FF-8C74-0782C7F8AE2C}"/>
              </a:ext>
            </a:extLst>
          </p:cNvPr>
          <p:cNvSpPr>
            <a:spLocks noGrp="1"/>
          </p:cNvSpPr>
          <p:nvPr>
            <p:ph type="ctrTitle"/>
          </p:nvPr>
        </p:nvSpPr>
        <p:spPr>
          <a:solidFill>
            <a:schemeClr val="accent2">
              <a:lumMod val="20000"/>
              <a:lumOff val="80000"/>
            </a:schemeClr>
          </a:solidFill>
        </p:spPr>
        <p:txBody>
          <a:bodyPr/>
          <a:lstStyle/>
          <a:p>
            <a:r>
              <a:rPr lang="cs-CZ" dirty="0"/>
              <a:t>Dějiny překladu (skandinávských literatur)</a:t>
            </a:r>
          </a:p>
        </p:txBody>
      </p:sp>
      <p:sp>
        <p:nvSpPr>
          <p:cNvPr id="3" name="Podnadpis 2">
            <a:extLst>
              <a:ext uri="{FF2B5EF4-FFF2-40B4-BE49-F238E27FC236}">
                <a16:creationId xmlns:a16="http://schemas.microsoft.com/office/drawing/2014/main" id="{D7A50BB4-67AC-4008-B4F1-D25B8D863BBF}"/>
              </a:ext>
            </a:extLst>
          </p:cNvPr>
          <p:cNvSpPr>
            <a:spLocks noGrp="1"/>
          </p:cNvSpPr>
          <p:nvPr>
            <p:ph type="subTitle" idx="1"/>
          </p:nvPr>
        </p:nvSpPr>
        <p:spPr/>
        <p:txBody>
          <a:bodyPr/>
          <a:lstStyle/>
          <a:p>
            <a:r>
              <a:rPr lang="cs-CZ" dirty="0"/>
              <a:t>14/3</a:t>
            </a:r>
          </a:p>
          <a:p>
            <a:endParaRPr lang="cs-CZ" dirty="0"/>
          </a:p>
        </p:txBody>
      </p:sp>
    </p:spTree>
    <p:extLst>
      <p:ext uri="{BB962C8B-B14F-4D97-AF65-F5344CB8AC3E}">
        <p14:creationId xmlns:p14="http://schemas.microsoft.com/office/powerpoint/2010/main" val="168013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5AC927-1A3B-4D49-BD2F-EC09E6E365E4}"/>
              </a:ext>
            </a:extLst>
          </p:cNvPr>
          <p:cNvSpPr>
            <a:spLocks noGrp="1"/>
          </p:cNvSpPr>
          <p:nvPr>
            <p:ph type="title"/>
          </p:nvPr>
        </p:nvSpPr>
        <p:spPr/>
        <p:txBody>
          <a:bodyPr/>
          <a:lstStyle/>
          <a:p>
            <a:r>
              <a:rPr lang="cs-CZ" dirty="0"/>
              <a:t>Dionýz </a:t>
            </a:r>
            <a:r>
              <a:rPr lang="cs-CZ" dirty="0" err="1"/>
              <a:t>Ďurišin</a:t>
            </a:r>
            <a:r>
              <a:rPr lang="cs-CZ" dirty="0"/>
              <a:t> 1929 - 1997</a:t>
            </a:r>
          </a:p>
        </p:txBody>
      </p:sp>
      <p:sp>
        <p:nvSpPr>
          <p:cNvPr id="3" name="Zástupný obsah 2">
            <a:extLst>
              <a:ext uri="{FF2B5EF4-FFF2-40B4-BE49-F238E27FC236}">
                <a16:creationId xmlns:a16="http://schemas.microsoft.com/office/drawing/2014/main" id="{B93F0A99-9E28-489A-9CF1-24A3FB3EB02D}"/>
              </a:ext>
            </a:extLst>
          </p:cNvPr>
          <p:cNvSpPr>
            <a:spLocks noGrp="1"/>
          </p:cNvSpPr>
          <p:nvPr>
            <p:ph idx="1"/>
          </p:nvPr>
        </p:nvSpPr>
        <p:spPr/>
        <p:txBody>
          <a:bodyPr>
            <a:normAutofit fontScale="85000" lnSpcReduction="10000"/>
          </a:bodyPr>
          <a:lstStyle/>
          <a:p>
            <a:r>
              <a:rPr lang="cs-CZ" dirty="0" err="1"/>
              <a:t>Meziliterárnost</a:t>
            </a:r>
            <a:r>
              <a:rPr lang="cs-CZ" dirty="0"/>
              <a:t>, literární centrismy</a:t>
            </a:r>
          </a:p>
          <a:p>
            <a:endParaRPr lang="cs-CZ" dirty="0"/>
          </a:p>
          <a:p>
            <a:pPr algn="l">
              <a:buFont typeface="Arial" panose="020B0604020202020204" pitchFamily="34" charset="0"/>
              <a:buChar char="•"/>
            </a:pPr>
            <a:r>
              <a:rPr lang="cs-CZ" b="0" i="1" dirty="0" err="1">
                <a:solidFill>
                  <a:srgbClr val="202122"/>
                </a:solidFill>
                <a:effectLst/>
                <a:latin typeface="Arial" panose="020B0604020202020204" pitchFamily="34" charset="0"/>
              </a:rPr>
              <a:t>Teória</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medziliterárneho</a:t>
            </a:r>
            <a:r>
              <a:rPr lang="cs-CZ" b="0" i="1" dirty="0">
                <a:solidFill>
                  <a:srgbClr val="202122"/>
                </a:solidFill>
                <a:effectLst/>
                <a:latin typeface="Arial" panose="020B0604020202020204" pitchFamily="34" charset="0"/>
              </a:rPr>
              <a:t> procesu</a:t>
            </a:r>
            <a:r>
              <a:rPr lang="cs-CZ" b="0" i="0" dirty="0">
                <a:solidFill>
                  <a:srgbClr val="202122"/>
                </a:solidFill>
                <a:effectLst/>
                <a:latin typeface="Arial" panose="020B0604020202020204" pitchFamily="34" charset="0"/>
              </a:rPr>
              <a:t> (1987)</a:t>
            </a:r>
          </a:p>
          <a:p>
            <a:pPr algn="l">
              <a:buFont typeface="Arial" panose="020B0604020202020204" pitchFamily="34" charset="0"/>
              <a:buChar char="•"/>
            </a:pPr>
            <a:r>
              <a:rPr lang="cs-CZ" b="0" i="1" dirty="0" err="1">
                <a:solidFill>
                  <a:srgbClr val="202122"/>
                </a:solidFill>
                <a:effectLst/>
                <a:latin typeface="Arial" panose="020B0604020202020204" pitchFamily="34" charset="0"/>
              </a:rPr>
              <a:t>Dialógy</a:t>
            </a:r>
            <a:r>
              <a:rPr lang="cs-CZ" b="0" i="1" dirty="0">
                <a:solidFill>
                  <a:srgbClr val="202122"/>
                </a:solidFill>
                <a:effectLst/>
                <a:latin typeface="Arial" panose="020B0604020202020204" pitchFamily="34" charset="0"/>
              </a:rPr>
              <a:t> a </a:t>
            </a:r>
            <a:r>
              <a:rPr lang="cs-CZ" b="0" i="1" dirty="0" err="1">
                <a:solidFill>
                  <a:srgbClr val="202122"/>
                </a:solidFill>
                <a:effectLst/>
                <a:latin typeface="Arial" panose="020B0604020202020204" pitchFamily="34" charset="0"/>
              </a:rPr>
              <a:t>reflexie</a:t>
            </a:r>
            <a:r>
              <a:rPr lang="cs-CZ" b="0" i="1" dirty="0">
                <a:solidFill>
                  <a:srgbClr val="202122"/>
                </a:solidFill>
                <a:effectLst/>
                <a:latin typeface="Arial" panose="020B0604020202020204" pitchFamily="34" charset="0"/>
              </a:rPr>
              <a:t> o </a:t>
            </a:r>
            <a:r>
              <a:rPr lang="cs-CZ" b="0" i="1" dirty="0" err="1">
                <a:solidFill>
                  <a:srgbClr val="202122"/>
                </a:solidFill>
                <a:effectLst/>
                <a:latin typeface="Arial" panose="020B0604020202020204" pitchFamily="34" charset="0"/>
              </a:rPr>
              <a:t>medziliterárnosti</a:t>
            </a:r>
            <a:r>
              <a:rPr lang="cs-CZ" b="0" i="0" dirty="0">
                <a:solidFill>
                  <a:srgbClr val="202122"/>
                </a:solidFill>
                <a:effectLst/>
                <a:latin typeface="Arial" panose="020B0604020202020204" pitchFamily="34" charset="0"/>
              </a:rPr>
              <a:t> (1988)</a:t>
            </a:r>
          </a:p>
          <a:p>
            <a:pPr algn="l">
              <a:buFont typeface="Arial" panose="020B0604020202020204" pitchFamily="34" charset="0"/>
              <a:buChar char="•"/>
            </a:pPr>
            <a:r>
              <a:rPr lang="cs-CZ" b="0" i="1" dirty="0">
                <a:solidFill>
                  <a:srgbClr val="202122"/>
                </a:solidFill>
                <a:effectLst/>
                <a:latin typeface="Arial" panose="020B0604020202020204" pitchFamily="34" charset="0"/>
              </a:rPr>
              <a:t>Systematika </a:t>
            </a:r>
            <a:r>
              <a:rPr lang="cs-CZ" b="0" i="1" dirty="0" err="1">
                <a:solidFill>
                  <a:srgbClr val="202122"/>
                </a:solidFill>
                <a:effectLst/>
                <a:latin typeface="Arial" panose="020B0604020202020204" pitchFamily="34" charset="0"/>
              </a:rPr>
              <a:t>medziliterárneho</a:t>
            </a:r>
            <a:r>
              <a:rPr lang="cs-CZ" b="0" i="1" dirty="0">
                <a:solidFill>
                  <a:srgbClr val="202122"/>
                </a:solidFill>
                <a:effectLst/>
                <a:latin typeface="Arial" panose="020B0604020202020204" pitchFamily="34" charset="0"/>
              </a:rPr>
              <a:t> procesu</a:t>
            </a:r>
            <a:r>
              <a:rPr lang="cs-CZ" b="0" i="0" dirty="0">
                <a:solidFill>
                  <a:srgbClr val="202122"/>
                </a:solidFill>
                <a:effectLst/>
                <a:latin typeface="Arial" panose="020B0604020202020204" pitchFamily="34" charset="0"/>
              </a:rPr>
              <a:t> (1988)</a:t>
            </a:r>
          </a:p>
          <a:p>
            <a:pPr algn="l">
              <a:buFont typeface="Arial" panose="020B0604020202020204" pitchFamily="34" charset="0"/>
              <a:buChar char="•"/>
            </a:pPr>
            <a:r>
              <a:rPr lang="cs-CZ" b="0" i="1" dirty="0" err="1">
                <a:solidFill>
                  <a:srgbClr val="202122"/>
                </a:solidFill>
                <a:effectLst/>
                <a:latin typeface="Arial" panose="020B0604020202020204" pitchFamily="34" charset="0"/>
              </a:rPr>
              <a:t>Osobitné</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medziliterárne</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spoločenstvá</a:t>
            </a:r>
            <a:r>
              <a:rPr lang="cs-CZ" b="0" i="0" dirty="0">
                <a:solidFill>
                  <a:srgbClr val="202122"/>
                </a:solidFill>
                <a:effectLst/>
                <a:latin typeface="Arial" panose="020B0604020202020204" pitchFamily="34" charset="0"/>
              </a:rPr>
              <a:t> (1987-1993) – </a:t>
            </a:r>
            <a:r>
              <a:rPr lang="cs-CZ" b="0" i="0" dirty="0" err="1">
                <a:solidFill>
                  <a:srgbClr val="202122"/>
                </a:solidFill>
                <a:effectLst/>
                <a:latin typeface="Arial" panose="020B0604020202020204" pitchFamily="34" charset="0"/>
              </a:rPr>
              <a:t>kolektívny</a:t>
            </a:r>
            <a:r>
              <a:rPr lang="cs-CZ" b="0" i="0" dirty="0">
                <a:solidFill>
                  <a:srgbClr val="202122"/>
                </a:solidFill>
                <a:effectLst/>
                <a:latin typeface="Arial" panose="020B0604020202020204" pitchFamily="34" charset="0"/>
              </a:rPr>
              <a:t> projekt</a:t>
            </a:r>
          </a:p>
          <a:p>
            <a:pPr algn="l">
              <a:buFont typeface="Arial" panose="020B0604020202020204" pitchFamily="34" charset="0"/>
              <a:buChar char="•"/>
            </a:pPr>
            <a:r>
              <a:rPr lang="cs-CZ" b="0" i="1" dirty="0" err="1">
                <a:solidFill>
                  <a:srgbClr val="202122"/>
                </a:solidFill>
                <a:effectLst/>
                <a:latin typeface="Arial" panose="020B0604020202020204" pitchFamily="34" charset="0"/>
              </a:rPr>
              <a:t>Čo</a:t>
            </a:r>
            <a:r>
              <a:rPr lang="cs-CZ" b="0" i="1" dirty="0">
                <a:solidFill>
                  <a:srgbClr val="202122"/>
                </a:solidFill>
                <a:effectLst/>
                <a:latin typeface="Arial" panose="020B0604020202020204" pitchFamily="34" charset="0"/>
              </a:rPr>
              <a:t> je </a:t>
            </a:r>
            <a:r>
              <a:rPr lang="cs-CZ" b="0" i="1" dirty="0" err="1">
                <a:solidFill>
                  <a:srgbClr val="202122"/>
                </a:solidFill>
                <a:effectLst/>
                <a:latin typeface="Arial" panose="020B0604020202020204" pitchFamily="34" charset="0"/>
              </a:rPr>
              <a:t>svetová</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literatúra</a:t>
            </a:r>
            <a:r>
              <a:rPr lang="cs-CZ" b="0" i="0" dirty="0">
                <a:solidFill>
                  <a:srgbClr val="202122"/>
                </a:solidFill>
                <a:effectLst/>
                <a:latin typeface="Arial" panose="020B0604020202020204" pitchFamily="34" charset="0"/>
              </a:rPr>
              <a:t> (1992)</a:t>
            </a:r>
          </a:p>
          <a:p>
            <a:pPr algn="l">
              <a:buFont typeface="Arial" panose="020B0604020202020204" pitchFamily="34" charset="0"/>
              <a:buChar char="•"/>
            </a:pPr>
            <a:r>
              <a:rPr lang="cs-CZ" b="0" i="1" dirty="0" err="1">
                <a:solidFill>
                  <a:srgbClr val="202122"/>
                </a:solidFill>
                <a:effectLst/>
                <a:latin typeface="Arial" panose="020B0604020202020204" pitchFamily="34" charset="0"/>
              </a:rPr>
              <a:t>Svetová</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literatúra</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perom</a:t>
            </a:r>
            <a:r>
              <a:rPr lang="cs-CZ" b="0" i="1" dirty="0">
                <a:solidFill>
                  <a:srgbClr val="202122"/>
                </a:solidFill>
                <a:effectLst/>
                <a:latin typeface="Arial" panose="020B0604020202020204" pitchFamily="34" charset="0"/>
              </a:rPr>
              <a:t> a </a:t>
            </a:r>
            <a:r>
              <a:rPr lang="cs-CZ" b="0" i="1" dirty="0" err="1">
                <a:solidFill>
                  <a:srgbClr val="202122"/>
                </a:solidFill>
                <a:effectLst/>
                <a:latin typeface="Arial" panose="020B0604020202020204" pitchFamily="34" charset="0"/>
              </a:rPr>
              <a:t>dlátom</a:t>
            </a:r>
            <a:r>
              <a:rPr lang="cs-CZ" b="0" i="0" dirty="0">
                <a:solidFill>
                  <a:srgbClr val="202122"/>
                </a:solidFill>
                <a:effectLst/>
                <a:latin typeface="Arial" panose="020B0604020202020204" pitchFamily="34" charset="0"/>
              </a:rPr>
              <a:t> (1993)</a:t>
            </a:r>
          </a:p>
          <a:p>
            <a:pPr algn="l">
              <a:buFont typeface="Arial" panose="020B0604020202020204" pitchFamily="34" charset="0"/>
              <a:buChar char="•"/>
            </a:pPr>
            <a:r>
              <a:rPr lang="cs-CZ" b="0" i="1" dirty="0" err="1">
                <a:solidFill>
                  <a:srgbClr val="202122"/>
                </a:solidFill>
                <a:effectLst/>
                <a:latin typeface="Arial" panose="020B0604020202020204" pitchFamily="34" charset="0"/>
              </a:rPr>
              <a:t>Teória</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medziliterárneho</a:t>
            </a:r>
            <a:r>
              <a:rPr lang="cs-CZ" b="0" i="1" dirty="0">
                <a:solidFill>
                  <a:srgbClr val="202122"/>
                </a:solidFill>
                <a:effectLst/>
                <a:latin typeface="Arial" panose="020B0604020202020204" pitchFamily="34" charset="0"/>
              </a:rPr>
              <a:t> procesu</a:t>
            </a:r>
            <a:r>
              <a:rPr lang="cs-CZ" b="0" i="0" dirty="0">
                <a:solidFill>
                  <a:srgbClr val="202122"/>
                </a:solidFill>
                <a:effectLst/>
                <a:latin typeface="Arial" panose="020B0604020202020204" pitchFamily="34" charset="0"/>
              </a:rPr>
              <a:t> (1995)</a:t>
            </a:r>
          </a:p>
          <a:p>
            <a:pPr algn="l">
              <a:buFont typeface="Arial" panose="020B0604020202020204" pitchFamily="34" charset="0"/>
              <a:buChar char="•"/>
            </a:pPr>
            <a:r>
              <a:rPr lang="cs-CZ" b="0" i="0" dirty="0" err="1">
                <a:solidFill>
                  <a:srgbClr val="202122"/>
                </a:solidFill>
                <a:effectLst/>
                <a:latin typeface="Arial" panose="020B0604020202020204" pitchFamily="34" charset="0"/>
              </a:rPr>
              <a:t>publikácie</a:t>
            </a:r>
            <a:r>
              <a:rPr lang="cs-CZ" b="0" i="0"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Medziliterárny</a:t>
            </a:r>
            <a:r>
              <a:rPr lang="cs-CZ" b="0" i="1" dirty="0">
                <a:solidFill>
                  <a:srgbClr val="202122"/>
                </a:solidFill>
                <a:effectLst/>
                <a:latin typeface="Arial" panose="020B0604020202020204" pitchFamily="34" charset="0"/>
              </a:rPr>
              <a:t> centrizmus </a:t>
            </a:r>
            <a:r>
              <a:rPr lang="cs-CZ" b="0" i="1" dirty="0" err="1">
                <a:solidFill>
                  <a:srgbClr val="202122"/>
                </a:solidFill>
                <a:effectLst/>
                <a:latin typeface="Arial" panose="020B0604020202020204" pitchFamily="34" charset="0"/>
              </a:rPr>
              <a:t>stredoeurópskych</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literatúr</a:t>
            </a:r>
            <a:r>
              <a:rPr lang="cs-CZ" b="0" i="0" dirty="0">
                <a:solidFill>
                  <a:srgbClr val="202122"/>
                </a:solidFill>
                <a:effectLst/>
                <a:latin typeface="Arial" panose="020B0604020202020204" pitchFamily="34" charset="0"/>
              </a:rPr>
              <a:t> (1998)</a:t>
            </a:r>
          </a:p>
          <a:p>
            <a:endParaRPr lang="cs-CZ" dirty="0"/>
          </a:p>
        </p:txBody>
      </p:sp>
    </p:spTree>
    <p:extLst>
      <p:ext uri="{BB962C8B-B14F-4D97-AF65-F5344CB8AC3E}">
        <p14:creationId xmlns:p14="http://schemas.microsoft.com/office/powerpoint/2010/main" val="1008670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CC2F5C-F29A-4EB4-8DA1-2998DE025922}"/>
              </a:ext>
            </a:extLst>
          </p:cNvPr>
          <p:cNvSpPr>
            <a:spLocks noGrp="1"/>
          </p:cNvSpPr>
          <p:nvPr>
            <p:ph type="title"/>
          </p:nvPr>
        </p:nvSpPr>
        <p:spPr/>
        <p:txBody>
          <a:bodyPr/>
          <a:lstStyle/>
          <a:p>
            <a:r>
              <a:rPr lang="cs-CZ" dirty="0" err="1"/>
              <a:t>Homi</a:t>
            </a:r>
            <a:r>
              <a:rPr lang="cs-CZ" dirty="0"/>
              <a:t> K. </a:t>
            </a:r>
            <a:r>
              <a:rPr lang="cs-CZ" dirty="0" err="1"/>
              <a:t>Bhabha</a:t>
            </a:r>
            <a:endParaRPr lang="cs-CZ" dirty="0"/>
          </a:p>
        </p:txBody>
      </p:sp>
      <p:sp>
        <p:nvSpPr>
          <p:cNvPr id="3" name="Zástupný obsah 2">
            <a:extLst>
              <a:ext uri="{FF2B5EF4-FFF2-40B4-BE49-F238E27FC236}">
                <a16:creationId xmlns:a16="http://schemas.microsoft.com/office/drawing/2014/main" id="{ED8635AC-B0BE-484B-8B6B-55D552DCF8F3}"/>
              </a:ext>
            </a:extLst>
          </p:cNvPr>
          <p:cNvSpPr>
            <a:spLocks noGrp="1"/>
          </p:cNvSpPr>
          <p:nvPr>
            <p:ph idx="1"/>
          </p:nvPr>
        </p:nvSpPr>
        <p:spPr/>
        <p:txBody>
          <a:bodyPr/>
          <a:lstStyle/>
          <a:p>
            <a:r>
              <a:rPr lang="cs-CZ" dirty="0">
                <a:hlinkClick r:id="rId2"/>
              </a:rPr>
              <a:t>https://www.youtube.com/watch?v=j2f7Wo6-Kx8</a:t>
            </a:r>
            <a:endParaRPr lang="cs-CZ" dirty="0"/>
          </a:p>
          <a:p>
            <a:endParaRPr lang="cs-CZ" dirty="0"/>
          </a:p>
          <a:p>
            <a:r>
              <a:rPr lang="cs-CZ" dirty="0" err="1"/>
              <a:t>Postcolonialism</a:t>
            </a:r>
            <a:endParaRPr lang="cs-CZ" dirty="0"/>
          </a:p>
          <a:p>
            <a:endParaRPr lang="cs-CZ" dirty="0"/>
          </a:p>
          <a:p>
            <a:endParaRPr lang="cs-CZ" dirty="0"/>
          </a:p>
        </p:txBody>
      </p:sp>
    </p:spTree>
    <p:extLst>
      <p:ext uri="{BB962C8B-B14F-4D97-AF65-F5344CB8AC3E}">
        <p14:creationId xmlns:p14="http://schemas.microsoft.com/office/powerpoint/2010/main" val="3684036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56E925-7907-4768-822F-B126DCABD233}"/>
              </a:ext>
            </a:extLst>
          </p:cNvPr>
          <p:cNvSpPr>
            <a:spLocks noGrp="1"/>
          </p:cNvSpPr>
          <p:nvPr>
            <p:ph type="title"/>
          </p:nvPr>
        </p:nvSpPr>
        <p:spPr/>
        <p:txBody>
          <a:bodyPr/>
          <a:lstStyle/>
          <a:p>
            <a:r>
              <a:rPr lang="cs-CZ" dirty="0"/>
              <a:t>David </a:t>
            </a:r>
            <a:r>
              <a:rPr lang="cs-CZ" dirty="0" err="1"/>
              <a:t>Damrosch</a:t>
            </a:r>
            <a:endParaRPr lang="cs-CZ" dirty="0"/>
          </a:p>
        </p:txBody>
      </p:sp>
      <p:sp>
        <p:nvSpPr>
          <p:cNvPr id="3" name="Zástupný obsah 2">
            <a:extLst>
              <a:ext uri="{FF2B5EF4-FFF2-40B4-BE49-F238E27FC236}">
                <a16:creationId xmlns:a16="http://schemas.microsoft.com/office/drawing/2014/main" id="{32DB97F8-4390-480C-9983-7644A859C593}"/>
              </a:ext>
            </a:extLst>
          </p:cNvPr>
          <p:cNvSpPr>
            <a:spLocks noGrp="1"/>
          </p:cNvSpPr>
          <p:nvPr>
            <p:ph idx="1"/>
          </p:nvPr>
        </p:nvSpPr>
        <p:spPr/>
        <p:txBody>
          <a:bodyPr/>
          <a:lstStyle/>
          <a:p>
            <a:r>
              <a:rPr lang="cs-CZ" dirty="0" err="1"/>
              <a:t>Between-ess</a:t>
            </a:r>
            <a:endParaRPr lang="cs-CZ" dirty="0"/>
          </a:p>
          <a:p>
            <a:r>
              <a:rPr lang="cs-CZ" dirty="0">
                <a:hlinkClick r:id="rId2"/>
              </a:rPr>
              <a:t>https://www.youtube.com/watch?v=jfOuOJ6b-qY</a:t>
            </a:r>
            <a:endParaRPr lang="cs-CZ" dirty="0"/>
          </a:p>
          <a:p>
            <a:endParaRPr lang="cs-CZ" dirty="0"/>
          </a:p>
        </p:txBody>
      </p:sp>
    </p:spTree>
    <p:extLst>
      <p:ext uri="{BB962C8B-B14F-4D97-AF65-F5344CB8AC3E}">
        <p14:creationId xmlns:p14="http://schemas.microsoft.com/office/powerpoint/2010/main" val="2882535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3B0470-768D-4EDC-8BA7-B2807782E48F}"/>
              </a:ext>
            </a:extLst>
          </p:cNvPr>
          <p:cNvSpPr>
            <a:spLocks noGrp="1"/>
          </p:cNvSpPr>
          <p:nvPr>
            <p:ph type="title"/>
          </p:nvPr>
        </p:nvSpPr>
        <p:spPr/>
        <p:txBody>
          <a:bodyPr>
            <a:normAutofit/>
          </a:bodyPr>
          <a:lstStyle/>
          <a:p>
            <a:r>
              <a:rPr lang="cs-CZ" sz="4000" dirty="0"/>
              <a:t>Pavel </a:t>
            </a:r>
            <a:r>
              <a:rPr lang="cs-CZ" sz="4000" dirty="0" err="1"/>
              <a:t>Fraenkl</a:t>
            </a:r>
            <a:r>
              <a:rPr lang="cs-CZ" sz="4000" dirty="0"/>
              <a:t> 1904 (Hradec Králové)- 1985 (Oslo)</a:t>
            </a:r>
          </a:p>
        </p:txBody>
      </p:sp>
      <p:sp>
        <p:nvSpPr>
          <p:cNvPr id="3" name="Zástupný obsah 2">
            <a:extLst>
              <a:ext uri="{FF2B5EF4-FFF2-40B4-BE49-F238E27FC236}">
                <a16:creationId xmlns:a16="http://schemas.microsoft.com/office/drawing/2014/main" id="{53099FE2-4EAE-4157-8C05-BB038B1C762A}"/>
              </a:ext>
            </a:extLst>
          </p:cNvPr>
          <p:cNvSpPr>
            <a:spLocks noGrp="1"/>
          </p:cNvSpPr>
          <p:nvPr>
            <p:ph idx="1"/>
          </p:nvPr>
        </p:nvSpPr>
        <p:spPr/>
        <p:txBody>
          <a:bodyPr/>
          <a:lstStyle/>
          <a:p>
            <a:r>
              <a:rPr lang="cs-CZ" dirty="0"/>
              <a:t>Via </a:t>
            </a:r>
            <a:r>
              <a:rPr lang="cs-CZ" dirty="0" err="1"/>
              <a:t>Nansenhjelpen</a:t>
            </a:r>
            <a:r>
              <a:rPr lang="cs-CZ" dirty="0"/>
              <a:t> til </a:t>
            </a:r>
            <a:r>
              <a:rPr lang="cs-CZ" dirty="0" err="1"/>
              <a:t>Norge</a:t>
            </a:r>
            <a:r>
              <a:rPr lang="cs-CZ" dirty="0"/>
              <a:t> 1940   </a:t>
            </a:r>
          </a:p>
          <a:p>
            <a:endParaRPr lang="cs-CZ" dirty="0"/>
          </a:p>
          <a:p>
            <a:pPr algn="l">
              <a:buFont typeface="Arial" panose="020B0604020202020204" pitchFamily="34" charset="0"/>
              <a:buChar char="•"/>
            </a:pPr>
            <a:r>
              <a:rPr lang="cs-CZ" b="0" i="1" dirty="0">
                <a:solidFill>
                  <a:srgbClr val="203E51"/>
                </a:solidFill>
                <a:effectLst/>
                <a:latin typeface="Publico text"/>
              </a:rPr>
              <a:t>Masaryk </a:t>
            </a:r>
            <a:r>
              <a:rPr lang="cs-CZ" b="0" i="1" dirty="0" err="1">
                <a:solidFill>
                  <a:srgbClr val="203E51"/>
                </a:solidFill>
                <a:effectLst/>
                <a:latin typeface="Publico text"/>
              </a:rPr>
              <a:t>og</a:t>
            </a:r>
            <a:r>
              <a:rPr lang="cs-CZ" b="0" i="1" dirty="0">
                <a:solidFill>
                  <a:srgbClr val="203E51"/>
                </a:solidFill>
                <a:effectLst/>
                <a:latin typeface="Publico text"/>
              </a:rPr>
              <a:t> </a:t>
            </a:r>
            <a:r>
              <a:rPr lang="cs-CZ" b="0" i="1" strike="noStrike" dirty="0" err="1">
                <a:effectLst/>
                <a:latin typeface="Publico text"/>
                <a:hlinkClick r:id="rId2">
                  <a:extLst>
                    <a:ext uri="{A12FA001-AC4F-418D-AE19-62706E023703}">
                      <ahyp:hlinkClr xmlns:ahyp="http://schemas.microsoft.com/office/drawing/2018/hyperlinkcolor" val="tx"/>
                    </a:ext>
                  </a:extLst>
                </a:hlinkClick>
              </a:rPr>
              <a:t>Garborg</a:t>
            </a:r>
            <a:r>
              <a:rPr lang="cs-CZ" b="0" i="0" dirty="0">
                <a:solidFill>
                  <a:srgbClr val="203E51"/>
                </a:solidFill>
                <a:effectLst/>
                <a:latin typeface="Publico text"/>
              </a:rPr>
              <a:t> (1952)</a:t>
            </a:r>
          </a:p>
          <a:p>
            <a:pPr algn="l">
              <a:buFont typeface="Arial" panose="020B0604020202020204" pitchFamily="34" charset="0"/>
              <a:buChar char="•"/>
            </a:pPr>
            <a:r>
              <a:rPr lang="cs-CZ" b="0" i="1" dirty="0" err="1">
                <a:solidFill>
                  <a:srgbClr val="203E51"/>
                </a:solidFill>
                <a:effectLst/>
                <a:latin typeface="Publico text"/>
              </a:rPr>
              <a:t>Bjørnson</a:t>
            </a:r>
            <a:r>
              <a:rPr lang="cs-CZ" b="0" i="1" dirty="0">
                <a:solidFill>
                  <a:srgbClr val="203E51"/>
                </a:solidFill>
                <a:effectLst/>
                <a:latin typeface="Publico text"/>
              </a:rPr>
              <a:t> </a:t>
            </a:r>
            <a:r>
              <a:rPr lang="cs-CZ" b="0" i="1" dirty="0" err="1">
                <a:solidFill>
                  <a:srgbClr val="203E51"/>
                </a:solidFill>
                <a:effectLst/>
                <a:latin typeface="Publico text"/>
              </a:rPr>
              <a:t>og</a:t>
            </a:r>
            <a:r>
              <a:rPr lang="cs-CZ" b="0" i="1" dirty="0">
                <a:solidFill>
                  <a:srgbClr val="203E51"/>
                </a:solidFill>
                <a:effectLst/>
                <a:latin typeface="Publico text"/>
              </a:rPr>
              <a:t> </a:t>
            </a:r>
            <a:r>
              <a:rPr lang="cs-CZ" b="0" i="1" dirty="0" err="1">
                <a:solidFill>
                  <a:srgbClr val="203E51"/>
                </a:solidFill>
                <a:effectLst/>
                <a:latin typeface="Publico text"/>
              </a:rPr>
              <a:t>tsjekkisk</a:t>
            </a:r>
            <a:r>
              <a:rPr lang="cs-CZ" b="0" i="1" dirty="0">
                <a:solidFill>
                  <a:srgbClr val="203E51"/>
                </a:solidFill>
                <a:effectLst/>
                <a:latin typeface="Publico text"/>
              </a:rPr>
              <a:t> </a:t>
            </a:r>
            <a:r>
              <a:rPr lang="cs-CZ" b="0" i="1" dirty="0" err="1">
                <a:solidFill>
                  <a:srgbClr val="203E51"/>
                </a:solidFill>
                <a:effectLst/>
                <a:latin typeface="Publico text"/>
              </a:rPr>
              <a:t>litteratur</a:t>
            </a:r>
            <a:r>
              <a:rPr lang="cs-CZ" b="0" i="0" dirty="0">
                <a:solidFill>
                  <a:srgbClr val="203E51"/>
                </a:solidFill>
                <a:effectLst/>
                <a:latin typeface="Publico text"/>
              </a:rPr>
              <a:t> (1953)</a:t>
            </a:r>
          </a:p>
          <a:p>
            <a:pPr algn="l">
              <a:buFont typeface="Arial" panose="020B0604020202020204" pitchFamily="34" charset="0"/>
              <a:buChar char="•"/>
            </a:pPr>
            <a:r>
              <a:rPr lang="cs-CZ" b="0" i="1" dirty="0" err="1">
                <a:solidFill>
                  <a:srgbClr val="203E51"/>
                </a:solidFill>
                <a:effectLst/>
                <a:latin typeface="Publico text"/>
              </a:rPr>
              <a:t>Ibsens</a:t>
            </a:r>
            <a:r>
              <a:rPr lang="cs-CZ" b="0" i="1" dirty="0">
                <a:solidFill>
                  <a:srgbClr val="203E51"/>
                </a:solidFill>
                <a:effectLst/>
                <a:latin typeface="Publico text"/>
              </a:rPr>
              <a:t> </a:t>
            </a:r>
            <a:r>
              <a:rPr lang="cs-CZ" b="0" i="1" dirty="0" err="1">
                <a:solidFill>
                  <a:srgbClr val="203E51"/>
                </a:solidFill>
                <a:effectLst/>
                <a:latin typeface="Publico text"/>
              </a:rPr>
              <a:t>vei</a:t>
            </a:r>
            <a:r>
              <a:rPr lang="cs-CZ" b="0" i="1" dirty="0">
                <a:solidFill>
                  <a:srgbClr val="203E51"/>
                </a:solidFill>
                <a:effectLst/>
                <a:latin typeface="Publico text"/>
              </a:rPr>
              <a:t> til drama</a:t>
            </a:r>
            <a:r>
              <a:rPr lang="cs-CZ" b="0" i="0" dirty="0">
                <a:solidFill>
                  <a:srgbClr val="203E51"/>
                </a:solidFill>
                <a:effectLst/>
                <a:latin typeface="Publico text"/>
              </a:rPr>
              <a:t> (1955)</a:t>
            </a:r>
          </a:p>
          <a:p>
            <a:pPr algn="l">
              <a:buFont typeface="Arial" panose="020B0604020202020204" pitchFamily="34" charset="0"/>
              <a:buChar char="•"/>
            </a:pPr>
            <a:endParaRPr lang="cs-CZ" dirty="0">
              <a:solidFill>
                <a:srgbClr val="203E51"/>
              </a:solidFill>
              <a:latin typeface="Publico text"/>
            </a:endParaRPr>
          </a:p>
          <a:p>
            <a:pPr algn="l">
              <a:buFont typeface="Arial" panose="020B0604020202020204" pitchFamily="34" charset="0"/>
              <a:buChar char="•"/>
            </a:pPr>
            <a:r>
              <a:rPr lang="cs-CZ" b="0" i="0" dirty="0">
                <a:solidFill>
                  <a:srgbClr val="203E51"/>
                </a:solidFill>
                <a:effectLst/>
                <a:latin typeface="Publico text"/>
              </a:rPr>
              <a:t>Kontakt-</a:t>
            </a:r>
            <a:r>
              <a:rPr lang="cs-CZ" b="0" i="0" dirty="0" err="1">
                <a:solidFill>
                  <a:srgbClr val="203E51"/>
                </a:solidFill>
                <a:effectLst/>
                <a:latin typeface="Publico text"/>
              </a:rPr>
              <a:t>skapende</a:t>
            </a:r>
            <a:r>
              <a:rPr lang="cs-CZ" b="0" i="0" dirty="0">
                <a:solidFill>
                  <a:srgbClr val="203E51"/>
                </a:solidFill>
                <a:effectLst/>
                <a:latin typeface="Publico text"/>
              </a:rPr>
              <a:t> </a:t>
            </a:r>
            <a:r>
              <a:rPr lang="cs-CZ" b="0" i="0" dirty="0" err="1">
                <a:solidFill>
                  <a:srgbClr val="203E51"/>
                </a:solidFill>
                <a:effectLst/>
                <a:latin typeface="Publico text"/>
              </a:rPr>
              <a:t>litteraturvitenskap</a:t>
            </a:r>
            <a:endParaRPr lang="cs-CZ" b="0" i="0" dirty="0">
              <a:solidFill>
                <a:srgbClr val="203E51"/>
              </a:solidFill>
              <a:effectLst/>
              <a:latin typeface="Publico text"/>
            </a:endParaRP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569248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BC491C-1DC8-4FC6-81CB-7A996AE4E799}"/>
              </a:ext>
            </a:extLst>
          </p:cNvPr>
          <p:cNvSpPr>
            <a:spLocks noGrp="1"/>
          </p:cNvSpPr>
          <p:nvPr>
            <p:ph type="title"/>
          </p:nvPr>
        </p:nvSpPr>
        <p:spPr/>
        <p:txBody>
          <a:bodyPr/>
          <a:lstStyle/>
          <a:p>
            <a:r>
              <a:rPr lang="cs-CZ" dirty="0"/>
              <a:t>Dionýz </a:t>
            </a:r>
            <a:r>
              <a:rPr lang="cs-CZ" dirty="0" err="1"/>
              <a:t>Ďurišin</a:t>
            </a:r>
            <a:endParaRPr lang="cs-CZ" dirty="0"/>
          </a:p>
        </p:txBody>
      </p:sp>
      <p:sp>
        <p:nvSpPr>
          <p:cNvPr id="3" name="Zástupný obsah 2">
            <a:extLst>
              <a:ext uri="{FF2B5EF4-FFF2-40B4-BE49-F238E27FC236}">
                <a16:creationId xmlns:a16="http://schemas.microsoft.com/office/drawing/2014/main" id="{2C473D7C-8FC9-4D70-A6AE-DD92F95CDBB3}"/>
              </a:ext>
            </a:extLst>
          </p:cNvPr>
          <p:cNvSpPr>
            <a:spLocks noGrp="1"/>
          </p:cNvSpPr>
          <p:nvPr>
            <p:ph idx="1"/>
          </p:nvPr>
        </p:nvSpPr>
        <p:spPr/>
        <p:txBody>
          <a:bodyPr/>
          <a:lstStyle/>
          <a:p>
            <a:r>
              <a:rPr lang="nb-NO" dirty="0"/>
              <a:t>1. souhrn n</a:t>
            </a:r>
            <a:r>
              <a:rPr lang="cs-CZ" dirty="0"/>
              <a:t>á</a:t>
            </a:r>
            <a:r>
              <a:rPr lang="nb-NO" dirty="0"/>
              <a:t>rodn</a:t>
            </a:r>
            <a:r>
              <a:rPr lang="cs-CZ" dirty="0"/>
              <a:t>í</a:t>
            </a:r>
            <a:r>
              <a:rPr lang="nb-NO" dirty="0"/>
              <a:t>ch literatur</a:t>
            </a:r>
          </a:p>
          <a:p>
            <a:r>
              <a:rPr lang="nb-NO" dirty="0"/>
              <a:t>2. hodnotov</a:t>
            </a:r>
            <a:r>
              <a:rPr lang="cs-CZ" dirty="0"/>
              <a:t>ý výběr toho nejlepšího z národních literatur</a:t>
            </a:r>
          </a:p>
          <a:p>
            <a:r>
              <a:rPr lang="cs-CZ" dirty="0"/>
              <a:t>3. vztahy a souvislosti v </a:t>
            </a:r>
            <a:r>
              <a:rPr lang="cs-CZ" dirty="0" err="1"/>
              <a:t>meziliterárním</a:t>
            </a:r>
            <a:r>
              <a:rPr lang="cs-CZ" dirty="0"/>
              <a:t> procesu (geneticky a typologicky)</a:t>
            </a:r>
          </a:p>
        </p:txBody>
      </p:sp>
    </p:spTree>
    <p:extLst>
      <p:ext uri="{BB962C8B-B14F-4D97-AF65-F5344CB8AC3E}">
        <p14:creationId xmlns:p14="http://schemas.microsoft.com/office/powerpoint/2010/main" val="1716893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29F7F3-CA97-4AE1-BFD1-40171B8277E2}"/>
              </a:ext>
            </a:extLst>
          </p:cNvPr>
          <p:cNvSpPr>
            <a:spLocks noGrp="1"/>
          </p:cNvSpPr>
          <p:nvPr>
            <p:ph type="title"/>
          </p:nvPr>
        </p:nvSpPr>
        <p:spPr/>
        <p:txBody>
          <a:bodyPr/>
          <a:lstStyle/>
          <a:p>
            <a:r>
              <a:rPr lang="cs-CZ" dirty="0" err="1"/>
              <a:t>Litteraturfaget</a:t>
            </a:r>
            <a:r>
              <a:rPr lang="cs-CZ" dirty="0"/>
              <a:t> </a:t>
            </a:r>
            <a:r>
              <a:rPr lang="cs-CZ" dirty="0" err="1"/>
              <a:t>gjennom</a:t>
            </a:r>
            <a:r>
              <a:rPr lang="cs-CZ" dirty="0"/>
              <a:t> </a:t>
            </a:r>
            <a:r>
              <a:rPr lang="cs-CZ" dirty="0" err="1"/>
              <a:t>historien</a:t>
            </a:r>
            <a:endParaRPr lang="cs-CZ" dirty="0"/>
          </a:p>
        </p:txBody>
      </p:sp>
      <p:sp>
        <p:nvSpPr>
          <p:cNvPr id="3" name="Zástupný obsah 2">
            <a:extLst>
              <a:ext uri="{FF2B5EF4-FFF2-40B4-BE49-F238E27FC236}">
                <a16:creationId xmlns:a16="http://schemas.microsoft.com/office/drawing/2014/main" id="{BD585E56-7852-4244-B6BC-7792056C83FC}"/>
              </a:ext>
            </a:extLst>
          </p:cNvPr>
          <p:cNvSpPr>
            <a:spLocks noGrp="1"/>
          </p:cNvSpPr>
          <p:nvPr>
            <p:ph idx="1"/>
          </p:nvPr>
        </p:nvSpPr>
        <p:spPr/>
        <p:txBody>
          <a:bodyPr>
            <a:normAutofit/>
          </a:bodyPr>
          <a:lstStyle/>
          <a:p>
            <a:endParaRPr lang="cs-CZ" dirty="0"/>
          </a:p>
          <a:p>
            <a:r>
              <a:rPr lang="cs-CZ" i="1" dirty="0" err="1"/>
              <a:t>Dagens</a:t>
            </a:r>
            <a:r>
              <a:rPr lang="cs-CZ" i="1" dirty="0"/>
              <a:t> </a:t>
            </a:r>
            <a:r>
              <a:rPr lang="cs-CZ" i="1" dirty="0" err="1"/>
              <a:t>deling</a:t>
            </a:r>
            <a:r>
              <a:rPr lang="cs-CZ" i="1" dirty="0"/>
              <a:t>:</a:t>
            </a:r>
          </a:p>
          <a:p>
            <a:r>
              <a:rPr lang="cs-CZ" dirty="0"/>
              <a:t>I. </a:t>
            </a:r>
            <a:r>
              <a:rPr lang="cs-CZ" dirty="0">
                <a:solidFill>
                  <a:srgbClr val="C00000"/>
                </a:solidFill>
              </a:rPr>
              <a:t>Literární věda/věda o literatuře/ </a:t>
            </a:r>
            <a:r>
              <a:rPr lang="cs-CZ" dirty="0" err="1">
                <a:solidFill>
                  <a:srgbClr val="C00000"/>
                </a:solidFill>
              </a:rPr>
              <a:t>litteraturvitenskap</a:t>
            </a:r>
            <a:r>
              <a:rPr lang="cs-CZ" dirty="0">
                <a:solidFill>
                  <a:srgbClr val="C00000"/>
                </a:solidFill>
              </a:rPr>
              <a:t>/</a:t>
            </a:r>
            <a:r>
              <a:rPr lang="cs-CZ" dirty="0" err="1">
                <a:solidFill>
                  <a:srgbClr val="C00000"/>
                </a:solidFill>
              </a:rPr>
              <a:t>literary</a:t>
            </a:r>
            <a:r>
              <a:rPr lang="cs-CZ" dirty="0">
                <a:solidFill>
                  <a:srgbClr val="C00000"/>
                </a:solidFill>
              </a:rPr>
              <a:t> science</a:t>
            </a:r>
          </a:p>
          <a:p>
            <a:r>
              <a:rPr lang="cs-CZ" dirty="0"/>
              <a:t>II. </a:t>
            </a:r>
            <a:r>
              <a:rPr lang="cs-CZ" u="sng" dirty="0">
                <a:solidFill>
                  <a:srgbClr val="C00000"/>
                </a:solidFill>
              </a:rPr>
              <a:t>Literární historie/</a:t>
            </a:r>
            <a:r>
              <a:rPr lang="cs-CZ" u="sng" dirty="0" err="1">
                <a:solidFill>
                  <a:srgbClr val="C00000"/>
                </a:solidFill>
              </a:rPr>
              <a:t>litteraturhistorie</a:t>
            </a:r>
            <a:r>
              <a:rPr lang="cs-CZ" u="sng" dirty="0">
                <a:solidFill>
                  <a:srgbClr val="C00000"/>
                </a:solidFill>
              </a:rPr>
              <a:t>/</a:t>
            </a:r>
            <a:r>
              <a:rPr lang="cs-CZ" u="sng" dirty="0" err="1">
                <a:solidFill>
                  <a:srgbClr val="C00000"/>
                </a:solidFill>
              </a:rPr>
              <a:t>literature</a:t>
            </a:r>
            <a:r>
              <a:rPr lang="cs-CZ" u="sng" dirty="0">
                <a:solidFill>
                  <a:srgbClr val="C00000"/>
                </a:solidFill>
              </a:rPr>
              <a:t> </a:t>
            </a:r>
            <a:r>
              <a:rPr lang="cs-CZ" u="sng" dirty="0" err="1">
                <a:solidFill>
                  <a:srgbClr val="C00000"/>
                </a:solidFill>
              </a:rPr>
              <a:t>history</a:t>
            </a:r>
            <a:endParaRPr lang="cs-CZ" u="sng" dirty="0">
              <a:solidFill>
                <a:srgbClr val="C00000"/>
              </a:solidFill>
            </a:endParaRPr>
          </a:p>
          <a:p>
            <a:r>
              <a:rPr lang="cs-CZ" dirty="0"/>
              <a:t>III. Literární kritika/</a:t>
            </a:r>
            <a:r>
              <a:rPr lang="cs-CZ" dirty="0" err="1"/>
              <a:t>litteraturkritikk</a:t>
            </a:r>
            <a:r>
              <a:rPr lang="cs-CZ" dirty="0"/>
              <a:t>/ </a:t>
            </a:r>
            <a:r>
              <a:rPr lang="cs-CZ" dirty="0" err="1"/>
              <a:t>literary</a:t>
            </a:r>
            <a:r>
              <a:rPr lang="cs-CZ" dirty="0"/>
              <a:t> </a:t>
            </a:r>
            <a:r>
              <a:rPr lang="cs-CZ" dirty="0" err="1"/>
              <a:t>criticism</a:t>
            </a:r>
            <a:r>
              <a:rPr lang="cs-CZ" dirty="0"/>
              <a:t>/</a:t>
            </a:r>
            <a:r>
              <a:rPr lang="cs-CZ" dirty="0" err="1"/>
              <a:t>literary</a:t>
            </a:r>
            <a:r>
              <a:rPr lang="cs-CZ" dirty="0"/>
              <a:t> </a:t>
            </a:r>
            <a:r>
              <a:rPr lang="cs-CZ" dirty="0" err="1"/>
              <a:t>studies</a:t>
            </a:r>
            <a:endParaRPr lang="cs-CZ" dirty="0"/>
          </a:p>
        </p:txBody>
      </p:sp>
    </p:spTree>
    <p:extLst>
      <p:ext uri="{BB962C8B-B14F-4D97-AF65-F5344CB8AC3E}">
        <p14:creationId xmlns:p14="http://schemas.microsoft.com/office/powerpoint/2010/main" val="110687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F3AF9B-2C5E-44B5-961B-A51B12BFAC6C}"/>
              </a:ext>
            </a:extLst>
          </p:cNvPr>
          <p:cNvSpPr>
            <a:spLocks noGrp="1"/>
          </p:cNvSpPr>
          <p:nvPr>
            <p:ph type="title"/>
          </p:nvPr>
        </p:nvSpPr>
        <p:spPr/>
        <p:txBody>
          <a:bodyPr>
            <a:normAutofit/>
          </a:bodyPr>
          <a:lstStyle/>
          <a:p>
            <a:r>
              <a:rPr lang="cs-CZ" sz="3600" dirty="0"/>
              <a:t>Dějiny literatury/</a:t>
            </a:r>
            <a:r>
              <a:rPr lang="cs-CZ" sz="3600" dirty="0" err="1"/>
              <a:t>litteraturhistorie</a:t>
            </a:r>
            <a:r>
              <a:rPr lang="cs-CZ" sz="3600" dirty="0"/>
              <a:t>/</a:t>
            </a:r>
            <a:r>
              <a:rPr lang="cs-CZ" sz="3600" dirty="0" err="1"/>
              <a:t>literature</a:t>
            </a:r>
            <a:r>
              <a:rPr lang="cs-CZ" sz="3600" dirty="0"/>
              <a:t> </a:t>
            </a:r>
            <a:r>
              <a:rPr lang="cs-CZ" sz="3600" dirty="0" err="1"/>
              <a:t>history</a:t>
            </a:r>
            <a:endParaRPr lang="cs-CZ" sz="3600" dirty="0"/>
          </a:p>
        </p:txBody>
      </p:sp>
      <p:sp>
        <p:nvSpPr>
          <p:cNvPr id="3" name="Zástupný obsah 2">
            <a:extLst>
              <a:ext uri="{FF2B5EF4-FFF2-40B4-BE49-F238E27FC236}">
                <a16:creationId xmlns:a16="http://schemas.microsoft.com/office/drawing/2014/main" id="{958E0FB5-6CAB-4BCC-B1DE-EC08D550ED86}"/>
              </a:ext>
            </a:extLst>
          </p:cNvPr>
          <p:cNvSpPr>
            <a:spLocks noGrp="1"/>
          </p:cNvSpPr>
          <p:nvPr>
            <p:ph idx="1"/>
          </p:nvPr>
        </p:nvSpPr>
        <p:spPr/>
        <p:txBody>
          <a:bodyPr/>
          <a:lstStyle/>
          <a:p>
            <a:r>
              <a:rPr lang="cs-CZ" dirty="0" err="1"/>
              <a:t>Translatologi</a:t>
            </a:r>
            <a:endParaRPr lang="cs-CZ" dirty="0"/>
          </a:p>
          <a:p>
            <a:r>
              <a:rPr lang="cs-CZ" dirty="0" err="1"/>
              <a:t>Resepsjonshistorie</a:t>
            </a:r>
            <a:endParaRPr lang="cs-CZ" dirty="0"/>
          </a:p>
          <a:p>
            <a:r>
              <a:rPr lang="cs-CZ" dirty="0" err="1"/>
              <a:t>Tekst</a:t>
            </a:r>
            <a:r>
              <a:rPr lang="cs-CZ" dirty="0"/>
              <a:t>-historie/</a:t>
            </a:r>
            <a:r>
              <a:rPr lang="cs-CZ" dirty="0" err="1"/>
              <a:t>tekstologi</a:t>
            </a:r>
            <a:endParaRPr lang="cs-CZ" dirty="0"/>
          </a:p>
          <a:p>
            <a:endParaRPr lang="cs-CZ" dirty="0"/>
          </a:p>
          <a:p>
            <a:r>
              <a:rPr lang="cs-CZ" dirty="0" err="1"/>
              <a:t>Nasjonallitteratur</a:t>
            </a:r>
            <a:endParaRPr lang="cs-CZ" dirty="0"/>
          </a:p>
          <a:p>
            <a:r>
              <a:rPr lang="cs-CZ" dirty="0" err="1"/>
              <a:t>Verdenslitteratur</a:t>
            </a:r>
            <a:endParaRPr lang="cs-CZ" dirty="0"/>
          </a:p>
          <a:p>
            <a:r>
              <a:rPr lang="cs-CZ" dirty="0"/>
              <a:t>Kanon</a:t>
            </a:r>
          </a:p>
          <a:p>
            <a:endParaRPr lang="cs-CZ" dirty="0"/>
          </a:p>
        </p:txBody>
      </p:sp>
    </p:spTree>
    <p:extLst>
      <p:ext uri="{BB962C8B-B14F-4D97-AF65-F5344CB8AC3E}">
        <p14:creationId xmlns:p14="http://schemas.microsoft.com/office/powerpoint/2010/main" val="356322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53D719-087F-4758-9CA7-CB073FE0D7BA}"/>
              </a:ext>
            </a:extLst>
          </p:cNvPr>
          <p:cNvSpPr>
            <a:spLocks noGrp="1"/>
          </p:cNvSpPr>
          <p:nvPr>
            <p:ph type="title"/>
          </p:nvPr>
        </p:nvSpPr>
        <p:spPr>
          <a:solidFill>
            <a:schemeClr val="accent4">
              <a:lumMod val="20000"/>
              <a:lumOff val="80000"/>
            </a:schemeClr>
          </a:solidFill>
        </p:spPr>
        <p:txBody>
          <a:bodyPr/>
          <a:lstStyle/>
          <a:p>
            <a:r>
              <a:rPr lang="cs-CZ" dirty="0" err="1"/>
              <a:t>Verdenslitteratur</a:t>
            </a:r>
            <a:endParaRPr lang="cs-CZ" dirty="0"/>
          </a:p>
        </p:txBody>
      </p:sp>
      <p:sp>
        <p:nvSpPr>
          <p:cNvPr id="3" name="Zástupný obsah 2">
            <a:extLst>
              <a:ext uri="{FF2B5EF4-FFF2-40B4-BE49-F238E27FC236}">
                <a16:creationId xmlns:a16="http://schemas.microsoft.com/office/drawing/2014/main" id="{B712190D-3F6B-4180-AF88-1DCEF5846BB9}"/>
              </a:ext>
            </a:extLst>
          </p:cNvPr>
          <p:cNvSpPr>
            <a:spLocks noGrp="1"/>
          </p:cNvSpPr>
          <p:nvPr>
            <p:ph idx="1"/>
          </p:nvPr>
        </p:nvSpPr>
        <p:spPr/>
        <p:txBody>
          <a:bodyPr>
            <a:normAutofit/>
          </a:bodyPr>
          <a:lstStyle/>
          <a:p>
            <a:r>
              <a:rPr lang="cs-CZ" dirty="0"/>
              <a:t>Johann Wolfgang von Goethe:</a:t>
            </a:r>
          </a:p>
          <a:p>
            <a:r>
              <a:rPr lang="cs-CZ" dirty="0" err="1"/>
              <a:t>Bevissthet</a:t>
            </a:r>
            <a:r>
              <a:rPr lang="cs-CZ" dirty="0"/>
              <a:t> </a:t>
            </a:r>
            <a:r>
              <a:rPr lang="cs-CZ" dirty="0" err="1"/>
              <a:t>om</a:t>
            </a:r>
            <a:r>
              <a:rPr lang="cs-CZ" dirty="0"/>
              <a:t> inter</a:t>
            </a:r>
            <a:r>
              <a:rPr lang="nb-NO" dirty="0"/>
              <a:t>-</a:t>
            </a:r>
            <a:r>
              <a:rPr lang="cs-CZ" dirty="0" err="1"/>
              <a:t>litter</a:t>
            </a:r>
            <a:r>
              <a:rPr lang="nb-NO" dirty="0"/>
              <a:t>ære forbindelser og sammenhenger, kultivering av internasjonale kulturkontakter (kontaktologi)</a:t>
            </a:r>
            <a:endParaRPr lang="cs-CZ" dirty="0"/>
          </a:p>
          <a:p>
            <a:endParaRPr lang="cs-CZ" dirty="0"/>
          </a:p>
          <a:p>
            <a:r>
              <a:rPr lang="cs-CZ" dirty="0" err="1"/>
              <a:t>Literature</a:t>
            </a:r>
            <a:r>
              <a:rPr lang="cs-CZ" dirty="0"/>
              <a:t> </a:t>
            </a:r>
            <a:r>
              <a:rPr lang="cs-CZ" dirty="0" err="1"/>
              <a:t>general</a:t>
            </a:r>
            <a:endParaRPr lang="cs-CZ" dirty="0"/>
          </a:p>
          <a:p>
            <a:r>
              <a:rPr lang="en-US" sz="2400" dirty="0"/>
              <a:t>Literature broadly is any collection of written work, but it is also used more narrowly for writings specifically considered to be an art form, especially prose fiction, drama, and poetry. In recent centuries, the definition has expanded to include oral literature, much of which has been transcribed.</a:t>
            </a:r>
            <a:endParaRPr lang="cs-CZ" sz="2400" dirty="0"/>
          </a:p>
          <a:p>
            <a:endParaRPr lang="cs-CZ" dirty="0"/>
          </a:p>
        </p:txBody>
      </p:sp>
    </p:spTree>
    <p:extLst>
      <p:ext uri="{BB962C8B-B14F-4D97-AF65-F5344CB8AC3E}">
        <p14:creationId xmlns:p14="http://schemas.microsoft.com/office/powerpoint/2010/main" val="41333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97995E-5266-43A3-9796-25FBAEF9767E}"/>
              </a:ext>
            </a:extLst>
          </p:cNvPr>
          <p:cNvSpPr>
            <a:spLocks noGrp="1"/>
          </p:cNvSpPr>
          <p:nvPr>
            <p:ph type="title"/>
          </p:nvPr>
        </p:nvSpPr>
        <p:spPr/>
        <p:txBody>
          <a:bodyPr/>
          <a:lstStyle/>
          <a:p>
            <a:r>
              <a:rPr lang="cs-CZ" dirty="0" err="1"/>
              <a:t>Verdenslitteratur</a:t>
            </a:r>
            <a:endParaRPr lang="cs-CZ" dirty="0"/>
          </a:p>
        </p:txBody>
      </p:sp>
      <p:sp>
        <p:nvSpPr>
          <p:cNvPr id="3" name="Zástupný obsah 2">
            <a:extLst>
              <a:ext uri="{FF2B5EF4-FFF2-40B4-BE49-F238E27FC236}">
                <a16:creationId xmlns:a16="http://schemas.microsoft.com/office/drawing/2014/main" id="{D221ED07-FDAB-4B61-A273-DED06AA00E4B}"/>
              </a:ext>
            </a:extLst>
          </p:cNvPr>
          <p:cNvSpPr>
            <a:spLocks noGrp="1"/>
          </p:cNvSpPr>
          <p:nvPr>
            <p:ph idx="1"/>
          </p:nvPr>
        </p:nvSpPr>
        <p:spPr/>
        <p:txBody>
          <a:bodyPr>
            <a:normAutofit/>
          </a:bodyPr>
          <a:lstStyle/>
          <a:p>
            <a:r>
              <a:rPr lang="cs-CZ" dirty="0" err="1"/>
              <a:t>kvantitativ</a:t>
            </a:r>
            <a:r>
              <a:rPr lang="nb-NO" dirty="0"/>
              <a:t>t, ELLER </a:t>
            </a:r>
            <a:r>
              <a:rPr lang="cs-CZ" dirty="0" err="1"/>
              <a:t>kvalitativ</a:t>
            </a:r>
            <a:r>
              <a:rPr lang="nb-NO" dirty="0"/>
              <a:t>t</a:t>
            </a:r>
            <a:r>
              <a:rPr lang="cs-CZ" dirty="0"/>
              <a:t> </a:t>
            </a:r>
            <a:r>
              <a:rPr lang="cs-CZ" dirty="0" err="1"/>
              <a:t>kriterium</a:t>
            </a:r>
            <a:r>
              <a:rPr lang="cs-CZ" dirty="0"/>
              <a:t>?</a:t>
            </a:r>
          </a:p>
          <a:p>
            <a:endParaRPr lang="cs-CZ" dirty="0"/>
          </a:p>
          <a:p>
            <a:r>
              <a:rPr lang="nb-NO" dirty="0"/>
              <a:t>Kvantitativt: </a:t>
            </a:r>
            <a:r>
              <a:rPr lang="cs-CZ" dirty="0" err="1"/>
              <a:t>Mekanisk</a:t>
            </a:r>
            <a:r>
              <a:rPr lang="cs-CZ" dirty="0"/>
              <a:t> </a:t>
            </a:r>
            <a:r>
              <a:rPr lang="cs-CZ" dirty="0" err="1"/>
              <a:t>samling</a:t>
            </a:r>
            <a:r>
              <a:rPr lang="cs-CZ" dirty="0"/>
              <a:t> </a:t>
            </a:r>
            <a:r>
              <a:rPr lang="cs-CZ" dirty="0" err="1"/>
              <a:t>av</a:t>
            </a:r>
            <a:r>
              <a:rPr lang="cs-CZ" dirty="0"/>
              <a:t> de s</a:t>
            </a:r>
            <a:r>
              <a:rPr lang="nb-NO" dirty="0"/>
              <a:t>åkalte beste verker (pliktlesing på skolen eller universitet), additiv metode, lister, kanon</a:t>
            </a:r>
          </a:p>
          <a:p>
            <a:r>
              <a:rPr lang="nb-NO" dirty="0"/>
              <a:t>○ amerikansk: world literature</a:t>
            </a:r>
          </a:p>
          <a:p>
            <a:r>
              <a:rPr lang="en-US" dirty="0"/>
              <a:t>Harold Bloom. </a:t>
            </a:r>
            <a:r>
              <a:rPr lang="en-US" i="1" dirty="0"/>
              <a:t>The Western Canon: The Books and School of the Ages </a:t>
            </a:r>
            <a:r>
              <a:rPr lang="en-US" dirty="0"/>
              <a:t>(1994; </a:t>
            </a:r>
            <a:r>
              <a:rPr lang="en-US" dirty="0" err="1"/>
              <a:t>česky</a:t>
            </a:r>
            <a:r>
              <a:rPr lang="en-US" dirty="0"/>
              <a:t> </a:t>
            </a:r>
            <a:r>
              <a:rPr lang="en-US" i="1" dirty="0" err="1"/>
              <a:t>Kánon</a:t>
            </a:r>
            <a:r>
              <a:rPr lang="en-US" i="1" dirty="0"/>
              <a:t> </a:t>
            </a:r>
            <a:r>
              <a:rPr lang="en-US" i="1" dirty="0" err="1"/>
              <a:t>západní</a:t>
            </a:r>
            <a:r>
              <a:rPr lang="en-US" i="1" dirty="0"/>
              <a:t> </a:t>
            </a:r>
            <a:r>
              <a:rPr lang="en-US" i="1" dirty="0" err="1"/>
              <a:t>literatury</a:t>
            </a:r>
            <a:r>
              <a:rPr lang="en-US" i="1" dirty="0"/>
              <a:t>. </a:t>
            </a:r>
            <a:r>
              <a:rPr lang="en-US" i="1" dirty="0" err="1"/>
              <a:t>Knihy</a:t>
            </a:r>
            <a:r>
              <a:rPr lang="en-US" i="1" dirty="0"/>
              <a:t>, </a:t>
            </a:r>
            <a:r>
              <a:rPr lang="en-US" i="1" dirty="0" err="1"/>
              <a:t>které</a:t>
            </a:r>
            <a:r>
              <a:rPr lang="en-US" i="1" dirty="0"/>
              <a:t> </a:t>
            </a:r>
            <a:r>
              <a:rPr lang="en-US" i="1" dirty="0" err="1"/>
              <a:t>prošly</a:t>
            </a:r>
            <a:r>
              <a:rPr lang="en-US" i="1" dirty="0"/>
              <a:t> </a:t>
            </a:r>
            <a:r>
              <a:rPr lang="en-US" i="1" dirty="0" err="1"/>
              <a:t>zkouškou</a:t>
            </a:r>
            <a:r>
              <a:rPr lang="en-US" i="1" dirty="0"/>
              <a:t> </a:t>
            </a:r>
            <a:r>
              <a:rPr lang="en-US" i="1" dirty="0" err="1"/>
              <a:t>věků</a:t>
            </a:r>
            <a:r>
              <a:rPr lang="en-US" i="1" dirty="0"/>
              <a:t>. </a:t>
            </a:r>
            <a:r>
              <a:rPr lang="en-US" dirty="0"/>
              <a:t>2000)</a:t>
            </a:r>
            <a:endParaRPr lang="cs-CZ" dirty="0"/>
          </a:p>
        </p:txBody>
      </p:sp>
    </p:spTree>
    <p:extLst>
      <p:ext uri="{BB962C8B-B14F-4D97-AF65-F5344CB8AC3E}">
        <p14:creationId xmlns:p14="http://schemas.microsoft.com/office/powerpoint/2010/main" val="12259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1A34A8-D011-4230-88B1-A58EE15D14F5}"/>
              </a:ext>
            </a:extLst>
          </p:cNvPr>
          <p:cNvSpPr>
            <a:spLocks noGrp="1"/>
          </p:cNvSpPr>
          <p:nvPr>
            <p:ph type="title"/>
          </p:nvPr>
        </p:nvSpPr>
        <p:spPr/>
        <p:txBody>
          <a:bodyPr/>
          <a:lstStyle/>
          <a:p>
            <a:r>
              <a:rPr lang="cs-CZ" dirty="0"/>
              <a:t>Světovost?</a:t>
            </a:r>
          </a:p>
        </p:txBody>
      </p:sp>
      <p:sp>
        <p:nvSpPr>
          <p:cNvPr id="3" name="Zástupný obsah 2">
            <a:extLst>
              <a:ext uri="{FF2B5EF4-FFF2-40B4-BE49-F238E27FC236}">
                <a16:creationId xmlns:a16="http://schemas.microsoft.com/office/drawing/2014/main" id="{FDC3965B-399E-48FA-9AA0-E1D7479F4C41}"/>
              </a:ext>
            </a:extLst>
          </p:cNvPr>
          <p:cNvSpPr>
            <a:spLocks noGrp="1"/>
          </p:cNvSpPr>
          <p:nvPr>
            <p:ph idx="1"/>
          </p:nvPr>
        </p:nvSpPr>
        <p:spPr/>
        <p:txBody>
          <a:bodyPr/>
          <a:lstStyle/>
          <a:p>
            <a:r>
              <a:rPr lang="cs-CZ" dirty="0"/>
              <a:t>Václav Svatoň:</a:t>
            </a:r>
          </a:p>
          <a:p>
            <a:r>
              <a:rPr lang="cs-CZ" dirty="0" err="1"/>
              <a:t>Dreier</a:t>
            </a:r>
            <a:r>
              <a:rPr lang="cs-CZ" dirty="0"/>
              <a:t> </a:t>
            </a:r>
            <a:r>
              <a:rPr lang="cs-CZ" dirty="0" err="1"/>
              <a:t>det</a:t>
            </a:r>
            <a:r>
              <a:rPr lang="cs-CZ" dirty="0"/>
              <a:t> </a:t>
            </a:r>
            <a:r>
              <a:rPr lang="cs-CZ" dirty="0" err="1"/>
              <a:t>seg</a:t>
            </a:r>
            <a:r>
              <a:rPr lang="cs-CZ" dirty="0"/>
              <a:t> </a:t>
            </a:r>
            <a:r>
              <a:rPr lang="cs-CZ" dirty="0" err="1"/>
              <a:t>om</a:t>
            </a:r>
            <a:r>
              <a:rPr lang="cs-CZ" dirty="0"/>
              <a:t> </a:t>
            </a:r>
            <a:r>
              <a:rPr lang="cs-CZ" dirty="0" err="1"/>
              <a:t>definerbar</a:t>
            </a:r>
            <a:r>
              <a:rPr lang="cs-CZ" dirty="0"/>
              <a:t> </a:t>
            </a:r>
            <a:r>
              <a:rPr lang="cs-CZ" dirty="0" err="1"/>
              <a:t>kvalitet</a:t>
            </a:r>
            <a:r>
              <a:rPr lang="cs-CZ" dirty="0"/>
              <a:t> </a:t>
            </a:r>
            <a:r>
              <a:rPr lang="cs-CZ" dirty="0" err="1"/>
              <a:t>som</a:t>
            </a:r>
            <a:r>
              <a:rPr lang="cs-CZ" dirty="0"/>
              <a:t> </a:t>
            </a:r>
            <a:r>
              <a:rPr lang="cs-CZ" dirty="0" err="1"/>
              <a:t>ligger</a:t>
            </a:r>
            <a:r>
              <a:rPr lang="cs-CZ" dirty="0"/>
              <a:t> i </a:t>
            </a:r>
            <a:r>
              <a:rPr lang="cs-CZ" dirty="0" err="1"/>
              <a:t>verket</a:t>
            </a:r>
            <a:r>
              <a:rPr lang="cs-CZ" dirty="0"/>
              <a:t> </a:t>
            </a:r>
            <a:r>
              <a:rPr lang="cs-CZ" dirty="0" err="1"/>
              <a:t>selv</a:t>
            </a:r>
            <a:r>
              <a:rPr lang="cs-CZ" dirty="0"/>
              <a:t> (</a:t>
            </a:r>
            <a:r>
              <a:rPr lang="cs-CZ" dirty="0" err="1"/>
              <a:t>inne</a:t>
            </a:r>
            <a:r>
              <a:rPr lang="cs-CZ" dirty="0"/>
              <a:t>), </a:t>
            </a:r>
          </a:p>
          <a:p>
            <a:r>
              <a:rPr lang="cs-CZ" dirty="0" err="1"/>
              <a:t>eller</a:t>
            </a:r>
            <a:r>
              <a:rPr lang="cs-CZ" dirty="0"/>
              <a:t> </a:t>
            </a:r>
            <a:r>
              <a:rPr lang="cs-CZ" dirty="0" err="1"/>
              <a:t>om</a:t>
            </a:r>
            <a:r>
              <a:rPr lang="cs-CZ" dirty="0"/>
              <a:t> </a:t>
            </a:r>
            <a:r>
              <a:rPr lang="cs-CZ" dirty="0" err="1"/>
              <a:t>resultat</a:t>
            </a:r>
            <a:r>
              <a:rPr lang="cs-CZ" dirty="0"/>
              <a:t> </a:t>
            </a:r>
            <a:r>
              <a:rPr lang="cs-CZ" dirty="0" err="1"/>
              <a:t>av</a:t>
            </a:r>
            <a:r>
              <a:rPr lang="cs-CZ" dirty="0"/>
              <a:t> </a:t>
            </a:r>
            <a:r>
              <a:rPr lang="cs-CZ" dirty="0" err="1"/>
              <a:t>interpretasjon</a:t>
            </a:r>
            <a:r>
              <a:rPr lang="cs-CZ" dirty="0"/>
              <a:t>/</a:t>
            </a:r>
            <a:r>
              <a:rPr lang="cs-CZ" dirty="0" err="1"/>
              <a:t>tradisjon</a:t>
            </a:r>
            <a:r>
              <a:rPr lang="cs-CZ" dirty="0"/>
              <a:t> (</a:t>
            </a:r>
            <a:r>
              <a:rPr lang="cs-CZ" dirty="0" err="1"/>
              <a:t>ute</a:t>
            </a:r>
            <a:r>
              <a:rPr lang="cs-CZ" dirty="0"/>
              <a:t>)?</a:t>
            </a:r>
          </a:p>
          <a:p>
            <a:endParaRPr lang="cs-CZ" dirty="0"/>
          </a:p>
          <a:p>
            <a:r>
              <a:rPr lang="cs-CZ" dirty="0" err="1"/>
              <a:t>markedsf</a:t>
            </a:r>
            <a:r>
              <a:rPr lang="nb-NO" dirty="0"/>
              <a:t>øring</a:t>
            </a:r>
            <a:endParaRPr lang="cs-CZ" dirty="0"/>
          </a:p>
          <a:p>
            <a:endParaRPr lang="cs-CZ" dirty="0"/>
          </a:p>
        </p:txBody>
      </p:sp>
    </p:spTree>
    <p:extLst>
      <p:ext uri="{BB962C8B-B14F-4D97-AF65-F5344CB8AC3E}">
        <p14:creationId xmlns:p14="http://schemas.microsoft.com/office/powerpoint/2010/main" val="294043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11674-7FE3-4723-957C-56E6068C02DF}"/>
              </a:ext>
            </a:extLst>
          </p:cNvPr>
          <p:cNvSpPr>
            <a:spLocks noGrp="1"/>
          </p:cNvSpPr>
          <p:nvPr>
            <p:ph type="title"/>
          </p:nvPr>
        </p:nvSpPr>
        <p:spPr/>
        <p:txBody>
          <a:bodyPr/>
          <a:lstStyle/>
          <a:p>
            <a:r>
              <a:rPr lang="cs-CZ" dirty="0" err="1"/>
              <a:t>Komparatistikk</a:t>
            </a:r>
            <a:endParaRPr lang="cs-CZ" dirty="0"/>
          </a:p>
        </p:txBody>
      </p:sp>
      <p:sp>
        <p:nvSpPr>
          <p:cNvPr id="3" name="Zástupný obsah 2">
            <a:extLst>
              <a:ext uri="{FF2B5EF4-FFF2-40B4-BE49-F238E27FC236}">
                <a16:creationId xmlns:a16="http://schemas.microsoft.com/office/drawing/2014/main" id="{D66DBCF9-53B2-44C3-8F9D-9941DE8FED8D}"/>
              </a:ext>
            </a:extLst>
          </p:cNvPr>
          <p:cNvSpPr>
            <a:spLocks noGrp="1"/>
          </p:cNvSpPr>
          <p:nvPr>
            <p:ph idx="1"/>
          </p:nvPr>
        </p:nvSpPr>
        <p:spPr/>
        <p:txBody>
          <a:bodyPr>
            <a:normAutofit lnSpcReduction="10000"/>
          </a:bodyPr>
          <a:lstStyle/>
          <a:p>
            <a:r>
              <a:rPr lang="cs-CZ" dirty="0"/>
              <a:t>Literární komparatistika </a:t>
            </a:r>
            <a:endParaRPr lang="nb-NO" dirty="0"/>
          </a:p>
          <a:p>
            <a:r>
              <a:rPr lang="cs-CZ" dirty="0"/>
              <a:t>Komparatistik/</a:t>
            </a:r>
            <a:r>
              <a:rPr lang="cs-CZ" dirty="0" err="1"/>
              <a:t>Vergleichende</a:t>
            </a:r>
            <a:r>
              <a:rPr lang="cs-CZ" dirty="0"/>
              <a:t> </a:t>
            </a:r>
            <a:r>
              <a:rPr lang="cs-CZ" dirty="0" err="1"/>
              <a:t>Literaturwissenschaft</a:t>
            </a:r>
            <a:r>
              <a:rPr lang="cs-CZ" dirty="0"/>
              <a:t>, </a:t>
            </a:r>
            <a:endParaRPr lang="nb-NO" dirty="0"/>
          </a:p>
          <a:p>
            <a:r>
              <a:rPr lang="cs-CZ" dirty="0" err="1"/>
              <a:t>Littérature</a:t>
            </a:r>
            <a:r>
              <a:rPr lang="cs-CZ" dirty="0"/>
              <a:t> </a:t>
            </a:r>
            <a:r>
              <a:rPr lang="cs-CZ" dirty="0" err="1"/>
              <a:t>comparée</a:t>
            </a:r>
            <a:r>
              <a:rPr lang="cs-CZ" dirty="0"/>
              <a:t>; </a:t>
            </a:r>
            <a:endParaRPr lang="nb-NO" dirty="0"/>
          </a:p>
          <a:p>
            <a:r>
              <a:rPr lang="cs-CZ" dirty="0" err="1"/>
              <a:t>Comparative</a:t>
            </a:r>
            <a:r>
              <a:rPr lang="cs-CZ" dirty="0"/>
              <a:t> </a:t>
            </a:r>
            <a:r>
              <a:rPr lang="cs-CZ" dirty="0" err="1"/>
              <a:t>literature</a:t>
            </a:r>
            <a:r>
              <a:rPr lang="cs-CZ" dirty="0"/>
              <a:t>, lat. </a:t>
            </a:r>
            <a:r>
              <a:rPr lang="cs-CZ" dirty="0" err="1"/>
              <a:t>comparare</a:t>
            </a:r>
            <a:r>
              <a:rPr lang="cs-CZ" dirty="0"/>
              <a:t>, srovnávat, </a:t>
            </a:r>
            <a:r>
              <a:rPr lang="cs-CZ" dirty="0" err="1"/>
              <a:t>sammenligne</a:t>
            </a:r>
            <a:r>
              <a:rPr lang="cs-CZ" dirty="0"/>
              <a:t>)  </a:t>
            </a:r>
          </a:p>
          <a:p>
            <a:r>
              <a:rPr lang="cs-CZ" sz="2400" dirty="0">
                <a:highlight>
                  <a:srgbClr val="FFFF00"/>
                </a:highlight>
              </a:rPr>
              <a:t>Srovnávací metodou zkoumá vztahy, společné rysy a rozdíly jednotlivých děl různých národů a v různých jazycích</a:t>
            </a:r>
            <a:r>
              <a:rPr lang="cs-CZ" dirty="0">
                <a:highlight>
                  <a:srgbClr val="FFFF00"/>
                </a:highlight>
              </a:rPr>
              <a:t>.</a:t>
            </a:r>
            <a:endParaRPr lang="nb-NO" dirty="0">
              <a:highlight>
                <a:srgbClr val="FFFF00"/>
              </a:highlight>
            </a:endParaRPr>
          </a:p>
          <a:p>
            <a:endParaRPr lang="nb-NO" dirty="0"/>
          </a:p>
          <a:p>
            <a:r>
              <a:rPr lang="cs-CZ" dirty="0"/>
              <a:t>Literární </a:t>
            </a:r>
            <a:r>
              <a:rPr lang="cs-CZ" b="1" dirty="0">
                <a:solidFill>
                  <a:srgbClr val="7030A0"/>
                </a:solidFill>
              </a:rPr>
              <a:t>vlivy</a:t>
            </a:r>
          </a:p>
          <a:p>
            <a:r>
              <a:rPr lang="cs-CZ" dirty="0"/>
              <a:t>Literární vztahy</a:t>
            </a:r>
          </a:p>
        </p:txBody>
      </p:sp>
    </p:spTree>
    <p:extLst>
      <p:ext uri="{BB962C8B-B14F-4D97-AF65-F5344CB8AC3E}">
        <p14:creationId xmlns:p14="http://schemas.microsoft.com/office/powerpoint/2010/main" val="3254578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222EA-E5F7-4915-8C94-4010DC7DC434}"/>
              </a:ext>
            </a:extLst>
          </p:cNvPr>
          <p:cNvSpPr>
            <a:spLocks noGrp="1"/>
          </p:cNvSpPr>
          <p:nvPr>
            <p:ph type="title"/>
          </p:nvPr>
        </p:nvSpPr>
        <p:spPr/>
        <p:txBody>
          <a:bodyPr/>
          <a:lstStyle/>
          <a:p>
            <a:r>
              <a:rPr lang="cs-CZ" dirty="0"/>
              <a:t>René </a:t>
            </a:r>
            <a:r>
              <a:rPr lang="cs-CZ" dirty="0" err="1"/>
              <a:t>Wellek</a:t>
            </a:r>
            <a:r>
              <a:rPr lang="cs-CZ" dirty="0"/>
              <a:t> (1903 – 1995)</a:t>
            </a:r>
          </a:p>
        </p:txBody>
      </p:sp>
      <p:sp>
        <p:nvSpPr>
          <p:cNvPr id="3" name="Zástupný obsah 2">
            <a:extLst>
              <a:ext uri="{FF2B5EF4-FFF2-40B4-BE49-F238E27FC236}">
                <a16:creationId xmlns:a16="http://schemas.microsoft.com/office/drawing/2014/main" id="{687C04EE-8C0C-4D75-BF26-14D2F27FCE76}"/>
              </a:ext>
            </a:extLst>
          </p:cNvPr>
          <p:cNvSpPr>
            <a:spLocks noGrp="1"/>
          </p:cNvSpPr>
          <p:nvPr>
            <p:ph idx="1"/>
          </p:nvPr>
        </p:nvSpPr>
        <p:spPr/>
        <p:txBody>
          <a:bodyPr>
            <a:normAutofit lnSpcReduction="10000"/>
          </a:bodyPr>
          <a:lstStyle/>
          <a:p>
            <a:r>
              <a:rPr lang="cs-CZ" b="1" dirty="0" err="1">
                <a:solidFill>
                  <a:srgbClr val="00B050"/>
                </a:solidFill>
              </a:rPr>
              <a:t>Literature</a:t>
            </a:r>
            <a:r>
              <a:rPr lang="cs-CZ" b="1" dirty="0">
                <a:solidFill>
                  <a:srgbClr val="00B050"/>
                </a:solidFill>
              </a:rPr>
              <a:t> </a:t>
            </a:r>
            <a:r>
              <a:rPr lang="cs-CZ" b="1" dirty="0" err="1">
                <a:solidFill>
                  <a:srgbClr val="00B050"/>
                </a:solidFill>
              </a:rPr>
              <a:t>general</a:t>
            </a:r>
            <a:r>
              <a:rPr lang="cs-CZ" dirty="0"/>
              <a:t>: studium </a:t>
            </a:r>
            <a:r>
              <a:rPr lang="cs-CZ" dirty="0" err="1"/>
              <a:t>av</a:t>
            </a:r>
            <a:r>
              <a:rPr lang="cs-CZ" dirty="0"/>
              <a:t> </a:t>
            </a:r>
            <a:r>
              <a:rPr lang="cs-CZ" dirty="0" err="1"/>
              <a:t>internasjonalt</a:t>
            </a:r>
            <a:r>
              <a:rPr lang="cs-CZ" dirty="0"/>
              <a:t> </a:t>
            </a:r>
            <a:r>
              <a:rPr lang="cs-CZ" dirty="0" err="1"/>
              <a:t>felleskap</a:t>
            </a:r>
            <a:r>
              <a:rPr lang="cs-CZ" dirty="0"/>
              <a:t> </a:t>
            </a:r>
            <a:r>
              <a:rPr lang="cs-CZ" dirty="0" err="1"/>
              <a:t>og</a:t>
            </a:r>
            <a:r>
              <a:rPr lang="cs-CZ" dirty="0"/>
              <a:t> </a:t>
            </a:r>
            <a:r>
              <a:rPr lang="cs-CZ" dirty="0" err="1"/>
              <a:t>dets</a:t>
            </a:r>
            <a:r>
              <a:rPr lang="cs-CZ" dirty="0"/>
              <a:t> </a:t>
            </a:r>
            <a:r>
              <a:rPr lang="cs-CZ" dirty="0" err="1"/>
              <a:t>strukturer</a:t>
            </a:r>
            <a:r>
              <a:rPr lang="cs-CZ" dirty="0"/>
              <a:t> </a:t>
            </a:r>
          </a:p>
          <a:p>
            <a:endParaRPr lang="cs-CZ" dirty="0"/>
          </a:p>
          <a:p>
            <a:r>
              <a:rPr lang="cs-CZ" dirty="0"/>
              <a:t>Er </a:t>
            </a:r>
            <a:r>
              <a:rPr lang="cs-CZ" dirty="0" err="1"/>
              <a:t>det</a:t>
            </a:r>
            <a:r>
              <a:rPr lang="cs-CZ" dirty="0"/>
              <a:t> et </a:t>
            </a:r>
            <a:r>
              <a:rPr lang="cs-CZ" dirty="0" err="1"/>
              <a:t>fenomen</a:t>
            </a:r>
            <a:r>
              <a:rPr lang="cs-CZ" dirty="0"/>
              <a:t> </a:t>
            </a:r>
            <a:r>
              <a:rPr lang="cs-CZ" dirty="0" err="1"/>
              <a:t>som</a:t>
            </a:r>
            <a:r>
              <a:rPr lang="cs-CZ" dirty="0"/>
              <a:t> </a:t>
            </a:r>
            <a:r>
              <a:rPr lang="nb-NO" dirty="0"/>
              <a:t>utvikler seg paralelt med/i avhenginget av nasjonallitteraturer?</a:t>
            </a:r>
          </a:p>
          <a:p>
            <a:r>
              <a:rPr lang="nb-NO" dirty="0"/>
              <a:t>Er det fenomen som er et helt  selvstendig og abstrakt konsept</a:t>
            </a:r>
            <a:r>
              <a:rPr lang="cs-CZ" dirty="0"/>
              <a:t> (axiom)</a:t>
            </a:r>
            <a:r>
              <a:rPr lang="nb-NO" dirty="0"/>
              <a:t>?</a:t>
            </a:r>
          </a:p>
          <a:p>
            <a:r>
              <a:rPr lang="cs-CZ" dirty="0"/>
              <a:t>a/ i</a:t>
            </a:r>
            <a:r>
              <a:rPr lang="nb-NO" dirty="0"/>
              <a:t>d</a:t>
            </a:r>
            <a:r>
              <a:rPr lang="cs-CZ" dirty="0" err="1"/>
              <a:t>éhistorie</a:t>
            </a:r>
            <a:r>
              <a:rPr lang="cs-CZ" dirty="0"/>
              <a:t> </a:t>
            </a:r>
          </a:p>
          <a:p>
            <a:r>
              <a:rPr lang="cs-CZ" dirty="0"/>
              <a:t>b/ </a:t>
            </a:r>
            <a:r>
              <a:rPr lang="cs-CZ" dirty="0" err="1"/>
              <a:t>formhistorie</a:t>
            </a:r>
            <a:r>
              <a:rPr lang="cs-CZ" dirty="0"/>
              <a:t> (</a:t>
            </a:r>
            <a:r>
              <a:rPr lang="cs-CZ" dirty="0" err="1"/>
              <a:t>sjanger</a:t>
            </a:r>
            <a:r>
              <a:rPr lang="cs-CZ" dirty="0"/>
              <a:t>)</a:t>
            </a:r>
          </a:p>
          <a:p>
            <a:r>
              <a:rPr lang="cs-CZ" dirty="0"/>
              <a:t>c/ historie </a:t>
            </a:r>
            <a:r>
              <a:rPr lang="cs-CZ" dirty="0" err="1"/>
              <a:t>av</a:t>
            </a:r>
            <a:r>
              <a:rPr lang="cs-CZ" dirty="0"/>
              <a:t> str</a:t>
            </a:r>
            <a:r>
              <a:rPr lang="nb-NO" dirty="0"/>
              <a:t>ømninger i kunst og litteratur (stil, ideologi)</a:t>
            </a:r>
            <a:endParaRPr lang="cs-CZ" dirty="0"/>
          </a:p>
        </p:txBody>
      </p:sp>
    </p:spTree>
    <p:extLst>
      <p:ext uri="{BB962C8B-B14F-4D97-AF65-F5344CB8AC3E}">
        <p14:creationId xmlns:p14="http://schemas.microsoft.com/office/powerpoint/2010/main" val="1792550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E004D5-8D7C-4AED-AC55-E59DB600F32C}"/>
              </a:ext>
            </a:extLst>
          </p:cNvPr>
          <p:cNvSpPr>
            <a:spLocks noGrp="1"/>
          </p:cNvSpPr>
          <p:nvPr>
            <p:ph type="title"/>
          </p:nvPr>
        </p:nvSpPr>
        <p:spPr/>
        <p:txBody>
          <a:bodyPr/>
          <a:lstStyle/>
          <a:p>
            <a:r>
              <a:rPr lang="cs-CZ" dirty="0" err="1"/>
              <a:t>Om</a:t>
            </a:r>
            <a:r>
              <a:rPr lang="cs-CZ" dirty="0"/>
              <a:t> </a:t>
            </a:r>
            <a:r>
              <a:rPr lang="cs-CZ" dirty="0" err="1"/>
              <a:t>idéhistorie</a:t>
            </a:r>
            <a:endParaRPr lang="cs-CZ" dirty="0"/>
          </a:p>
        </p:txBody>
      </p:sp>
      <p:sp>
        <p:nvSpPr>
          <p:cNvPr id="3" name="Zástupný obsah 2">
            <a:extLst>
              <a:ext uri="{FF2B5EF4-FFF2-40B4-BE49-F238E27FC236}">
                <a16:creationId xmlns:a16="http://schemas.microsoft.com/office/drawing/2014/main" id="{17166959-389B-4D7A-B589-3F4785E629CB}"/>
              </a:ext>
            </a:extLst>
          </p:cNvPr>
          <p:cNvSpPr>
            <a:spLocks noGrp="1"/>
          </p:cNvSpPr>
          <p:nvPr>
            <p:ph idx="1"/>
          </p:nvPr>
        </p:nvSpPr>
        <p:spPr/>
        <p:txBody>
          <a:bodyPr>
            <a:normAutofit fontScale="92500" lnSpcReduction="10000"/>
          </a:bodyPr>
          <a:lstStyle/>
          <a:p>
            <a:r>
              <a:rPr lang="cs-CZ" dirty="0" err="1"/>
              <a:t>Idéhistorie</a:t>
            </a:r>
            <a:r>
              <a:rPr lang="cs-CZ" dirty="0"/>
              <a:t> </a:t>
            </a:r>
            <a:r>
              <a:rPr lang="cs-CZ" dirty="0" err="1"/>
              <a:t>er</a:t>
            </a:r>
            <a:r>
              <a:rPr lang="cs-CZ" dirty="0"/>
              <a:t> </a:t>
            </a:r>
            <a:r>
              <a:rPr lang="cs-CZ" dirty="0" err="1"/>
              <a:t>studiet</a:t>
            </a:r>
            <a:r>
              <a:rPr lang="cs-CZ" dirty="0"/>
              <a:t> </a:t>
            </a:r>
            <a:r>
              <a:rPr lang="cs-CZ" dirty="0" err="1"/>
              <a:t>av</a:t>
            </a:r>
            <a:r>
              <a:rPr lang="cs-CZ" dirty="0"/>
              <a:t> </a:t>
            </a:r>
            <a:r>
              <a:rPr lang="cs-CZ" dirty="0" err="1"/>
              <a:t>ideenes</a:t>
            </a:r>
            <a:r>
              <a:rPr lang="cs-CZ" dirty="0"/>
              <a:t> historie. </a:t>
            </a:r>
            <a:r>
              <a:rPr lang="cs-CZ" dirty="0" err="1"/>
              <a:t>Faget</a:t>
            </a:r>
            <a:r>
              <a:rPr lang="cs-CZ" dirty="0"/>
              <a:t> </a:t>
            </a:r>
            <a:r>
              <a:rPr lang="cs-CZ" dirty="0" err="1"/>
              <a:t>er</a:t>
            </a:r>
            <a:r>
              <a:rPr lang="cs-CZ" dirty="0"/>
              <a:t> </a:t>
            </a:r>
            <a:r>
              <a:rPr lang="cs-CZ" dirty="0" err="1"/>
              <a:t>beslektet</a:t>
            </a:r>
            <a:r>
              <a:rPr lang="cs-CZ" dirty="0"/>
              <a:t> med, </a:t>
            </a:r>
            <a:r>
              <a:rPr lang="cs-CZ" dirty="0" err="1"/>
              <a:t>eller</a:t>
            </a:r>
            <a:r>
              <a:rPr lang="cs-CZ" dirty="0"/>
              <a:t> kan </a:t>
            </a:r>
            <a:r>
              <a:rPr lang="cs-CZ" dirty="0" err="1"/>
              <a:t>omtales</a:t>
            </a:r>
            <a:r>
              <a:rPr lang="cs-CZ" dirty="0"/>
              <a:t> </a:t>
            </a:r>
            <a:r>
              <a:rPr lang="cs-CZ" dirty="0" err="1"/>
              <a:t>som</a:t>
            </a:r>
            <a:r>
              <a:rPr lang="cs-CZ" dirty="0"/>
              <a:t>, </a:t>
            </a:r>
            <a:r>
              <a:rPr lang="cs-CZ" dirty="0" err="1"/>
              <a:t>tenkningens</a:t>
            </a:r>
            <a:r>
              <a:rPr lang="cs-CZ" dirty="0"/>
              <a:t> historie, </a:t>
            </a:r>
            <a:r>
              <a:rPr lang="cs-CZ" dirty="0" err="1"/>
              <a:t>intellektuell</a:t>
            </a:r>
            <a:r>
              <a:rPr lang="cs-CZ" dirty="0"/>
              <a:t> historie </a:t>
            </a:r>
            <a:r>
              <a:rPr lang="cs-CZ" dirty="0" err="1"/>
              <a:t>eller</a:t>
            </a:r>
            <a:r>
              <a:rPr lang="cs-CZ" dirty="0"/>
              <a:t> </a:t>
            </a:r>
            <a:r>
              <a:rPr lang="cs-CZ" dirty="0" err="1"/>
              <a:t>mentalitetshistorie</a:t>
            </a:r>
            <a:r>
              <a:rPr lang="cs-CZ" dirty="0"/>
              <a:t>. </a:t>
            </a:r>
            <a:r>
              <a:rPr lang="cs-CZ" dirty="0" err="1"/>
              <a:t>For</a:t>
            </a:r>
            <a:r>
              <a:rPr lang="cs-CZ" dirty="0"/>
              <a:t> </a:t>
            </a:r>
            <a:r>
              <a:rPr lang="cs-CZ" dirty="0" err="1"/>
              <a:t>det</a:t>
            </a:r>
            <a:r>
              <a:rPr lang="cs-CZ" dirty="0"/>
              <a:t> </a:t>
            </a:r>
            <a:r>
              <a:rPr lang="cs-CZ" dirty="0" err="1"/>
              <a:t>meste</a:t>
            </a:r>
            <a:r>
              <a:rPr lang="cs-CZ" dirty="0"/>
              <a:t> </a:t>
            </a:r>
            <a:r>
              <a:rPr lang="cs-CZ" dirty="0" err="1"/>
              <a:t>er</a:t>
            </a:r>
            <a:r>
              <a:rPr lang="cs-CZ" dirty="0"/>
              <a:t> </a:t>
            </a:r>
            <a:r>
              <a:rPr lang="cs-CZ" dirty="0" err="1"/>
              <a:t>det</a:t>
            </a:r>
            <a:r>
              <a:rPr lang="cs-CZ" dirty="0"/>
              <a:t> </a:t>
            </a:r>
            <a:r>
              <a:rPr lang="cs-CZ" dirty="0" err="1"/>
              <a:t>skriftlige</a:t>
            </a:r>
            <a:r>
              <a:rPr lang="cs-CZ" dirty="0"/>
              <a:t> </a:t>
            </a:r>
            <a:r>
              <a:rPr lang="cs-CZ" dirty="0" err="1"/>
              <a:t>kilder</a:t>
            </a:r>
            <a:r>
              <a:rPr lang="cs-CZ" dirty="0"/>
              <a:t> </a:t>
            </a:r>
            <a:r>
              <a:rPr lang="cs-CZ" dirty="0" err="1"/>
              <a:t>og</a:t>
            </a:r>
            <a:r>
              <a:rPr lang="cs-CZ" dirty="0"/>
              <a:t> </a:t>
            </a:r>
            <a:r>
              <a:rPr lang="cs-CZ" dirty="0" err="1"/>
              <a:t>tekster</a:t>
            </a:r>
            <a:r>
              <a:rPr lang="cs-CZ" dirty="0"/>
              <a:t> </a:t>
            </a:r>
            <a:r>
              <a:rPr lang="cs-CZ" dirty="0" err="1"/>
              <a:t>som</a:t>
            </a:r>
            <a:r>
              <a:rPr lang="cs-CZ" dirty="0"/>
              <a:t> </a:t>
            </a:r>
            <a:r>
              <a:rPr lang="cs-CZ" dirty="0" err="1"/>
              <a:t>studeres</a:t>
            </a:r>
            <a:r>
              <a:rPr lang="cs-CZ" dirty="0"/>
              <a:t>. </a:t>
            </a:r>
            <a:r>
              <a:rPr lang="cs-CZ" dirty="0" err="1"/>
              <a:t>Fagområdet</a:t>
            </a:r>
            <a:r>
              <a:rPr lang="cs-CZ" dirty="0"/>
              <a:t> </a:t>
            </a:r>
            <a:r>
              <a:rPr lang="cs-CZ" dirty="0" err="1"/>
              <a:t>vokste</a:t>
            </a:r>
            <a:r>
              <a:rPr lang="cs-CZ" dirty="0"/>
              <a:t> </a:t>
            </a:r>
            <a:r>
              <a:rPr lang="cs-CZ" dirty="0" err="1"/>
              <a:t>internasjonalt</a:t>
            </a:r>
            <a:r>
              <a:rPr lang="cs-CZ" dirty="0"/>
              <a:t> </a:t>
            </a:r>
            <a:r>
              <a:rPr lang="cs-CZ" dirty="0" err="1"/>
              <a:t>formelt</a:t>
            </a:r>
            <a:r>
              <a:rPr lang="cs-CZ" dirty="0"/>
              <a:t> </a:t>
            </a:r>
            <a:r>
              <a:rPr lang="cs-CZ" dirty="0" err="1"/>
              <a:t>frem</a:t>
            </a:r>
            <a:r>
              <a:rPr lang="cs-CZ" dirty="0"/>
              <a:t> </a:t>
            </a:r>
            <a:r>
              <a:rPr lang="cs-CZ" dirty="0" err="1"/>
              <a:t>utover</a:t>
            </a:r>
            <a:r>
              <a:rPr lang="cs-CZ" dirty="0"/>
              <a:t> </a:t>
            </a:r>
            <a:r>
              <a:rPr lang="cs-CZ" dirty="0" err="1"/>
              <a:t>på</a:t>
            </a:r>
            <a:r>
              <a:rPr lang="cs-CZ" dirty="0"/>
              <a:t> 1930-tallet; i </a:t>
            </a:r>
            <a:r>
              <a:rPr lang="cs-CZ" dirty="0" err="1"/>
              <a:t>Norge</a:t>
            </a:r>
            <a:r>
              <a:rPr lang="cs-CZ" dirty="0"/>
              <a:t> </a:t>
            </a:r>
            <a:r>
              <a:rPr lang="cs-CZ" dirty="0" err="1"/>
              <a:t>ble</a:t>
            </a:r>
            <a:r>
              <a:rPr lang="cs-CZ" dirty="0"/>
              <a:t> </a:t>
            </a:r>
            <a:r>
              <a:rPr lang="cs-CZ" dirty="0" err="1"/>
              <a:t>det</a:t>
            </a:r>
            <a:r>
              <a:rPr lang="cs-CZ" dirty="0"/>
              <a:t> </a:t>
            </a:r>
            <a:r>
              <a:rPr lang="cs-CZ" dirty="0" err="1"/>
              <a:t>første</a:t>
            </a:r>
            <a:r>
              <a:rPr lang="cs-CZ" dirty="0"/>
              <a:t> </a:t>
            </a:r>
            <a:r>
              <a:rPr lang="cs-CZ" dirty="0" err="1"/>
              <a:t>professoratet</a:t>
            </a:r>
            <a:r>
              <a:rPr lang="cs-CZ" dirty="0"/>
              <a:t> </a:t>
            </a:r>
            <a:r>
              <a:rPr lang="cs-CZ" dirty="0" err="1"/>
              <a:t>opprettet</a:t>
            </a:r>
            <a:r>
              <a:rPr lang="cs-CZ" dirty="0"/>
              <a:t> i 1946.[1]</a:t>
            </a:r>
          </a:p>
          <a:p>
            <a:endParaRPr lang="cs-CZ" dirty="0"/>
          </a:p>
          <a:p>
            <a:r>
              <a:rPr lang="cs-CZ" dirty="0" err="1"/>
              <a:t>Faget</a:t>
            </a:r>
            <a:r>
              <a:rPr lang="cs-CZ" dirty="0"/>
              <a:t> </a:t>
            </a:r>
            <a:r>
              <a:rPr lang="cs-CZ" dirty="0" err="1"/>
              <a:t>utforsker</a:t>
            </a:r>
            <a:r>
              <a:rPr lang="cs-CZ" dirty="0"/>
              <a:t> de </a:t>
            </a:r>
            <a:r>
              <a:rPr lang="cs-CZ" dirty="0" err="1"/>
              <a:t>store</a:t>
            </a:r>
            <a:r>
              <a:rPr lang="cs-CZ" dirty="0"/>
              <a:t> </a:t>
            </a:r>
            <a:r>
              <a:rPr lang="cs-CZ" dirty="0" err="1"/>
              <a:t>og</a:t>
            </a:r>
            <a:r>
              <a:rPr lang="cs-CZ" dirty="0"/>
              <a:t> </a:t>
            </a:r>
            <a:r>
              <a:rPr lang="cs-CZ" dirty="0" err="1"/>
              <a:t>viktige</a:t>
            </a:r>
            <a:r>
              <a:rPr lang="cs-CZ" dirty="0"/>
              <a:t> </a:t>
            </a:r>
            <a:r>
              <a:rPr lang="cs-CZ" dirty="0" err="1"/>
              <a:t>verkene</a:t>
            </a:r>
            <a:r>
              <a:rPr lang="cs-CZ" dirty="0"/>
              <a:t> </a:t>
            </a:r>
            <a:r>
              <a:rPr lang="cs-CZ" dirty="0" err="1"/>
              <a:t>innen</a:t>
            </a:r>
            <a:r>
              <a:rPr lang="cs-CZ" dirty="0"/>
              <a:t> </a:t>
            </a:r>
            <a:r>
              <a:rPr lang="cs-CZ" dirty="0" err="1"/>
              <a:t>humaniora</a:t>
            </a:r>
            <a:r>
              <a:rPr lang="cs-CZ" dirty="0"/>
              <a:t>, </a:t>
            </a:r>
            <a:r>
              <a:rPr lang="cs-CZ" dirty="0" err="1"/>
              <a:t>samfunnsfag</a:t>
            </a:r>
            <a:r>
              <a:rPr lang="cs-CZ" dirty="0"/>
              <a:t> </a:t>
            </a:r>
            <a:r>
              <a:rPr lang="cs-CZ" dirty="0" err="1"/>
              <a:t>og</a:t>
            </a:r>
            <a:r>
              <a:rPr lang="cs-CZ" dirty="0"/>
              <a:t> </a:t>
            </a:r>
            <a:r>
              <a:rPr lang="cs-CZ" dirty="0" err="1"/>
              <a:t>naturvitenskap</a:t>
            </a:r>
            <a:r>
              <a:rPr lang="cs-CZ" dirty="0"/>
              <a:t>, </a:t>
            </a:r>
            <a:r>
              <a:rPr lang="cs-CZ" dirty="0" err="1"/>
              <a:t>og</a:t>
            </a:r>
            <a:r>
              <a:rPr lang="cs-CZ" dirty="0"/>
              <a:t> </a:t>
            </a:r>
            <a:r>
              <a:rPr lang="cs-CZ" dirty="0" err="1"/>
              <a:t>faget</a:t>
            </a:r>
            <a:r>
              <a:rPr lang="cs-CZ" dirty="0"/>
              <a:t> </a:t>
            </a:r>
            <a:r>
              <a:rPr lang="cs-CZ" dirty="0" err="1"/>
              <a:t>står</a:t>
            </a:r>
            <a:r>
              <a:rPr lang="cs-CZ" dirty="0"/>
              <a:t> i </a:t>
            </a:r>
            <a:r>
              <a:rPr lang="cs-CZ" dirty="0" err="1"/>
              <a:t>Norge</a:t>
            </a:r>
            <a:r>
              <a:rPr lang="cs-CZ" dirty="0"/>
              <a:t> </a:t>
            </a:r>
            <a:r>
              <a:rPr lang="cs-CZ" dirty="0" err="1"/>
              <a:t>nært</a:t>
            </a:r>
            <a:r>
              <a:rPr lang="cs-CZ" dirty="0"/>
              <a:t> </a:t>
            </a:r>
            <a:r>
              <a:rPr lang="cs-CZ" dirty="0" err="1"/>
              <a:t>både</a:t>
            </a:r>
            <a:r>
              <a:rPr lang="cs-CZ" dirty="0"/>
              <a:t> </a:t>
            </a:r>
            <a:r>
              <a:rPr lang="cs-CZ" dirty="0" err="1"/>
              <a:t>filosofi</a:t>
            </a:r>
            <a:r>
              <a:rPr lang="cs-CZ" dirty="0"/>
              <a:t> </a:t>
            </a:r>
            <a:r>
              <a:rPr lang="cs-CZ" dirty="0" err="1"/>
              <a:t>og</a:t>
            </a:r>
            <a:r>
              <a:rPr lang="cs-CZ" dirty="0"/>
              <a:t> historie. </a:t>
            </a:r>
            <a:r>
              <a:rPr lang="cs-CZ" dirty="0" err="1"/>
              <a:t>Idéhistorie</a:t>
            </a:r>
            <a:r>
              <a:rPr lang="cs-CZ" dirty="0"/>
              <a:t> </a:t>
            </a:r>
            <a:r>
              <a:rPr lang="cs-CZ" dirty="0" err="1"/>
              <a:t>er</a:t>
            </a:r>
            <a:r>
              <a:rPr lang="cs-CZ" dirty="0"/>
              <a:t> en </a:t>
            </a:r>
            <a:r>
              <a:rPr lang="cs-CZ" dirty="0" err="1"/>
              <a:t>tverrfaglig</a:t>
            </a:r>
            <a:r>
              <a:rPr lang="cs-CZ" dirty="0"/>
              <a:t> </a:t>
            </a:r>
            <a:r>
              <a:rPr lang="cs-CZ" dirty="0" err="1"/>
              <a:t>disiplin</a:t>
            </a:r>
            <a:r>
              <a:rPr lang="cs-CZ" dirty="0"/>
              <a:t> </a:t>
            </a:r>
            <a:r>
              <a:rPr lang="cs-CZ" dirty="0" err="1"/>
              <a:t>hvor</a:t>
            </a:r>
            <a:r>
              <a:rPr lang="cs-CZ" dirty="0"/>
              <a:t> man i </a:t>
            </a:r>
            <a:r>
              <a:rPr lang="cs-CZ" dirty="0" err="1"/>
              <a:t>prinsippet</a:t>
            </a:r>
            <a:r>
              <a:rPr lang="cs-CZ" dirty="0"/>
              <a:t> kan </a:t>
            </a:r>
            <a:r>
              <a:rPr lang="cs-CZ" dirty="0" err="1"/>
              <a:t>studere</a:t>
            </a:r>
            <a:r>
              <a:rPr lang="cs-CZ" dirty="0"/>
              <a:t> </a:t>
            </a:r>
            <a:r>
              <a:rPr lang="cs-CZ" dirty="0" err="1"/>
              <a:t>hvordan</a:t>
            </a:r>
            <a:r>
              <a:rPr lang="cs-CZ" dirty="0"/>
              <a:t> </a:t>
            </a:r>
            <a:r>
              <a:rPr lang="cs-CZ" dirty="0" err="1"/>
              <a:t>alle</a:t>
            </a:r>
            <a:r>
              <a:rPr lang="cs-CZ" dirty="0"/>
              <a:t> </a:t>
            </a:r>
            <a:r>
              <a:rPr lang="cs-CZ" dirty="0" err="1"/>
              <a:t>ideer</a:t>
            </a:r>
            <a:r>
              <a:rPr lang="cs-CZ" dirty="0"/>
              <a:t> </a:t>
            </a:r>
            <a:r>
              <a:rPr lang="cs-CZ" dirty="0" err="1"/>
              <a:t>og</a:t>
            </a:r>
            <a:r>
              <a:rPr lang="cs-CZ" dirty="0"/>
              <a:t> </a:t>
            </a:r>
            <a:r>
              <a:rPr lang="cs-CZ" dirty="0" err="1"/>
              <a:t>forestillinger</a:t>
            </a:r>
            <a:r>
              <a:rPr lang="cs-CZ" dirty="0"/>
              <a:t> </a:t>
            </a:r>
            <a:r>
              <a:rPr lang="cs-CZ" dirty="0" err="1"/>
              <a:t>har</a:t>
            </a:r>
            <a:r>
              <a:rPr lang="cs-CZ" dirty="0"/>
              <a:t> </a:t>
            </a:r>
            <a:r>
              <a:rPr lang="cs-CZ" dirty="0" err="1"/>
              <a:t>påvirket</a:t>
            </a:r>
            <a:r>
              <a:rPr lang="cs-CZ" dirty="0"/>
              <a:t> </a:t>
            </a:r>
            <a:r>
              <a:rPr lang="cs-CZ" dirty="0" err="1"/>
              <a:t>individer</a:t>
            </a:r>
            <a:r>
              <a:rPr lang="cs-CZ" dirty="0"/>
              <a:t> </a:t>
            </a:r>
            <a:r>
              <a:rPr lang="cs-CZ" dirty="0" err="1"/>
              <a:t>og</a:t>
            </a:r>
            <a:r>
              <a:rPr lang="cs-CZ" dirty="0"/>
              <a:t> </a:t>
            </a:r>
            <a:r>
              <a:rPr lang="cs-CZ" dirty="0" err="1"/>
              <a:t>samfunn</a:t>
            </a:r>
            <a:r>
              <a:rPr lang="cs-CZ" dirty="0"/>
              <a:t>. </a:t>
            </a:r>
            <a:r>
              <a:rPr lang="cs-CZ" dirty="0" err="1"/>
              <a:t>Ideene</a:t>
            </a:r>
            <a:r>
              <a:rPr lang="cs-CZ" dirty="0"/>
              <a:t> kan </a:t>
            </a:r>
            <a:r>
              <a:rPr lang="cs-CZ" dirty="0" err="1"/>
              <a:t>studeres</a:t>
            </a:r>
            <a:r>
              <a:rPr lang="cs-CZ" dirty="0"/>
              <a:t> </a:t>
            </a:r>
            <a:r>
              <a:rPr lang="cs-CZ" dirty="0" err="1"/>
              <a:t>på</a:t>
            </a:r>
            <a:r>
              <a:rPr lang="cs-CZ" dirty="0"/>
              <a:t> </a:t>
            </a:r>
            <a:r>
              <a:rPr lang="cs-CZ" dirty="0" err="1"/>
              <a:t>diakront</a:t>
            </a:r>
            <a:r>
              <a:rPr lang="cs-CZ" dirty="0"/>
              <a:t> (</a:t>
            </a:r>
            <a:r>
              <a:rPr lang="cs-CZ" dirty="0" err="1"/>
              <a:t>gjennom</a:t>
            </a:r>
            <a:r>
              <a:rPr lang="cs-CZ" dirty="0"/>
              <a:t> </a:t>
            </a:r>
            <a:r>
              <a:rPr lang="cs-CZ" dirty="0" err="1"/>
              <a:t>tidene</a:t>
            </a:r>
            <a:r>
              <a:rPr lang="cs-CZ" dirty="0"/>
              <a:t>) </a:t>
            </a:r>
            <a:r>
              <a:rPr lang="cs-CZ" dirty="0" err="1"/>
              <a:t>og</a:t>
            </a:r>
            <a:r>
              <a:rPr lang="cs-CZ" dirty="0"/>
              <a:t>/</a:t>
            </a:r>
            <a:r>
              <a:rPr lang="cs-CZ" dirty="0" err="1"/>
              <a:t>eller</a:t>
            </a:r>
            <a:r>
              <a:rPr lang="cs-CZ" dirty="0"/>
              <a:t> </a:t>
            </a:r>
            <a:r>
              <a:rPr lang="cs-CZ" dirty="0" err="1"/>
              <a:t>synkront</a:t>
            </a:r>
            <a:r>
              <a:rPr lang="cs-CZ" dirty="0"/>
              <a:t> (i </a:t>
            </a:r>
            <a:r>
              <a:rPr lang="cs-CZ" dirty="0" err="1"/>
              <a:t>samtiden</a:t>
            </a:r>
            <a:r>
              <a:rPr lang="cs-CZ" dirty="0"/>
              <a:t>).</a:t>
            </a:r>
          </a:p>
        </p:txBody>
      </p:sp>
    </p:spTree>
    <p:extLst>
      <p:ext uri="{BB962C8B-B14F-4D97-AF65-F5344CB8AC3E}">
        <p14:creationId xmlns:p14="http://schemas.microsoft.com/office/powerpoint/2010/main" val="312183918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655</Words>
  <Application>Microsoft Office PowerPoint</Application>
  <PresentationFormat>Širokoúhlá obrazovka</PresentationFormat>
  <Paragraphs>87</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Publico text</vt:lpstr>
      <vt:lpstr>Motiv Office</vt:lpstr>
      <vt:lpstr>Dějiny překladu (skandinávských literatur)</vt:lpstr>
      <vt:lpstr>Litteraturfaget gjennom historien</vt:lpstr>
      <vt:lpstr>Dějiny literatury/litteraturhistorie/literature history</vt:lpstr>
      <vt:lpstr>Verdenslitteratur</vt:lpstr>
      <vt:lpstr>Verdenslitteratur</vt:lpstr>
      <vt:lpstr>Světovost?</vt:lpstr>
      <vt:lpstr>Komparatistikk</vt:lpstr>
      <vt:lpstr>René Wellek (1903 – 1995)</vt:lpstr>
      <vt:lpstr>Om idéhistorie</vt:lpstr>
      <vt:lpstr>Dionýz Ďurišin 1929 - 1997</vt:lpstr>
      <vt:lpstr>Homi K. Bhabha</vt:lpstr>
      <vt:lpstr>David Damrosch</vt:lpstr>
      <vt:lpstr>Pavel Fraenkl 1904 (Hradec Králové)- 1985 (Oslo)</vt:lpstr>
      <vt:lpstr>Dionýz Ďurišin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Miluše Juříčková</dc:creator>
  <cp:lastModifiedBy>Miluše Juříčková</cp:lastModifiedBy>
  <cp:revision>4</cp:revision>
  <dcterms:created xsi:type="dcterms:W3CDTF">2022-03-13T20:35:22Z</dcterms:created>
  <dcterms:modified xsi:type="dcterms:W3CDTF">2022-03-14T07:16:17Z</dcterms:modified>
</cp:coreProperties>
</file>