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60" r:id="rId5"/>
    <p:sldId id="263" r:id="rId6"/>
    <p:sldId id="262" r:id="rId7"/>
    <p:sldId id="261" r:id="rId8"/>
    <p:sldId id="264" r:id="rId9"/>
    <p:sldId id="270" r:id="rId10"/>
    <p:sldId id="265" r:id="rId11"/>
    <p:sldId id="267" r:id="rId12"/>
    <p:sldId id="266" r:id="rId13"/>
    <p:sldId id="268" r:id="rId14"/>
    <p:sldId id="269" r:id="rId1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1E95F4-AF12-4526-A7FA-3E91A0E46CE8}"/>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D22EAD9C-AF85-4D0A-93C9-2EE377C362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B76ECF97-6B7E-42B5-89F9-AF7F42A2F379}"/>
              </a:ext>
            </a:extLst>
          </p:cNvPr>
          <p:cNvSpPr>
            <a:spLocks noGrp="1"/>
          </p:cNvSpPr>
          <p:nvPr>
            <p:ph type="dt" sz="half" idx="10"/>
          </p:nvPr>
        </p:nvSpPr>
        <p:spPr/>
        <p:txBody>
          <a:bodyPr/>
          <a:lstStyle/>
          <a:p>
            <a:fld id="{7767876F-7D21-4A34-8548-11D6FB9BC2DF}" type="datetimeFigureOut">
              <a:rPr lang="cs-CZ" smtClean="0"/>
              <a:t>14.03.2022</a:t>
            </a:fld>
            <a:endParaRPr lang="cs-CZ"/>
          </a:p>
        </p:txBody>
      </p:sp>
      <p:sp>
        <p:nvSpPr>
          <p:cNvPr id="5" name="Zástupný symbol pro zápatí 4">
            <a:extLst>
              <a:ext uri="{FF2B5EF4-FFF2-40B4-BE49-F238E27FC236}">
                <a16:creationId xmlns:a16="http://schemas.microsoft.com/office/drawing/2014/main" id="{1F05542F-CAB9-45AE-BE10-D4C882363BD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D8150DC-C26C-49FC-8C02-AB0A0D1B1474}"/>
              </a:ext>
            </a:extLst>
          </p:cNvPr>
          <p:cNvSpPr>
            <a:spLocks noGrp="1"/>
          </p:cNvSpPr>
          <p:nvPr>
            <p:ph type="sldNum" sz="quarter" idx="12"/>
          </p:nvPr>
        </p:nvSpPr>
        <p:spPr/>
        <p:txBody>
          <a:bodyPr/>
          <a:lstStyle/>
          <a:p>
            <a:fld id="{2A4C4675-1C2D-4D20-9AF0-7973DB8C318B}" type="slidenum">
              <a:rPr lang="cs-CZ" smtClean="0"/>
              <a:t>‹#›</a:t>
            </a:fld>
            <a:endParaRPr lang="cs-CZ"/>
          </a:p>
        </p:txBody>
      </p:sp>
    </p:spTree>
    <p:extLst>
      <p:ext uri="{BB962C8B-B14F-4D97-AF65-F5344CB8AC3E}">
        <p14:creationId xmlns:p14="http://schemas.microsoft.com/office/powerpoint/2010/main" val="1099463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1E2130-7C37-403C-AA0D-72BCB8C09D6D}"/>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4B38DB29-D243-4841-8AF9-99685F8C2883}"/>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C621E5C-5346-4C4D-8EA1-7FF87DA1CF41}"/>
              </a:ext>
            </a:extLst>
          </p:cNvPr>
          <p:cNvSpPr>
            <a:spLocks noGrp="1"/>
          </p:cNvSpPr>
          <p:nvPr>
            <p:ph type="dt" sz="half" idx="10"/>
          </p:nvPr>
        </p:nvSpPr>
        <p:spPr/>
        <p:txBody>
          <a:bodyPr/>
          <a:lstStyle/>
          <a:p>
            <a:fld id="{7767876F-7D21-4A34-8548-11D6FB9BC2DF}" type="datetimeFigureOut">
              <a:rPr lang="cs-CZ" smtClean="0"/>
              <a:t>14.03.2022</a:t>
            </a:fld>
            <a:endParaRPr lang="cs-CZ"/>
          </a:p>
        </p:txBody>
      </p:sp>
      <p:sp>
        <p:nvSpPr>
          <p:cNvPr id="5" name="Zástupný symbol pro zápatí 4">
            <a:extLst>
              <a:ext uri="{FF2B5EF4-FFF2-40B4-BE49-F238E27FC236}">
                <a16:creationId xmlns:a16="http://schemas.microsoft.com/office/drawing/2014/main" id="{6D070BF7-96F0-4645-B3E2-782F4B38696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2E76C79-6CFE-41BC-8025-9C0B4FEC0663}"/>
              </a:ext>
            </a:extLst>
          </p:cNvPr>
          <p:cNvSpPr>
            <a:spLocks noGrp="1"/>
          </p:cNvSpPr>
          <p:nvPr>
            <p:ph type="sldNum" sz="quarter" idx="12"/>
          </p:nvPr>
        </p:nvSpPr>
        <p:spPr/>
        <p:txBody>
          <a:bodyPr/>
          <a:lstStyle/>
          <a:p>
            <a:fld id="{2A4C4675-1C2D-4D20-9AF0-7973DB8C318B}" type="slidenum">
              <a:rPr lang="cs-CZ" smtClean="0"/>
              <a:t>‹#›</a:t>
            </a:fld>
            <a:endParaRPr lang="cs-CZ"/>
          </a:p>
        </p:txBody>
      </p:sp>
    </p:spTree>
    <p:extLst>
      <p:ext uri="{BB962C8B-B14F-4D97-AF65-F5344CB8AC3E}">
        <p14:creationId xmlns:p14="http://schemas.microsoft.com/office/powerpoint/2010/main" val="208307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ED155B15-2697-4357-8494-02B644A0BE43}"/>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391154AD-3622-4D6E-B252-445222CB4A12}"/>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A4ADDF3-CE33-4809-A211-873F54DDD728}"/>
              </a:ext>
            </a:extLst>
          </p:cNvPr>
          <p:cNvSpPr>
            <a:spLocks noGrp="1"/>
          </p:cNvSpPr>
          <p:nvPr>
            <p:ph type="dt" sz="half" idx="10"/>
          </p:nvPr>
        </p:nvSpPr>
        <p:spPr/>
        <p:txBody>
          <a:bodyPr/>
          <a:lstStyle/>
          <a:p>
            <a:fld id="{7767876F-7D21-4A34-8548-11D6FB9BC2DF}" type="datetimeFigureOut">
              <a:rPr lang="cs-CZ" smtClean="0"/>
              <a:t>14.03.2022</a:t>
            </a:fld>
            <a:endParaRPr lang="cs-CZ"/>
          </a:p>
        </p:txBody>
      </p:sp>
      <p:sp>
        <p:nvSpPr>
          <p:cNvPr id="5" name="Zástupný symbol pro zápatí 4">
            <a:extLst>
              <a:ext uri="{FF2B5EF4-FFF2-40B4-BE49-F238E27FC236}">
                <a16:creationId xmlns:a16="http://schemas.microsoft.com/office/drawing/2014/main" id="{4B6728FB-21DA-43F6-AA5F-CE41F8AB7D8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D0D7583-A916-4742-B787-F5F55B7211D6}"/>
              </a:ext>
            </a:extLst>
          </p:cNvPr>
          <p:cNvSpPr>
            <a:spLocks noGrp="1"/>
          </p:cNvSpPr>
          <p:nvPr>
            <p:ph type="sldNum" sz="quarter" idx="12"/>
          </p:nvPr>
        </p:nvSpPr>
        <p:spPr/>
        <p:txBody>
          <a:bodyPr/>
          <a:lstStyle/>
          <a:p>
            <a:fld id="{2A4C4675-1C2D-4D20-9AF0-7973DB8C318B}" type="slidenum">
              <a:rPr lang="cs-CZ" smtClean="0"/>
              <a:t>‹#›</a:t>
            </a:fld>
            <a:endParaRPr lang="cs-CZ"/>
          </a:p>
        </p:txBody>
      </p:sp>
    </p:spTree>
    <p:extLst>
      <p:ext uri="{BB962C8B-B14F-4D97-AF65-F5344CB8AC3E}">
        <p14:creationId xmlns:p14="http://schemas.microsoft.com/office/powerpoint/2010/main" val="557122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C9DDAE-ABD5-4FA3-9033-9609656E465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ECF9D69-2E8E-4B0E-A7EF-3A57B3CD0EDC}"/>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887A4A8-9EB1-41FA-8DD1-E7DEAA87A7EC}"/>
              </a:ext>
            </a:extLst>
          </p:cNvPr>
          <p:cNvSpPr>
            <a:spLocks noGrp="1"/>
          </p:cNvSpPr>
          <p:nvPr>
            <p:ph type="dt" sz="half" idx="10"/>
          </p:nvPr>
        </p:nvSpPr>
        <p:spPr/>
        <p:txBody>
          <a:bodyPr/>
          <a:lstStyle/>
          <a:p>
            <a:fld id="{7767876F-7D21-4A34-8548-11D6FB9BC2DF}" type="datetimeFigureOut">
              <a:rPr lang="cs-CZ" smtClean="0"/>
              <a:t>14.03.2022</a:t>
            </a:fld>
            <a:endParaRPr lang="cs-CZ"/>
          </a:p>
        </p:txBody>
      </p:sp>
      <p:sp>
        <p:nvSpPr>
          <p:cNvPr id="5" name="Zástupný symbol pro zápatí 4">
            <a:extLst>
              <a:ext uri="{FF2B5EF4-FFF2-40B4-BE49-F238E27FC236}">
                <a16:creationId xmlns:a16="http://schemas.microsoft.com/office/drawing/2014/main" id="{00477590-DE88-48DF-8CEB-38617AA64D4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779738D-F010-4500-B97F-4C14427C64D6}"/>
              </a:ext>
            </a:extLst>
          </p:cNvPr>
          <p:cNvSpPr>
            <a:spLocks noGrp="1"/>
          </p:cNvSpPr>
          <p:nvPr>
            <p:ph type="sldNum" sz="quarter" idx="12"/>
          </p:nvPr>
        </p:nvSpPr>
        <p:spPr/>
        <p:txBody>
          <a:bodyPr/>
          <a:lstStyle/>
          <a:p>
            <a:fld id="{2A4C4675-1C2D-4D20-9AF0-7973DB8C318B}" type="slidenum">
              <a:rPr lang="cs-CZ" smtClean="0"/>
              <a:t>‹#›</a:t>
            </a:fld>
            <a:endParaRPr lang="cs-CZ"/>
          </a:p>
        </p:txBody>
      </p:sp>
    </p:spTree>
    <p:extLst>
      <p:ext uri="{BB962C8B-B14F-4D97-AF65-F5344CB8AC3E}">
        <p14:creationId xmlns:p14="http://schemas.microsoft.com/office/powerpoint/2010/main" val="1546027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4E4F8D-3169-46F3-B759-FBB113FEFD3C}"/>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C892381F-74FB-4E9B-A587-779697EC16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58E281D9-A1A4-41C1-862E-1E3046B4A52F}"/>
              </a:ext>
            </a:extLst>
          </p:cNvPr>
          <p:cNvSpPr>
            <a:spLocks noGrp="1"/>
          </p:cNvSpPr>
          <p:nvPr>
            <p:ph type="dt" sz="half" idx="10"/>
          </p:nvPr>
        </p:nvSpPr>
        <p:spPr/>
        <p:txBody>
          <a:bodyPr/>
          <a:lstStyle/>
          <a:p>
            <a:fld id="{7767876F-7D21-4A34-8548-11D6FB9BC2DF}" type="datetimeFigureOut">
              <a:rPr lang="cs-CZ" smtClean="0"/>
              <a:t>14.03.2022</a:t>
            </a:fld>
            <a:endParaRPr lang="cs-CZ"/>
          </a:p>
        </p:txBody>
      </p:sp>
      <p:sp>
        <p:nvSpPr>
          <p:cNvPr id="5" name="Zástupný symbol pro zápatí 4">
            <a:extLst>
              <a:ext uri="{FF2B5EF4-FFF2-40B4-BE49-F238E27FC236}">
                <a16:creationId xmlns:a16="http://schemas.microsoft.com/office/drawing/2014/main" id="{8C0C6C90-8617-4820-AFE4-FC871E00A2E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7E16313-2127-4FDB-B531-FCFC4CEB848F}"/>
              </a:ext>
            </a:extLst>
          </p:cNvPr>
          <p:cNvSpPr>
            <a:spLocks noGrp="1"/>
          </p:cNvSpPr>
          <p:nvPr>
            <p:ph type="sldNum" sz="quarter" idx="12"/>
          </p:nvPr>
        </p:nvSpPr>
        <p:spPr/>
        <p:txBody>
          <a:bodyPr/>
          <a:lstStyle/>
          <a:p>
            <a:fld id="{2A4C4675-1C2D-4D20-9AF0-7973DB8C318B}" type="slidenum">
              <a:rPr lang="cs-CZ" smtClean="0"/>
              <a:t>‹#›</a:t>
            </a:fld>
            <a:endParaRPr lang="cs-CZ"/>
          </a:p>
        </p:txBody>
      </p:sp>
    </p:spTree>
    <p:extLst>
      <p:ext uri="{BB962C8B-B14F-4D97-AF65-F5344CB8AC3E}">
        <p14:creationId xmlns:p14="http://schemas.microsoft.com/office/powerpoint/2010/main" val="28099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9E3137-5E42-4AA5-A8A1-36E8D0CB65E3}"/>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3640B064-16D7-4A0F-B0A2-6BDB99B16AB5}"/>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78F67243-9CD0-4405-8A9A-B59E5EE4EA80}"/>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611E893B-70B1-421C-A468-EB3C84CB07B3}"/>
              </a:ext>
            </a:extLst>
          </p:cNvPr>
          <p:cNvSpPr>
            <a:spLocks noGrp="1"/>
          </p:cNvSpPr>
          <p:nvPr>
            <p:ph type="dt" sz="half" idx="10"/>
          </p:nvPr>
        </p:nvSpPr>
        <p:spPr/>
        <p:txBody>
          <a:bodyPr/>
          <a:lstStyle/>
          <a:p>
            <a:fld id="{7767876F-7D21-4A34-8548-11D6FB9BC2DF}" type="datetimeFigureOut">
              <a:rPr lang="cs-CZ" smtClean="0"/>
              <a:t>14.03.2022</a:t>
            </a:fld>
            <a:endParaRPr lang="cs-CZ"/>
          </a:p>
        </p:txBody>
      </p:sp>
      <p:sp>
        <p:nvSpPr>
          <p:cNvPr id="6" name="Zástupný symbol pro zápatí 5">
            <a:extLst>
              <a:ext uri="{FF2B5EF4-FFF2-40B4-BE49-F238E27FC236}">
                <a16:creationId xmlns:a16="http://schemas.microsoft.com/office/drawing/2014/main" id="{52965949-9A38-4459-B656-5ACD4F630F9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9A227F4-C790-4E7F-AA35-9A66EDC74A5A}"/>
              </a:ext>
            </a:extLst>
          </p:cNvPr>
          <p:cNvSpPr>
            <a:spLocks noGrp="1"/>
          </p:cNvSpPr>
          <p:nvPr>
            <p:ph type="sldNum" sz="quarter" idx="12"/>
          </p:nvPr>
        </p:nvSpPr>
        <p:spPr/>
        <p:txBody>
          <a:bodyPr/>
          <a:lstStyle/>
          <a:p>
            <a:fld id="{2A4C4675-1C2D-4D20-9AF0-7973DB8C318B}" type="slidenum">
              <a:rPr lang="cs-CZ" smtClean="0"/>
              <a:t>‹#›</a:t>
            </a:fld>
            <a:endParaRPr lang="cs-CZ"/>
          </a:p>
        </p:txBody>
      </p:sp>
    </p:spTree>
    <p:extLst>
      <p:ext uri="{BB962C8B-B14F-4D97-AF65-F5344CB8AC3E}">
        <p14:creationId xmlns:p14="http://schemas.microsoft.com/office/powerpoint/2010/main" val="394935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7A2A23-A26D-4862-909B-7861F7101ABC}"/>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FFD3CAB0-61D4-4E7E-82DE-697B548456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0D2DA359-FC39-4118-ADA0-40C1BB156CA5}"/>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3D79D5C5-496D-4985-9713-650D01630D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11B779F7-A39D-4EEC-ACDC-19529D714ACB}"/>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914F6D42-ED60-4D1F-9C03-E0D6F207EB09}"/>
              </a:ext>
            </a:extLst>
          </p:cNvPr>
          <p:cNvSpPr>
            <a:spLocks noGrp="1"/>
          </p:cNvSpPr>
          <p:nvPr>
            <p:ph type="dt" sz="half" idx="10"/>
          </p:nvPr>
        </p:nvSpPr>
        <p:spPr/>
        <p:txBody>
          <a:bodyPr/>
          <a:lstStyle/>
          <a:p>
            <a:fld id="{7767876F-7D21-4A34-8548-11D6FB9BC2DF}" type="datetimeFigureOut">
              <a:rPr lang="cs-CZ" smtClean="0"/>
              <a:t>14.03.2022</a:t>
            </a:fld>
            <a:endParaRPr lang="cs-CZ"/>
          </a:p>
        </p:txBody>
      </p:sp>
      <p:sp>
        <p:nvSpPr>
          <p:cNvPr id="8" name="Zástupný symbol pro zápatí 7">
            <a:extLst>
              <a:ext uri="{FF2B5EF4-FFF2-40B4-BE49-F238E27FC236}">
                <a16:creationId xmlns:a16="http://schemas.microsoft.com/office/drawing/2014/main" id="{E48750B5-9809-4C58-8037-CF383B64E2AE}"/>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692F2EA3-9869-4A87-A3EA-F38BA23B2C14}"/>
              </a:ext>
            </a:extLst>
          </p:cNvPr>
          <p:cNvSpPr>
            <a:spLocks noGrp="1"/>
          </p:cNvSpPr>
          <p:nvPr>
            <p:ph type="sldNum" sz="quarter" idx="12"/>
          </p:nvPr>
        </p:nvSpPr>
        <p:spPr/>
        <p:txBody>
          <a:bodyPr/>
          <a:lstStyle/>
          <a:p>
            <a:fld id="{2A4C4675-1C2D-4D20-9AF0-7973DB8C318B}" type="slidenum">
              <a:rPr lang="cs-CZ" smtClean="0"/>
              <a:t>‹#›</a:t>
            </a:fld>
            <a:endParaRPr lang="cs-CZ"/>
          </a:p>
        </p:txBody>
      </p:sp>
    </p:spTree>
    <p:extLst>
      <p:ext uri="{BB962C8B-B14F-4D97-AF65-F5344CB8AC3E}">
        <p14:creationId xmlns:p14="http://schemas.microsoft.com/office/powerpoint/2010/main" val="220383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3A48FC-BE76-4BFD-A841-2D488FCB24C4}"/>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52897B01-482D-4E2C-A84A-066AE0CF384E}"/>
              </a:ext>
            </a:extLst>
          </p:cNvPr>
          <p:cNvSpPr>
            <a:spLocks noGrp="1"/>
          </p:cNvSpPr>
          <p:nvPr>
            <p:ph type="dt" sz="half" idx="10"/>
          </p:nvPr>
        </p:nvSpPr>
        <p:spPr/>
        <p:txBody>
          <a:bodyPr/>
          <a:lstStyle/>
          <a:p>
            <a:fld id="{7767876F-7D21-4A34-8548-11D6FB9BC2DF}" type="datetimeFigureOut">
              <a:rPr lang="cs-CZ" smtClean="0"/>
              <a:t>14.03.2022</a:t>
            </a:fld>
            <a:endParaRPr lang="cs-CZ"/>
          </a:p>
        </p:txBody>
      </p:sp>
      <p:sp>
        <p:nvSpPr>
          <p:cNvPr id="4" name="Zástupný symbol pro zápatí 3">
            <a:extLst>
              <a:ext uri="{FF2B5EF4-FFF2-40B4-BE49-F238E27FC236}">
                <a16:creationId xmlns:a16="http://schemas.microsoft.com/office/drawing/2014/main" id="{172C1A63-97FF-4DEA-AB02-4817BFCE65F2}"/>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8C19F8DB-1B44-430A-B916-7C7FA60EC8CD}"/>
              </a:ext>
            </a:extLst>
          </p:cNvPr>
          <p:cNvSpPr>
            <a:spLocks noGrp="1"/>
          </p:cNvSpPr>
          <p:nvPr>
            <p:ph type="sldNum" sz="quarter" idx="12"/>
          </p:nvPr>
        </p:nvSpPr>
        <p:spPr/>
        <p:txBody>
          <a:bodyPr/>
          <a:lstStyle/>
          <a:p>
            <a:fld id="{2A4C4675-1C2D-4D20-9AF0-7973DB8C318B}" type="slidenum">
              <a:rPr lang="cs-CZ" smtClean="0"/>
              <a:t>‹#›</a:t>
            </a:fld>
            <a:endParaRPr lang="cs-CZ"/>
          </a:p>
        </p:txBody>
      </p:sp>
    </p:spTree>
    <p:extLst>
      <p:ext uri="{BB962C8B-B14F-4D97-AF65-F5344CB8AC3E}">
        <p14:creationId xmlns:p14="http://schemas.microsoft.com/office/powerpoint/2010/main" val="3611050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D30B6863-7181-4A5B-A078-57653D779FA6}"/>
              </a:ext>
            </a:extLst>
          </p:cNvPr>
          <p:cNvSpPr>
            <a:spLocks noGrp="1"/>
          </p:cNvSpPr>
          <p:nvPr>
            <p:ph type="dt" sz="half" idx="10"/>
          </p:nvPr>
        </p:nvSpPr>
        <p:spPr/>
        <p:txBody>
          <a:bodyPr/>
          <a:lstStyle/>
          <a:p>
            <a:fld id="{7767876F-7D21-4A34-8548-11D6FB9BC2DF}" type="datetimeFigureOut">
              <a:rPr lang="cs-CZ" smtClean="0"/>
              <a:t>14.03.2022</a:t>
            </a:fld>
            <a:endParaRPr lang="cs-CZ"/>
          </a:p>
        </p:txBody>
      </p:sp>
      <p:sp>
        <p:nvSpPr>
          <p:cNvPr id="3" name="Zástupný symbol pro zápatí 2">
            <a:extLst>
              <a:ext uri="{FF2B5EF4-FFF2-40B4-BE49-F238E27FC236}">
                <a16:creationId xmlns:a16="http://schemas.microsoft.com/office/drawing/2014/main" id="{0665C0E0-3429-44D2-9133-62240BE9DDC9}"/>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CBBC5C14-0EB4-44CE-94DE-053BE04A152A}"/>
              </a:ext>
            </a:extLst>
          </p:cNvPr>
          <p:cNvSpPr>
            <a:spLocks noGrp="1"/>
          </p:cNvSpPr>
          <p:nvPr>
            <p:ph type="sldNum" sz="quarter" idx="12"/>
          </p:nvPr>
        </p:nvSpPr>
        <p:spPr/>
        <p:txBody>
          <a:bodyPr/>
          <a:lstStyle/>
          <a:p>
            <a:fld id="{2A4C4675-1C2D-4D20-9AF0-7973DB8C318B}" type="slidenum">
              <a:rPr lang="cs-CZ" smtClean="0"/>
              <a:t>‹#›</a:t>
            </a:fld>
            <a:endParaRPr lang="cs-CZ"/>
          </a:p>
        </p:txBody>
      </p:sp>
    </p:spTree>
    <p:extLst>
      <p:ext uri="{BB962C8B-B14F-4D97-AF65-F5344CB8AC3E}">
        <p14:creationId xmlns:p14="http://schemas.microsoft.com/office/powerpoint/2010/main" val="2002905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212051-31B0-4F96-9A25-2262E9952239}"/>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DA9E7DE6-70B7-42ED-8EB5-B54C73D5D9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B25BC3B6-039E-412C-BB13-F0D996181A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43338312-1897-41CD-B128-3890F4623355}"/>
              </a:ext>
            </a:extLst>
          </p:cNvPr>
          <p:cNvSpPr>
            <a:spLocks noGrp="1"/>
          </p:cNvSpPr>
          <p:nvPr>
            <p:ph type="dt" sz="half" idx="10"/>
          </p:nvPr>
        </p:nvSpPr>
        <p:spPr/>
        <p:txBody>
          <a:bodyPr/>
          <a:lstStyle/>
          <a:p>
            <a:fld id="{7767876F-7D21-4A34-8548-11D6FB9BC2DF}" type="datetimeFigureOut">
              <a:rPr lang="cs-CZ" smtClean="0"/>
              <a:t>14.03.2022</a:t>
            </a:fld>
            <a:endParaRPr lang="cs-CZ"/>
          </a:p>
        </p:txBody>
      </p:sp>
      <p:sp>
        <p:nvSpPr>
          <p:cNvPr id="6" name="Zástupný symbol pro zápatí 5">
            <a:extLst>
              <a:ext uri="{FF2B5EF4-FFF2-40B4-BE49-F238E27FC236}">
                <a16:creationId xmlns:a16="http://schemas.microsoft.com/office/drawing/2014/main" id="{4F50594D-60BB-4793-8383-6D5A85AC041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B24B1D5-95C0-418A-ADCE-7177D80D4E03}"/>
              </a:ext>
            </a:extLst>
          </p:cNvPr>
          <p:cNvSpPr>
            <a:spLocks noGrp="1"/>
          </p:cNvSpPr>
          <p:nvPr>
            <p:ph type="sldNum" sz="quarter" idx="12"/>
          </p:nvPr>
        </p:nvSpPr>
        <p:spPr/>
        <p:txBody>
          <a:bodyPr/>
          <a:lstStyle/>
          <a:p>
            <a:fld id="{2A4C4675-1C2D-4D20-9AF0-7973DB8C318B}" type="slidenum">
              <a:rPr lang="cs-CZ" smtClean="0"/>
              <a:t>‹#›</a:t>
            </a:fld>
            <a:endParaRPr lang="cs-CZ"/>
          </a:p>
        </p:txBody>
      </p:sp>
    </p:spTree>
    <p:extLst>
      <p:ext uri="{BB962C8B-B14F-4D97-AF65-F5344CB8AC3E}">
        <p14:creationId xmlns:p14="http://schemas.microsoft.com/office/powerpoint/2010/main" val="3345235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941EA9-26CE-457E-86D2-E26F903C47A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0B2C1AC9-BA41-425D-9870-87E4028ACB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F348CDC2-AA7E-489A-9A04-86F0D1A39E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161A149C-5AA7-4B57-BF7E-6DE25342723A}"/>
              </a:ext>
            </a:extLst>
          </p:cNvPr>
          <p:cNvSpPr>
            <a:spLocks noGrp="1"/>
          </p:cNvSpPr>
          <p:nvPr>
            <p:ph type="dt" sz="half" idx="10"/>
          </p:nvPr>
        </p:nvSpPr>
        <p:spPr/>
        <p:txBody>
          <a:bodyPr/>
          <a:lstStyle/>
          <a:p>
            <a:fld id="{7767876F-7D21-4A34-8548-11D6FB9BC2DF}" type="datetimeFigureOut">
              <a:rPr lang="cs-CZ" smtClean="0"/>
              <a:t>14.03.2022</a:t>
            </a:fld>
            <a:endParaRPr lang="cs-CZ"/>
          </a:p>
        </p:txBody>
      </p:sp>
      <p:sp>
        <p:nvSpPr>
          <p:cNvPr id="6" name="Zástupný symbol pro zápatí 5">
            <a:extLst>
              <a:ext uri="{FF2B5EF4-FFF2-40B4-BE49-F238E27FC236}">
                <a16:creationId xmlns:a16="http://schemas.microsoft.com/office/drawing/2014/main" id="{F5E076FD-BAF1-4572-B2C9-225316C8ADA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718C9A8-7DD3-4E44-896A-BFE6D298F1B3}"/>
              </a:ext>
            </a:extLst>
          </p:cNvPr>
          <p:cNvSpPr>
            <a:spLocks noGrp="1"/>
          </p:cNvSpPr>
          <p:nvPr>
            <p:ph type="sldNum" sz="quarter" idx="12"/>
          </p:nvPr>
        </p:nvSpPr>
        <p:spPr/>
        <p:txBody>
          <a:bodyPr/>
          <a:lstStyle/>
          <a:p>
            <a:fld id="{2A4C4675-1C2D-4D20-9AF0-7973DB8C318B}" type="slidenum">
              <a:rPr lang="cs-CZ" smtClean="0"/>
              <a:t>‹#›</a:t>
            </a:fld>
            <a:endParaRPr lang="cs-CZ"/>
          </a:p>
        </p:txBody>
      </p:sp>
    </p:spTree>
    <p:extLst>
      <p:ext uri="{BB962C8B-B14F-4D97-AF65-F5344CB8AC3E}">
        <p14:creationId xmlns:p14="http://schemas.microsoft.com/office/powerpoint/2010/main" val="1253278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ECB86BB-4822-47D9-8BA0-426DE12E9C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B40A21E4-8EF4-4C3F-A5CA-98AC42CE45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3DF412A-CD49-449D-A5EC-8D3B123D1F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67876F-7D21-4A34-8548-11D6FB9BC2DF}" type="datetimeFigureOut">
              <a:rPr lang="cs-CZ" smtClean="0"/>
              <a:t>14.03.2022</a:t>
            </a:fld>
            <a:endParaRPr lang="cs-CZ"/>
          </a:p>
        </p:txBody>
      </p:sp>
      <p:sp>
        <p:nvSpPr>
          <p:cNvPr id="5" name="Zástupný symbol pro zápatí 4">
            <a:extLst>
              <a:ext uri="{FF2B5EF4-FFF2-40B4-BE49-F238E27FC236}">
                <a16:creationId xmlns:a16="http://schemas.microsoft.com/office/drawing/2014/main" id="{8ABC312D-3E0B-4EAC-9273-C5F3D26F9D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10E6C8D6-7981-43D3-B09B-947160D577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4C4675-1C2D-4D20-9AF0-7973DB8C318B}" type="slidenum">
              <a:rPr lang="cs-CZ" smtClean="0"/>
              <a:t>‹#›</a:t>
            </a:fld>
            <a:endParaRPr lang="cs-CZ"/>
          </a:p>
        </p:txBody>
      </p:sp>
    </p:spTree>
    <p:extLst>
      <p:ext uri="{BB962C8B-B14F-4D97-AF65-F5344CB8AC3E}">
        <p14:creationId xmlns:p14="http://schemas.microsoft.com/office/powerpoint/2010/main" val="31042038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j2f7Wo6-Kx8"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jfOuOJ6b-qY"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snl.no/Arne_Garbor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9A8199-A7AC-42FF-8C74-0782C7F8AE2C}"/>
              </a:ext>
            </a:extLst>
          </p:cNvPr>
          <p:cNvSpPr>
            <a:spLocks noGrp="1"/>
          </p:cNvSpPr>
          <p:nvPr>
            <p:ph type="ctrTitle"/>
          </p:nvPr>
        </p:nvSpPr>
        <p:spPr>
          <a:solidFill>
            <a:schemeClr val="accent2">
              <a:lumMod val="20000"/>
              <a:lumOff val="80000"/>
            </a:schemeClr>
          </a:solidFill>
        </p:spPr>
        <p:txBody>
          <a:bodyPr/>
          <a:lstStyle/>
          <a:p>
            <a:r>
              <a:rPr lang="cs-CZ" dirty="0"/>
              <a:t>Dějiny překladu (skandinávských literatur)</a:t>
            </a:r>
          </a:p>
        </p:txBody>
      </p:sp>
      <p:sp>
        <p:nvSpPr>
          <p:cNvPr id="3" name="Podnadpis 2">
            <a:extLst>
              <a:ext uri="{FF2B5EF4-FFF2-40B4-BE49-F238E27FC236}">
                <a16:creationId xmlns:a16="http://schemas.microsoft.com/office/drawing/2014/main" id="{D7A50BB4-67AC-4008-B4F1-D25B8D863BBF}"/>
              </a:ext>
            </a:extLst>
          </p:cNvPr>
          <p:cNvSpPr>
            <a:spLocks noGrp="1"/>
          </p:cNvSpPr>
          <p:nvPr>
            <p:ph type="subTitle" idx="1"/>
          </p:nvPr>
        </p:nvSpPr>
        <p:spPr/>
        <p:txBody>
          <a:bodyPr/>
          <a:lstStyle/>
          <a:p>
            <a:r>
              <a:rPr lang="cs-CZ" dirty="0"/>
              <a:t>14/3</a:t>
            </a:r>
          </a:p>
          <a:p>
            <a:endParaRPr lang="cs-CZ" dirty="0"/>
          </a:p>
        </p:txBody>
      </p:sp>
    </p:spTree>
    <p:extLst>
      <p:ext uri="{BB962C8B-B14F-4D97-AF65-F5344CB8AC3E}">
        <p14:creationId xmlns:p14="http://schemas.microsoft.com/office/powerpoint/2010/main" val="1680138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5AC927-1A3B-4D49-BD2F-EC09E6E365E4}"/>
              </a:ext>
            </a:extLst>
          </p:cNvPr>
          <p:cNvSpPr>
            <a:spLocks noGrp="1"/>
          </p:cNvSpPr>
          <p:nvPr>
            <p:ph type="title"/>
          </p:nvPr>
        </p:nvSpPr>
        <p:spPr/>
        <p:txBody>
          <a:bodyPr/>
          <a:lstStyle/>
          <a:p>
            <a:r>
              <a:rPr lang="cs-CZ" dirty="0"/>
              <a:t>Dionýz </a:t>
            </a:r>
            <a:r>
              <a:rPr lang="cs-CZ" dirty="0" err="1"/>
              <a:t>Ďurišin</a:t>
            </a:r>
            <a:r>
              <a:rPr lang="cs-CZ" dirty="0"/>
              <a:t> 1929 - 1997</a:t>
            </a:r>
          </a:p>
        </p:txBody>
      </p:sp>
      <p:sp>
        <p:nvSpPr>
          <p:cNvPr id="3" name="Zástupný obsah 2">
            <a:extLst>
              <a:ext uri="{FF2B5EF4-FFF2-40B4-BE49-F238E27FC236}">
                <a16:creationId xmlns:a16="http://schemas.microsoft.com/office/drawing/2014/main" id="{B93F0A99-9E28-489A-9CF1-24A3FB3EB02D}"/>
              </a:ext>
            </a:extLst>
          </p:cNvPr>
          <p:cNvSpPr>
            <a:spLocks noGrp="1"/>
          </p:cNvSpPr>
          <p:nvPr>
            <p:ph idx="1"/>
          </p:nvPr>
        </p:nvSpPr>
        <p:spPr/>
        <p:txBody>
          <a:bodyPr>
            <a:normAutofit fontScale="85000" lnSpcReduction="10000"/>
          </a:bodyPr>
          <a:lstStyle/>
          <a:p>
            <a:r>
              <a:rPr lang="cs-CZ" dirty="0" err="1"/>
              <a:t>Meziliterárnost</a:t>
            </a:r>
            <a:r>
              <a:rPr lang="cs-CZ" dirty="0"/>
              <a:t>, literární centrismy</a:t>
            </a:r>
          </a:p>
          <a:p>
            <a:endParaRPr lang="cs-CZ" dirty="0"/>
          </a:p>
          <a:p>
            <a:pPr algn="l">
              <a:buFont typeface="Arial" panose="020B0604020202020204" pitchFamily="34" charset="0"/>
              <a:buChar char="•"/>
            </a:pPr>
            <a:r>
              <a:rPr lang="cs-CZ" b="0" i="1" dirty="0" err="1">
                <a:solidFill>
                  <a:srgbClr val="202122"/>
                </a:solidFill>
                <a:effectLst/>
                <a:latin typeface="Arial" panose="020B0604020202020204" pitchFamily="34" charset="0"/>
              </a:rPr>
              <a:t>Teória</a:t>
            </a:r>
            <a:r>
              <a:rPr lang="cs-CZ" b="0" i="1"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medziliterárneho</a:t>
            </a:r>
            <a:r>
              <a:rPr lang="cs-CZ" b="0" i="1" dirty="0">
                <a:solidFill>
                  <a:srgbClr val="202122"/>
                </a:solidFill>
                <a:effectLst/>
                <a:latin typeface="Arial" panose="020B0604020202020204" pitchFamily="34" charset="0"/>
              </a:rPr>
              <a:t> procesu</a:t>
            </a:r>
            <a:r>
              <a:rPr lang="cs-CZ" b="0" i="0" dirty="0">
                <a:solidFill>
                  <a:srgbClr val="202122"/>
                </a:solidFill>
                <a:effectLst/>
                <a:latin typeface="Arial" panose="020B0604020202020204" pitchFamily="34" charset="0"/>
              </a:rPr>
              <a:t> (1987)</a:t>
            </a:r>
          </a:p>
          <a:p>
            <a:pPr algn="l">
              <a:buFont typeface="Arial" panose="020B0604020202020204" pitchFamily="34" charset="0"/>
              <a:buChar char="•"/>
            </a:pPr>
            <a:r>
              <a:rPr lang="cs-CZ" b="0" i="1" dirty="0" err="1">
                <a:solidFill>
                  <a:srgbClr val="202122"/>
                </a:solidFill>
                <a:effectLst/>
                <a:latin typeface="Arial" panose="020B0604020202020204" pitchFamily="34" charset="0"/>
              </a:rPr>
              <a:t>Dialógy</a:t>
            </a:r>
            <a:r>
              <a:rPr lang="cs-CZ" b="0" i="1" dirty="0">
                <a:solidFill>
                  <a:srgbClr val="202122"/>
                </a:solidFill>
                <a:effectLst/>
                <a:latin typeface="Arial" panose="020B0604020202020204" pitchFamily="34" charset="0"/>
              </a:rPr>
              <a:t> a </a:t>
            </a:r>
            <a:r>
              <a:rPr lang="cs-CZ" b="0" i="1" dirty="0" err="1">
                <a:solidFill>
                  <a:srgbClr val="202122"/>
                </a:solidFill>
                <a:effectLst/>
                <a:latin typeface="Arial" panose="020B0604020202020204" pitchFamily="34" charset="0"/>
              </a:rPr>
              <a:t>reflexie</a:t>
            </a:r>
            <a:r>
              <a:rPr lang="cs-CZ" b="0" i="1" dirty="0">
                <a:solidFill>
                  <a:srgbClr val="202122"/>
                </a:solidFill>
                <a:effectLst/>
                <a:latin typeface="Arial" panose="020B0604020202020204" pitchFamily="34" charset="0"/>
              </a:rPr>
              <a:t> o </a:t>
            </a:r>
            <a:r>
              <a:rPr lang="cs-CZ" b="0" i="1" dirty="0" err="1">
                <a:solidFill>
                  <a:srgbClr val="202122"/>
                </a:solidFill>
                <a:effectLst/>
                <a:latin typeface="Arial" panose="020B0604020202020204" pitchFamily="34" charset="0"/>
              </a:rPr>
              <a:t>medziliterárnosti</a:t>
            </a:r>
            <a:r>
              <a:rPr lang="cs-CZ" b="0" i="0" dirty="0">
                <a:solidFill>
                  <a:srgbClr val="202122"/>
                </a:solidFill>
                <a:effectLst/>
                <a:latin typeface="Arial" panose="020B0604020202020204" pitchFamily="34" charset="0"/>
              </a:rPr>
              <a:t> (1988)</a:t>
            </a:r>
          </a:p>
          <a:p>
            <a:pPr algn="l">
              <a:buFont typeface="Arial" panose="020B0604020202020204" pitchFamily="34" charset="0"/>
              <a:buChar char="•"/>
            </a:pPr>
            <a:r>
              <a:rPr lang="cs-CZ" b="0" i="1" dirty="0">
                <a:solidFill>
                  <a:srgbClr val="202122"/>
                </a:solidFill>
                <a:effectLst/>
                <a:latin typeface="Arial" panose="020B0604020202020204" pitchFamily="34" charset="0"/>
              </a:rPr>
              <a:t>Systematika </a:t>
            </a:r>
            <a:r>
              <a:rPr lang="cs-CZ" b="0" i="1" dirty="0" err="1">
                <a:solidFill>
                  <a:srgbClr val="202122"/>
                </a:solidFill>
                <a:effectLst/>
                <a:latin typeface="Arial" panose="020B0604020202020204" pitchFamily="34" charset="0"/>
              </a:rPr>
              <a:t>medziliterárneho</a:t>
            </a:r>
            <a:r>
              <a:rPr lang="cs-CZ" b="0" i="1" dirty="0">
                <a:solidFill>
                  <a:srgbClr val="202122"/>
                </a:solidFill>
                <a:effectLst/>
                <a:latin typeface="Arial" panose="020B0604020202020204" pitchFamily="34" charset="0"/>
              </a:rPr>
              <a:t> procesu</a:t>
            </a:r>
            <a:r>
              <a:rPr lang="cs-CZ" b="0" i="0" dirty="0">
                <a:solidFill>
                  <a:srgbClr val="202122"/>
                </a:solidFill>
                <a:effectLst/>
                <a:latin typeface="Arial" panose="020B0604020202020204" pitchFamily="34" charset="0"/>
              </a:rPr>
              <a:t> (1988)</a:t>
            </a:r>
          </a:p>
          <a:p>
            <a:pPr algn="l">
              <a:buFont typeface="Arial" panose="020B0604020202020204" pitchFamily="34" charset="0"/>
              <a:buChar char="•"/>
            </a:pPr>
            <a:r>
              <a:rPr lang="cs-CZ" b="0" i="1" dirty="0" err="1">
                <a:solidFill>
                  <a:srgbClr val="202122"/>
                </a:solidFill>
                <a:effectLst/>
                <a:latin typeface="Arial" panose="020B0604020202020204" pitchFamily="34" charset="0"/>
              </a:rPr>
              <a:t>Osobitné</a:t>
            </a:r>
            <a:r>
              <a:rPr lang="cs-CZ" b="0" i="1"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medziliterárne</a:t>
            </a:r>
            <a:r>
              <a:rPr lang="cs-CZ" b="0" i="1"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spoločenstvá</a:t>
            </a:r>
            <a:r>
              <a:rPr lang="cs-CZ" b="0" i="0" dirty="0">
                <a:solidFill>
                  <a:srgbClr val="202122"/>
                </a:solidFill>
                <a:effectLst/>
                <a:latin typeface="Arial" panose="020B0604020202020204" pitchFamily="34" charset="0"/>
              </a:rPr>
              <a:t> (1987-1993) – </a:t>
            </a:r>
            <a:r>
              <a:rPr lang="cs-CZ" b="0" i="0" dirty="0" err="1">
                <a:solidFill>
                  <a:srgbClr val="202122"/>
                </a:solidFill>
                <a:effectLst/>
                <a:latin typeface="Arial" panose="020B0604020202020204" pitchFamily="34" charset="0"/>
              </a:rPr>
              <a:t>kolektívny</a:t>
            </a:r>
            <a:r>
              <a:rPr lang="cs-CZ" b="0" i="0" dirty="0">
                <a:solidFill>
                  <a:srgbClr val="202122"/>
                </a:solidFill>
                <a:effectLst/>
                <a:latin typeface="Arial" panose="020B0604020202020204" pitchFamily="34" charset="0"/>
              </a:rPr>
              <a:t> projekt</a:t>
            </a:r>
          </a:p>
          <a:p>
            <a:pPr algn="l">
              <a:buFont typeface="Arial" panose="020B0604020202020204" pitchFamily="34" charset="0"/>
              <a:buChar char="•"/>
            </a:pPr>
            <a:r>
              <a:rPr lang="cs-CZ" b="0" i="1" dirty="0" err="1">
                <a:solidFill>
                  <a:srgbClr val="202122"/>
                </a:solidFill>
                <a:effectLst/>
                <a:latin typeface="Arial" panose="020B0604020202020204" pitchFamily="34" charset="0"/>
              </a:rPr>
              <a:t>Čo</a:t>
            </a:r>
            <a:r>
              <a:rPr lang="cs-CZ" b="0" i="1" dirty="0">
                <a:solidFill>
                  <a:srgbClr val="202122"/>
                </a:solidFill>
                <a:effectLst/>
                <a:latin typeface="Arial" panose="020B0604020202020204" pitchFamily="34" charset="0"/>
              </a:rPr>
              <a:t> je </a:t>
            </a:r>
            <a:r>
              <a:rPr lang="cs-CZ" b="0" i="1" dirty="0" err="1">
                <a:solidFill>
                  <a:srgbClr val="202122"/>
                </a:solidFill>
                <a:effectLst/>
                <a:latin typeface="Arial" panose="020B0604020202020204" pitchFamily="34" charset="0"/>
              </a:rPr>
              <a:t>svetová</a:t>
            </a:r>
            <a:r>
              <a:rPr lang="cs-CZ" b="0" i="1"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literatúra</a:t>
            </a:r>
            <a:r>
              <a:rPr lang="cs-CZ" b="0" i="0" dirty="0">
                <a:solidFill>
                  <a:srgbClr val="202122"/>
                </a:solidFill>
                <a:effectLst/>
                <a:latin typeface="Arial" panose="020B0604020202020204" pitchFamily="34" charset="0"/>
              </a:rPr>
              <a:t> (1992)</a:t>
            </a:r>
          </a:p>
          <a:p>
            <a:pPr algn="l">
              <a:buFont typeface="Arial" panose="020B0604020202020204" pitchFamily="34" charset="0"/>
              <a:buChar char="•"/>
            </a:pPr>
            <a:r>
              <a:rPr lang="cs-CZ" b="0" i="1" dirty="0" err="1">
                <a:solidFill>
                  <a:srgbClr val="202122"/>
                </a:solidFill>
                <a:effectLst/>
                <a:latin typeface="Arial" panose="020B0604020202020204" pitchFamily="34" charset="0"/>
              </a:rPr>
              <a:t>Svetová</a:t>
            </a:r>
            <a:r>
              <a:rPr lang="cs-CZ" b="0" i="1"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literatúra</a:t>
            </a:r>
            <a:r>
              <a:rPr lang="cs-CZ" b="0" i="1"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perom</a:t>
            </a:r>
            <a:r>
              <a:rPr lang="cs-CZ" b="0" i="1" dirty="0">
                <a:solidFill>
                  <a:srgbClr val="202122"/>
                </a:solidFill>
                <a:effectLst/>
                <a:latin typeface="Arial" panose="020B0604020202020204" pitchFamily="34" charset="0"/>
              </a:rPr>
              <a:t> a </a:t>
            </a:r>
            <a:r>
              <a:rPr lang="cs-CZ" b="0" i="1" dirty="0" err="1">
                <a:solidFill>
                  <a:srgbClr val="202122"/>
                </a:solidFill>
                <a:effectLst/>
                <a:latin typeface="Arial" panose="020B0604020202020204" pitchFamily="34" charset="0"/>
              </a:rPr>
              <a:t>dlátom</a:t>
            </a:r>
            <a:r>
              <a:rPr lang="cs-CZ" b="0" i="0" dirty="0">
                <a:solidFill>
                  <a:srgbClr val="202122"/>
                </a:solidFill>
                <a:effectLst/>
                <a:latin typeface="Arial" panose="020B0604020202020204" pitchFamily="34" charset="0"/>
              </a:rPr>
              <a:t> (1993)</a:t>
            </a:r>
          </a:p>
          <a:p>
            <a:pPr algn="l">
              <a:buFont typeface="Arial" panose="020B0604020202020204" pitchFamily="34" charset="0"/>
              <a:buChar char="•"/>
            </a:pPr>
            <a:r>
              <a:rPr lang="cs-CZ" b="0" i="1" dirty="0" err="1">
                <a:solidFill>
                  <a:srgbClr val="202122"/>
                </a:solidFill>
                <a:effectLst/>
                <a:latin typeface="Arial" panose="020B0604020202020204" pitchFamily="34" charset="0"/>
              </a:rPr>
              <a:t>Teória</a:t>
            </a:r>
            <a:r>
              <a:rPr lang="cs-CZ" b="0" i="1"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medziliterárneho</a:t>
            </a:r>
            <a:r>
              <a:rPr lang="cs-CZ" b="0" i="1" dirty="0">
                <a:solidFill>
                  <a:srgbClr val="202122"/>
                </a:solidFill>
                <a:effectLst/>
                <a:latin typeface="Arial" panose="020B0604020202020204" pitchFamily="34" charset="0"/>
              </a:rPr>
              <a:t> procesu</a:t>
            </a:r>
            <a:r>
              <a:rPr lang="cs-CZ" b="0" i="0" dirty="0">
                <a:solidFill>
                  <a:srgbClr val="202122"/>
                </a:solidFill>
                <a:effectLst/>
                <a:latin typeface="Arial" panose="020B0604020202020204" pitchFamily="34" charset="0"/>
              </a:rPr>
              <a:t> (1995)</a:t>
            </a:r>
          </a:p>
          <a:p>
            <a:pPr algn="l">
              <a:buFont typeface="Arial" panose="020B0604020202020204" pitchFamily="34" charset="0"/>
              <a:buChar char="•"/>
            </a:pPr>
            <a:r>
              <a:rPr lang="cs-CZ" b="0" i="0" dirty="0" err="1">
                <a:solidFill>
                  <a:srgbClr val="202122"/>
                </a:solidFill>
                <a:effectLst/>
                <a:latin typeface="Arial" panose="020B0604020202020204" pitchFamily="34" charset="0"/>
              </a:rPr>
              <a:t>publikácie</a:t>
            </a:r>
            <a:r>
              <a:rPr lang="cs-CZ" b="0" i="0"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Medziliterárny</a:t>
            </a:r>
            <a:r>
              <a:rPr lang="cs-CZ" b="0" i="1" dirty="0">
                <a:solidFill>
                  <a:srgbClr val="202122"/>
                </a:solidFill>
                <a:effectLst/>
                <a:latin typeface="Arial" panose="020B0604020202020204" pitchFamily="34" charset="0"/>
              </a:rPr>
              <a:t> centrizmus </a:t>
            </a:r>
            <a:r>
              <a:rPr lang="cs-CZ" b="0" i="1" dirty="0" err="1">
                <a:solidFill>
                  <a:srgbClr val="202122"/>
                </a:solidFill>
                <a:effectLst/>
                <a:latin typeface="Arial" panose="020B0604020202020204" pitchFamily="34" charset="0"/>
              </a:rPr>
              <a:t>stredoeurópskych</a:t>
            </a:r>
            <a:r>
              <a:rPr lang="cs-CZ" b="0" i="1" dirty="0">
                <a:solidFill>
                  <a:srgbClr val="202122"/>
                </a:solidFill>
                <a:effectLst/>
                <a:latin typeface="Arial" panose="020B0604020202020204" pitchFamily="34" charset="0"/>
              </a:rPr>
              <a:t> </a:t>
            </a:r>
            <a:r>
              <a:rPr lang="cs-CZ" b="0" i="1" dirty="0" err="1">
                <a:solidFill>
                  <a:srgbClr val="202122"/>
                </a:solidFill>
                <a:effectLst/>
                <a:latin typeface="Arial" panose="020B0604020202020204" pitchFamily="34" charset="0"/>
              </a:rPr>
              <a:t>literatúr</a:t>
            </a:r>
            <a:r>
              <a:rPr lang="cs-CZ" b="0" i="0" dirty="0">
                <a:solidFill>
                  <a:srgbClr val="202122"/>
                </a:solidFill>
                <a:effectLst/>
                <a:latin typeface="Arial" panose="020B0604020202020204" pitchFamily="34" charset="0"/>
              </a:rPr>
              <a:t> (1998)</a:t>
            </a:r>
          </a:p>
          <a:p>
            <a:endParaRPr lang="cs-CZ" dirty="0"/>
          </a:p>
        </p:txBody>
      </p:sp>
    </p:spTree>
    <p:extLst>
      <p:ext uri="{BB962C8B-B14F-4D97-AF65-F5344CB8AC3E}">
        <p14:creationId xmlns:p14="http://schemas.microsoft.com/office/powerpoint/2010/main" val="1008670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CC2F5C-F29A-4EB4-8DA1-2998DE025922}"/>
              </a:ext>
            </a:extLst>
          </p:cNvPr>
          <p:cNvSpPr>
            <a:spLocks noGrp="1"/>
          </p:cNvSpPr>
          <p:nvPr>
            <p:ph type="title"/>
          </p:nvPr>
        </p:nvSpPr>
        <p:spPr/>
        <p:txBody>
          <a:bodyPr/>
          <a:lstStyle/>
          <a:p>
            <a:r>
              <a:rPr lang="cs-CZ" dirty="0" err="1"/>
              <a:t>Homi</a:t>
            </a:r>
            <a:r>
              <a:rPr lang="cs-CZ" dirty="0"/>
              <a:t> K. </a:t>
            </a:r>
            <a:r>
              <a:rPr lang="cs-CZ" dirty="0" err="1"/>
              <a:t>Bhabha</a:t>
            </a:r>
            <a:endParaRPr lang="cs-CZ" dirty="0"/>
          </a:p>
        </p:txBody>
      </p:sp>
      <p:sp>
        <p:nvSpPr>
          <p:cNvPr id="3" name="Zástupný obsah 2">
            <a:extLst>
              <a:ext uri="{FF2B5EF4-FFF2-40B4-BE49-F238E27FC236}">
                <a16:creationId xmlns:a16="http://schemas.microsoft.com/office/drawing/2014/main" id="{ED8635AC-B0BE-484B-8B6B-55D552DCF8F3}"/>
              </a:ext>
            </a:extLst>
          </p:cNvPr>
          <p:cNvSpPr>
            <a:spLocks noGrp="1"/>
          </p:cNvSpPr>
          <p:nvPr>
            <p:ph idx="1"/>
          </p:nvPr>
        </p:nvSpPr>
        <p:spPr/>
        <p:txBody>
          <a:bodyPr/>
          <a:lstStyle/>
          <a:p>
            <a:r>
              <a:rPr lang="cs-CZ" dirty="0">
                <a:hlinkClick r:id="rId2"/>
              </a:rPr>
              <a:t>https://www.youtube.com/watch?v=j2f7Wo6-Kx8</a:t>
            </a:r>
            <a:endParaRPr lang="cs-CZ" dirty="0"/>
          </a:p>
          <a:p>
            <a:endParaRPr lang="cs-CZ" dirty="0"/>
          </a:p>
          <a:p>
            <a:r>
              <a:rPr lang="cs-CZ" dirty="0" err="1"/>
              <a:t>Postcolonialism</a:t>
            </a:r>
            <a:endParaRPr lang="cs-CZ" dirty="0"/>
          </a:p>
          <a:p>
            <a:endParaRPr lang="cs-CZ" dirty="0"/>
          </a:p>
          <a:p>
            <a:endParaRPr lang="cs-CZ" dirty="0"/>
          </a:p>
        </p:txBody>
      </p:sp>
    </p:spTree>
    <p:extLst>
      <p:ext uri="{BB962C8B-B14F-4D97-AF65-F5344CB8AC3E}">
        <p14:creationId xmlns:p14="http://schemas.microsoft.com/office/powerpoint/2010/main" val="3684036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56E925-7907-4768-822F-B126DCABD233}"/>
              </a:ext>
            </a:extLst>
          </p:cNvPr>
          <p:cNvSpPr>
            <a:spLocks noGrp="1"/>
          </p:cNvSpPr>
          <p:nvPr>
            <p:ph type="title"/>
          </p:nvPr>
        </p:nvSpPr>
        <p:spPr/>
        <p:txBody>
          <a:bodyPr/>
          <a:lstStyle/>
          <a:p>
            <a:r>
              <a:rPr lang="cs-CZ" dirty="0"/>
              <a:t>David </a:t>
            </a:r>
            <a:r>
              <a:rPr lang="cs-CZ" dirty="0" err="1"/>
              <a:t>Damrosch</a:t>
            </a:r>
            <a:endParaRPr lang="cs-CZ" dirty="0"/>
          </a:p>
        </p:txBody>
      </p:sp>
      <p:sp>
        <p:nvSpPr>
          <p:cNvPr id="3" name="Zástupný obsah 2">
            <a:extLst>
              <a:ext uri="{FF2B5EF4-FFF2-40B4-BE49-F238E27FC236}">
                <a16:creationId xmlns:a16="http://schemas.microsoft.com/office/drawing/2014/main" id="{32DB97F8-4390-480C-9983-7644A859C593}"/>
              </a:ext>
            </a:extLst>
          </p:cNvPr>
          <p:cNvSpPr>
            <a:spLocks noGrp="1"/>
          </p:cNvSpPr>
          <p:nvPr>
            <p:ph idx="1"/>
          </p:nvPr>
        </p:nvSpPr>
        <p:spPr/>
        <p:txBody>
          <a:bodyPr/>
          <a:lstStyle/>
          <a:p>
            <a:r>
              <a:rPr lang="cs-CZ" dirty="0" err="1"/>
              <a:t>Between-ess</a:t>
            </a:r>
            <a:endParaRPr lang="cs-CZ" dirty="0"/>
          </a:p>
          <a:p>
            <a:r>
              <a:rPr lang="cs-CZ" dirty="0">
                <a:hlinkClick r:id="rId2"/>
              </a:rPr>
              <a:t>https://www.youtube.com/watch?v=jfOuOJ6b-qY</a:t>
            </a:r>
            <a:endParaRPr lang="cs-CZ" dirty="0"/>
          </a:p>
          <a:p>
            <a:endParaRPr lang="cs-CZ" dirty="0"/>
          </a:p>
        </p:txBody>
      </p:sp>
    </p:spTree>
    <p:extLst>
      <p:ext uri="{BB962C8B-B14F-4D97-AF65-F5344CB8AC3E}">
        <p14:creationId xmlns:p14="http://schemas.microsoft.com/office/powerpoint/2010/main" val="2882535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3B0470-768D-4EDC-8BA7-B2807782E48F}"/>
              </a:ext>
            </a:extLst>
          </p:cNvPr>
          <p:cNvSpPr>
            <a:spLocks noGrp="1"/>
          </p:cNvSpPr>
          <p:nvPr>
            <p:ph type="title"/>
          </p:nvPr>
        </p:nvSpPr>
        <p:spPr/>
        <p:txBody>
          <a:bodyPr>
            <a:normAutofit/>
          </a:bodyPr>
          <a:lstStyle/>
          <a:p>
            <a:r>
              <a:rPr lang="cs-CZ" sz="4000" dirty="0"/>
              <a:t>Pavel </a:t>
            </a:r>
            <a:r>
              <a:rPr lang="cs-CZ" sz="4000" dirty="0" err="1"/>
              <a:t>Fraenkl</a:t>
            </a:r>
            <a:r>
              <a:rPr lang="cs-CZ" sz="4000" dirty="0"/>
              <a:t> 1904 (Hradec Králové)- 1985 (Oslo)</a:t>
            </a:r>
          </a:p>
        </p:txBody>
      </p:sp>
      <p:sp>
        <p:nvSpPr>
          <p:cNvPr id="3" name="Zástupný obsah 2">
            <a:extLst>
              <a:ext uri="{FF2B5EF4-FFF2-40B4-BE49-F238E27FC236}">
                <a16:creationId xmlns:a16="http://schemas.microsoft.com/office/drawing/2014/main" id="{53099FE2-4EAE-4157-8C05-BB038B1C762A}"/>
              </a:ext>
            </a:extLst>
          </p:cNvPr>
          <p:cNvSpPr>
            <a:spLocks noGrp="1"/>
          </p:cNvSpPr>
          <p:nvPr>
            <p:ph idx="1"/>
          </p:nvPr>
        </p:nvSpPr>
        <p:spPr/>
        <p:txBody>
          <a:bodyPr/>
          <a:lstStyle/>
          <a:p>
            <a:r>
              <a:rPr lang="cs-CZ" dirty="0"/>
              <a:t>Via </a:t>
            </a:r>
            <a:r>
              <a:rPr lang="cs-CZ" dirty="0" err="1"/>
              <a:t>Nansenhjelpen</a:t>
            </a:r>
            <a:r>
              <a:rPr lang="cs-CZ" dirty="0"/>
              <a:t> til </a:t>
            </a:r>
            <a:r>
              <a:rPr lang="cs-CZ" dirty="0" err="1"/>
              <a:t>Norge</a:t>
            </a:r>
            <a:r>
              <a:rPr lang="cs-CZ" dirty="0"/>
              <a:t> 1940   </a:t>
            </a:r>
          </a:p>
          <a:p>
            <a:endParaRPr lang="cs-CZ" dirty="0"/>
          </a:p>
          <a:p>
            <a:pPr algn="l">
              <a:buFont typeface="Arial" panose="020B0604020202020204" pitchFamily="34" charset="0"/>
              <a:buChar char="•"/>
            </a:pPr>
            <a:r>
              <a:rPr lang="cs-CZ" b="0" i="1" dirty="0">
                <a:solidFill>
                  <a:srgbClr val="203E51"/>
                </a:solidFill>
                <a:effectLst/>
                <a:latin typeface="Publico text"/>
              </a:rPr>
              <a:t>Masaryk </a:t>
            </a:r>
            <a:r>
              <a:rPr lang="cs-CZ" b="0" i="1" dirty="0" err="1">
                <a:solidFill>
                  <a:srgbClr val="203E51"/>
                </a:solidFill>
                <a:effectLst/>
                <a:latin typeface="Publico text"/>
              </a:rPr>
              <a:t>og</a:t>
            </a:r>
            <a:r>
              <a:rPr lang="cs-CZ" b="0" i="1" dirty="0">
                <a:solidFill>
                  <a:srgbClr val="203E51"/>
                </a:solidFill>
                <a:effectLst/>
                <a:latin typeface="Publico text"/>
              </a:rPr>
              <a:t> </a:t>
            </a:r>
            <a:r>
              <a:rPr lang="cs-CZ" b="0" i="1" strike="noStrike" dirty="0" err="1">
                <a:effectLst/>
                <a:latin typeface="Publico text"/>
                <a:hlinkClick r:id="rId2">
                  <a:extLst>
                    <a:ext uri="{A12FA001-AC4F-418D-AE19-62706E023703}">
                      <ahyp:hlinkClr xmlns:ahyp="http://schemas.microsoft.com/office/drawing/2018/hyperlinkcolor" val="tx"/>
                    </a:ext>
                  </a:extLst>
                </a:hlinkClick>
              </a:rPr>
              <a:t>Garborg</a:t>
            </a:r>
            <a:r>
              <a:rPr lang="cs-CZ" b="0" i="0" dirty="0">
                <a:solidFill>
                  <a:srgbClr val="203E51"/>
                </a:solidFill>
                <a:effectLst/>
                <a:latin typeface="Publico text"/>
              </a:rPr>
              <a:t> (1952)</a:t>
            </a:r>
          </a:p>
          <a:p>
            <a:pPr algn="l">
              <a:buFont typeface="Arial" panose="020B0604020202020204" pitchFamily="34" charset="0"/>
              <a:buChar char="•"/>
            </a:pPr>
            <a:r>
              <a:rPr lang="cs-CZ" b="0" i="1" dirty="0" err="1">
                <a:solidFill>
                  <a:srgbClr val="203E51"/>
                </a:solidFill>
                <a:effectLst/>
                <a:latin typeface="Publico text"/>
              </a:rPr>
              <a:t>Bjørnson</a:t>
            </a:r>
            <a:r>
              <a:rPr lang="cs-CZ" b="0" i="1" dirty="0">
                <a:solidFill>
                  <a:srgbClr val="203E51"/>
                </a:solidFill>
                <a:effectLst/>
                <a:latin typeface="Publico text"/>
              </a:rPr>
              <a:t> </a:t>
            </a:r>
            <a:r>
              <a:rPr lang="cs-CZ" b="0" i="1" dirty="0" err="1">
                <a:solidFill>
                  <a:srgbClr val="203E51"/>
                </a:solidFill>
                <a:effectLst/>
                <a:latin typeface="Publico text"/>
              </a:rPr>
              <a:t>og</a:t>
            </a:r>
            <a:r>
              <a:rPr lang="cs-CZ" b="0" i="1" dirty="0">
                <a:solidFill>
                  <a:srgbClr val="203E51"/>
                </a:solidFill>
                <a:effectLst/>
                <a:latin typeface="Publico text"/>
              </a:rPr>
              <a:t> </a:t>
            </a:r>
            <a:r>
              <a:rPr lang="cs-CZ" b="0" i="1" dirty="0" err="1">
                <a:solidFill>
                  <a:srgbClr val="203E51"/>
                </a:solidFill>
                <a:effectLst/>
                <a:latin typeface="Publico text"/>
              </a:rPr>
              <a:t>tsjekkisk</a:t>
            </a:r>
            <a:r>
              <a:rPr lang="cs-CZ" b="0" i="1" dirty="0">
                <a:solidFill>
                  <a:srgbClr val="203E51"/>
                </a:solidFill>
                <a:effectLst/>
                <a:latin typeface="Publico text"/>
              </a:rPr>
              <a:t> </a:t>
            </a:r>
            <a:r>
              <a:rPr lang="cs-CZ" b="0" i="1" dirty="0" err="1">
                <a:solidFill>
                  <a:srgbClr val="203E51"/>
                </a:solidFill>
                <a:effectLst/>
                <a:latin typeface="Publico text"/>
              </a:rPr>
              <a:t>litteratur</a:t>
            </a:r>
            <a:r>
              <a:rPr lang="cs-CZ" b="0" i="0" dirty="0">
                <a:solidFill>
                  <a:srgbClr val="203E51"/>
                </a:solidFill>
                <a:effectLst/>
                <a:latin typeface="Publico text"/>
              </a:rPr>
              <a:t> (1953)</a:t>
            </a:r>
          </a:p>
          <a:p>
            <a:pPr algn="l">
              <a:buFont typeface="Arial" panose="020B0604020202020204" pitchFamily="34" charset="0"/>
              <a:buChar char="•"/>
            </a:pPr>
            <a:r>
              <a:rPr lang="cs-CZ" b="0" i="1" dirty="0" err="1">
                <a:solidFill>
                  <a:srgbClr val="203E51"/>
                </a:solidFill>
                <a:effectLst/>
                <a:latin typeface="Publico text"/>
              </a:rPr>
              <a:t>Ibsens</a:t>
            </a:r>
            <a:r>
              <a:rPr lang="cs-CZ" b="0" i="1" dirty="0">
                <a:solidFill>
                  <a:srgbClr val="203E51"/>
                </a:solidFill>
                <a:effectLst/>
                <a:latin typeface="Publico text"/>
              </a:rPr>
              <a:t> </a:t>
            </a:r>
            <a:r>
              <a:rPr lang="cs-CZ" b="0" i="1" dirty="0" err="1">
                <a:solidFill>
                  <a:srgbClr val="203E51"/>
                </a:solidFill>
                <a:effectLst/>
                <a:latin typeface="Publico text"/>
              </a:rPr>
              <a:t>vei</a:t>
            </a:r>
            <a:r>
              <a:rPr lang="cs-CZ" b="0" i="1" dirty="0">
                <a:solidFill>
                  <a:srgbClr val="203E51"/>
                </a:solidFill>
                <a:effectLst/>
                <a:latin typeface="Publico text"/>
              </a:rPr>
              <a:t> til drama</a:t>
            </a:r>
            <a:r>
              <a:rPr lang="cs-CZ" b="0" i="0" dirty="0">
                <a:solidFill>
                  <a:srgbClr val="203E51"/>
                </a:solidFill>
                <a:effectLst/>
                <a:latin typeface="Publico text"/>
              </a:rPr>
              <a:t> (1955)</a:t>
            </a:r>
          </a:p>
          <a:p>
            <a:pPr algn="l">
              <a:buFont typeface="Arial" panose="020B0604020202020204" pitchFamily="34" charset="0"/>
              <a:buChar char="•"/>
            </a:pPr>
            <a:endParaRPr lang="cs-CZ" dirty="0">
              <a:solidFill>
                <a:srgbClr val="203E51"/>
              </a:solidFill>
              <a:latin typeface="Publico text"/>
            </a:endParaRPr>
          </a:p>
          <a:p>
            <a:pPr algn="l">
              <a:buFont typeface="Arial" panose="020B0604020202020204" pitchFamily="34" charset="0"/>
              <a:buChar char="•"/>
            </a:pPr>
            <a:r>
              <a:rPr lang="cs-CZ" b="0" i="0" dirty="0">
                <a:solidFill>
                  <a:srgbClr val="203E51"/>
                </a:solidFill>
                <a:effectLst/>
                <a:latin typeface="Publico text"/>
              </a:rPr>
              <a:t>Kontakt-</a:t>
            </a:r>
            <a:r>
              <a:rPr lang="cs-CZ" b="0" i="0" dirty="0" err="1">
                <a:solidFill>
                  <a:srgbClr val="203E51"/>
                </a:solidFill>
                <a:effectLst/>
                <a:latin typeface="Publico text"/>
              </a:rPr>
              <a:t>skapende</a:t>
            </a:r>
            <a:r>
              <a:rPr lang="cs-CZ" b="0" i="0" dirty="0">
                <a:solidFill>
                  <a:srgbClr val="203E51"/>
                </a:solidFill>
                <a:effectLst/>
                <a:latin typeface="Publico text"/>
              </a:rPr>
              <a:t> </a:t>
            </a:r>
            <a:r>
              <a:rPr lang="cs-CZ" b="0" i="0" dirty="0" err="1">
                <a:solidFill>
                  <a:srgbClr val="203E51"/>
                </a:solidFill>
                <a:effectLst/>
                <a:latin typeface="Publico text"/>
              </a:rPr>
              <a:t>litteraturvitenskap</a:t>
            </a:r>
            <a:endParaRPr lang="cs-CZ" b="0" i="0" dirty="0">
              <a:solidFill>
                <a:srgbClr val="203E51"/>
              </a:solidFill>
              <a:effectLst/>
              <a:latin typeface="Publico text"/>
            </a:endParaRPr>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15692482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BC491C-1DC8-4FC6-81CB-7A996AE4E799}"/>
              </a:ext>
            </a:extLst>
          </p:cNvPr>
          <p:cNvSpPr>
            <a:spLocks noGrp="1"/>
          </p:cNvSpPr>
          <p:nvPr>
            <p:ph type="title"/>
          </p:nvPr>
        </p:nvSpPr>
        <p:spPr/>
        <p:txBody>
          <a:bodyPr/>
          <a:lstStyle/>
          <a:p>
            <a:r>
              <a:rPr lang="cs-CZ" dirty="0"/>
              <a:t>Dionýz </a:t>
            </a:r>
            <a:r>
              <a:rPr lang="cs-CZ" dirty="0" err="1"/>
              <a:t>Ďurišin</a:t>
            </a:r>
            <a:endParaRPr lang="cs-CZ" dirty="0"/>
          </a:p>
        </p:txBody>
      </p:sp>
      <p:sp>
        <p:nvSpPr>
          <p:cNvPr id="3" name="Zástupný obsah 2">
            <a:extLst>
              <a:ext uri="{FF2B5EF4-FFF2-40B4-BE49-F238E27FC236}">
                <a16:creationId xmlns:a16="http://schemas.microsoft.com/office/drawing/2014/main" id="{2C473D7C-8FC9-4D70-A6AE-DD92F95CDBB3}"/>
              </a:ext>
            </a:extLst>
          </p:cNvPr>
          <p:cNvSpPr>
            <a:spLocks noGrp="1"/>
          </p:cNvSpPr>
          <p:nvPr>
            <p:ph idx="1"/>
          </p:nvPr>
        </p:nvSpPr>
        <p:spPr/>
        <p:txBody>
          <a:bodyPr/>
          <a:lstStyle/>
          <a:p>
            <a:r>
              <a:rPr lang="nb-NO" dirty="0"/>
              <a:t>1. souhrn n</a:t>
            </a:r>
            <a:r>
              <a:rPr lang="cs-CZ" dirty="0"/>
              <a:t>á</a:t>
            </a:r>
            <a:r>
              <a:rPr lang="nb-NO" dirty="0"/>
              <a:t>rodn</a:t>
            </a:r>
            <a:r>
              <a:rPr lang="cs-CZ" dirty="0"/>
              <a:t>í</a:t>
            </a:r>
            <a:r>
              <a:rPr lang="nb-NO" dirty="0"/>
              <a:t>ch literatur</a:t>
            </a:r>
          </a:p>
          <a:p>
            <a:r>
              <a:rPr lang="nb-NO" dirty="0"/>
              <a:t>2. hodnotov</a:t>
            </a:r>
            <a:r>
              <a:rPr lang="cs-CZ" dirty="0"/>
              <a:t>ý výběr toho nejlepšího z národních literatur</a:t>
            </a:r>
          </a:p>
          <a:p>
            <a:r>
              <a:rPr lang="cs-CZ" dirty="0"/>
              <a:t>3. vztahy a souvislosti v </a:t>
            </a:r>
            <a:r>
              <a:rPr lang="cs-CZ" dirty="0" err="1"/>
              <a:t>meziliterárním</a:t>
            </a:r>
            <a:r>
              <a:rPr lang="cs-CZ" dirty="0"/>
              <a:t> procesu (geneticky a typologicky)</a:t>
            </a:r>
          </a:p>
        </p:txBody>
      </p:sp>
    </p:spTree>
    <p:extLst>
      <p:ext uri="{BB962C8B-B14F-4D97-AF65-F5344CB8AC3E}">
        <p14:creationId xmlns:p14="http://schemas.microsoft.com/office/powerpoint/2010/main" val="1716893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29F7F3-CA97-4AE1-BFD1-40171B8277E2}"/>
              </a:ext>
            </a:extLst>
          </p:cNvPr>
          <p:cNvSpPr>
            <a:spLocks noGrp="1"/>
          </p:cNvSpPr>
          <p:nvPr>
            <p:ph type="title"/>
          </p:nvPr>
        </p:nvSpPr>
        <p:spPr/>
        <p:txBody>
          <a:bodyPr/>
          <a:lstStyle/>
          <a:p>
            <a:r>
              <a:rPr lang="cs-CZ" dirty="0" err="1"/>
              <a:t>Litteraturfaget</a:t>
            </a:r>
            <a:r>
              <a:rPr lang="cs-CZ" dirty="0"/>
              <a:t> </a:t>
            </a:r>
            <a:r>
              <a:rPr lang="cs-CZ" dirty="0" err="1"/>
              <a:t>gjennom</a:t>
            </a:r>
            <a:r>
              <a:rPr lang="cs-CZ" dirty="0"/>
              <a:t> </a:t>
            </a:r>
            <a:r>
              <a:rPr lang="cs-CZ" dirty="0" err="1"/>
              <a:t>historien</a:t>
            </a:r>
            <a:endParaRPr lang="cs-CZ" dirty="0"/>
          </a:p>
        </p:txBody>
      </p:sp>
      <p:sp>
        <p:nvSpPr>
          <p:cNvPr id="3" name="Zástupný obsah 2">
            <a:extLst>
              <a:ext uri="{FF2B5EF4-FFF2-40B4-BE49-F238E27FC236}">
                <a16:creationId xmlns:a16="http://schemas.microsoft.com/office/drawing/2014/main" id="{BD585E56-7852-4244-B6BC-7792056C83FC}"/>
              </a:ext>
            </a:extLst>
          </p:cNvPr>
          <p:cNvSpPr>
            <a:spLocks noGrp="1"/>
          </p:cNvSpPr>
          <p:nvPr>
            <p:ph idx="1"/>
          </p:nvPr>
        </p:nvSpPr>
        <p:spPr/>
        <p:txBody>
          <a:bodyPr>
            <a:normAutofit/>
          </a:bodyPr>
          <a:lstStyle/>
          <a:p>
            <a:endParaRPr lang="cs-CZ" dirty="0"/>
          </a:p>
          <a:p>
            <a:r>
              <a:rPr lang="cs-CZ" i="1" dirty="0" err="1"/>
              <a:t>Dagens</a:t>
            </a:r>
            <a:r>
              <a:rPr lang="cs-CZ" i="1" dirty="0"/>
              <a:t> </a:t>
            </a:r>
            <a:r>
              <a:rPr lang="cs-CZ" i="1" dirty="0" err="1"/>
              <a:t>deling</a:t>
            </a:r>
            <a:r>
              <a:rPr lang="cs-CZ" i="1" dirty="0"/>
              <a:t>:</a:t>
            </a:r>
          </a:p>
          <a:p>
            <a:r>
              <a:rPr lang="cs-CZ" dirty="0"/>
              <a:t>I. </a:t>
            </a:r>
            <a:r>
              <a:rPr lang="cs-CZ" dirty="0">
                <a:solidFill>
                  <a:srgbClr val="C00000"/>
                </a:solidFill>
              </a:rPr>
              <a:t>Literární věda/věda o literatuře/ </a:t>
            </a:r>
            <a:r>
              <a:rPr lang="cs-CZ" dirty="0" err="1">
                <a:solidFill>
                  <a:srgbClr val="C00000"/>
                </a:solidFill>
              </a:rPr>
              <a:t>litteraturvitenskap</a:t>
            </a:r>
            <a:r>
              <a:rPr lang="cs-CZ" dirty="0">
                <a:solidFill>
                  <a:srgbClr val="C00000"/>
                </a:solidFill>
              </a:rPr>
              <a:t>/</a:t>
            </a:r>
            <a:r>
              <a:rPr lang="cs-CZ" dirty="0" err="1">
                <a:solidFill>
                  <a:srgbClr val="C00000"/>
                </a:solidFill>
              </a:rPr>
              <a:t>literary</a:t>
            </a:r>
            <a:r>
              <a:rPr lang="cs-CZ" dirty="0">
                <a:solidFill>
                  <a:srgbClr val="C00000"/>
                </a:solidFill>
              </a:rPr>
              <a:t> science</a:t>
            </a:r>
          </a:p>
          <a:p>
            <a:r>
              <a:rPr lang="cs-CZ" dirty="0"/>
              <a:t>II. </a:t>
            </a:r>
            <a:r>
              <a:rPr lang="cs-CZ" u="sng" dirty="0">
                <a:solidFill>
                  <a:srgbClr val="C00000"/>
                </a:solidFill>
              </a:rPr>
              <a:t>Literární historie/</a:t>
            </a:r>
            <a:r>
              <a:rPr lang="cs-CZ" u="sng" dirty="0" err="1">
                <a:solidFill>
                  <a:srgbClr val="C00000"/>
                </a:solidFill>
              </a:rPr>
              <a:t>litteraturhistorie</a:t>
            </a:r>
            <a:r>
              <a:rPr lang="cs-CZ" u="sng" dirty="0">
                <a:solidFill>
                  <a:srgbClr val="C00000"/>
                </a:solidFill>
              </a:rPr>
              <a:t>/</a:t>
            </a:r>
            <a:r>
              <a:rPr lang="cs-CZ" u="sng" dirty="0" err="1">
                <a:solidFill>
                  <a:srgbClr val="C00000"/>
                </a:solidFill>
              </a:rPr>
              <a:t>literature</a:t>
            </a:r>
            <a:r>
              <a:rPr lang="cs-CZ" u="sng" dirty="0">
                <a:solidFill>
                  <a:srgbClr val="C00000"/>
                </a:solidFill>
              </a:rPr>
              <a:t> </a:t>
            </a:r>
            <a:r>
              <a:rPr lang="cs-CZ" u="sng" dirty="0" err="1">
                <a:solidFill>
                  <a:srgbClr val="C00000"/>
                </a:solidFill>
              </a:rPr>
              <a:t>history</a:t>
            </a:r>
            <a:endParaRPr lang="cs-CZ" u="sng" dirty="0">
              <a:solidFill>
                <a:srgbClr val="C00000"/>
              </a:solidFill>
            </a:endParaRPr>
          </a:p>
          <a:p>
            <a:r>
              <a:rPr lang="cs-CZ" dirty="0"/>
              <a:t>III. Literární kritika/</a:t>
            </a:r>
            <a:r>
              <a:rPr lang="cs-CZ" dirty="0" err="1"/>
              <a:t>litteraturkritikk</a:t>
            </a:r>
            <a:r>
              <a:rPr lang="cs-CZ" dirty="0"/>
              <a:t>/ </a:t>
            </a:r>
            <a:r>
              <a:rPr lang="cs-CZ" dirty="0" err="1"/>
              <a:t>literary</a:t>
            </a:r>
            <a:r>
              <a:rPr lang="cs-CZ" dirty="0"/>
              <a:t> </a:t>
            </a:r>
            <a:r>
              <a:rPr lang="cs-CZ" dirty="0" err="1"/>
              <a:t>criticism</a:t>
            </a:r>
            <a:r>
              <a:rPr lang="cs-CZ" dirty="0"/>
              <a:t>/</a:t>
            </a:r>
            <a:r>
              <a:rPr lang="cs-CZ" dirty="0" err="1"/>
              <a:t>literary</a:t>
            </a:r>
            <a:r>
              <a:rPr lang="cs-CZ" dirty="0"/>
              <a:t> </a:t>
            </a:r>
            <a:r>
              <a:rPr lang="cs-CZ" dirty="0" err="1"/>
              <a:t>studies</a:t>
            </a:r>
            <a:endParaRPr lang="cs-CZ" dirty="0"/>
          </a:p>
        </p:txBody>
      </p:sp>
    </p:spTree>
    <p:extLst>
      <p:ext uri="{BB962C8B-B14F-4D97-AF65-F5344CB8AC3E}">
        <p14:creationId xmlns:p14="http://schemas.microsoft.com/office/powerpoint/2010/main" val="1106872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F3AF9B-2C5E-44B5-961B-A51B12BFAC6C}"/>
              </a:ext>
            </a:extLst>
          </p:cNvPr>
          <p:cNvSpPr>
            <a:spLocks noGrp="1"/>
          </p:cNvSpPr>
          <p:nvPr>
            <p:ph type="title"/>
          </p:nvPr>
        </p:nvSpPr>
        <p:spPr/>
        <p:txBody>
          <a:bodyPr>
            <a:normAutofit/>
          </a:bodyPr>
          <a:lstStyle/>
          <a:p>
            <a:r>
              <a:rPr lang="cs-CZ" sz="3600" dirty="0"/>
              <a:t>Dějiny literatury/</a:t>
            </a:r>
            <a:r>
              <a:rPr lang="cs-CZ" sz="3600" dirty="0" err="1"/>
              <a:t>litteraturhistorie</a:t>
            </a:r>
            <a:r>
              <a:rPr lang="cs-CZ" sz="3600" dirty="0"/>
              <a:t>/</a:t>
            </a:r>
            <a:r>
              <a:rPr lang="cs-CZ" sz="3600" dirty="0" err="1"/>
              <a:t>literature</a:t>
            </a:r>
            <a:r>
              <a:rPr lang="cs-CZ" sz="3600" dirty="0"/>
              <a:t> </a:t>
            </a:r>
            <a:r>
              <a:rPr lang="cs-CZ" sz="3600" dirty="0" err="1"/>
              <a:t>history</a:t>
            </a:r>
            <a:endParaRPr lang="cs-CZ" sz="3600" dirty="0"/>
          </a:p>
        </p:txBody>
      </p:sp>
      <p:sp>
        <p:nvSpPr>
          <p:cNvPr id="3" name="Zástupný obsah 2">
            <a:extLst>
              <a:ext uri="{FF2B5EF4-FFF2-40B4-BE49-F238E27FC236}">
                <a16:creationId xmlns:a16="http://schemas.microsoft.com/office/drawing/2014/main" id="{958E0FB5-6CAB-4BCC-B1DE-EC08D550ED86}"/>
              </a:ext>
            </a:extLst>
          </p:cNvPr>
          <p:cNvSpPr>
            <a:spLocks noGrp="1"/>
          </p:cNvSpPr>
          <p:nvPr>
            <p:ph idx="1"/>
          </p:nvPr>
        </p:nvSpPr>
        <p:spPr/>
        <p:txBody>
          <a:bodyPr/>
          <a:lstStyle/>
          <a:p>
            <a:r>
              <a:rPr lang="cs-CZ" dirty="0" err="1"/>
              <a:t>Translatologi</a:t>
            </a:r>
            <a:endParaRPr lang="cs-CZ" dirty="0"/>
          </a:p>
          <a:p>
            <a:r>
              <a:rPr lang="cs-CZ" dirty="0" err="1"/>
              <a:t>Resepsjonshistorie</a:t>
            </a:r>
            <a:endParaRPr lang="cs-CZ" dirty="0"/>
          </a:p>
          <a:p>
            <a:r>
              <a:rPr lang="cs-CZ" dirty="0" err="1"/>
              <a:t>Tekst</a:t>
            </a:r>
            <a:r>
              <a:rPr lang="cs-CZ" dirty="0"/>
              <a:t>-historie/</a:t>
            </a:r>
            <a:r>
              <a:rPr lang="cs-CZ" dirty="0" err="1"/>
              <a:t>tekstologi</a:t>
            </a:r>
            <a:endParaRPr lang="cs-CZ" dirty="0"/>
          </a:p>
          <a:p>
            <a:endParaRPr lang="cs-CZ" dirty="0"/>
          </a:p>
          <a:p>
            <a:r>
              <a:rPr lang="cs-CZ" dirty="0" err="1"/>
              <a:t>Nasjonallitteratur</a:t>
            </a:r>
            <a:endParaRPr lang="cs-CZ" dirty="0"/>
          </a:p>
          <a:p>
            <a:r>
              <a:rPr lang="cs-CZ" dirty="0" err="1"/>
              <a:t>Verdenslitteratur</a:t>
            </a:r>
            <a:endParaRPr lang="cs-CZ" dirty="0"/>
          </a:p>
          <a:p>
            <a:r>
              <a:rPr lang="cs-CZ" dirty="0"/>
              <a:t>Kanon</a:t>
            </a:r>
          </a:p>
          <a:p>
            <a:endParaRPr lang="cs-CZ" dirty="0"/>
          </a:p>
        </p:txBody>
      </p:sp>
    </p:spTree>
    <p:extLst>
      <p:ext uri="{BB962C8B-B14F-4D97-AF65-F5344CB8AC3E}">
        <p14:creationId xmlns:p14="http://schemas.microsoft.com/office/powerpoint/2010/main" val="3563223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53D719-087F-4758-9CA7-CB073FE0D7BA}"/>
              </a:ext>
            </a:extLst>
          </p:cNvPr>
          <p:cNvSpPr>
            <a:spLocks noGrp="1"/>
          </p:cNvSpPr>
          <p:nvPr>
            <p:ph type="title"/>
          </p:nvPr>
        </p:nvSpPr>
        <p:spPr>
          <a:solidFill>
            <a:schemeClr val="accent4">
              <a:lumMod val="20000"/>
              <a:lumOff val="80000"/>
            </a:schemeClr>
          </a:solidFill>
        </p:spPr>
        <p:txBody>
          <a:bodyPr/>
          <a:lstStyle/>
          <a:p>
            <a:r>
              <a:rPr lang="cs-CZ" dirty="0" err="1"/>
              <a:t>Verdenslitteratur</a:t>
            </a:r>
            <a:endParaRPr lang="cs-CZ" dirty="0"/>
          </a:p>
        </p:txBody>
      </p:sp>
      <p:sp>
        <p:nvSpPr>
          <p:cNvPr id="3" name="Zástupný obsah 2">
            <a:extLst>
              <a:ext uri="{FF2B5EF4-FFF2-40B4-BE49-F238E27FC236}">
                <a16:creationId xmlns:a16="http://schemas.microsoft.com/office/drawing/2014/main" id="{B712190D-3F6B-4180-AF88-1DCEF5846BB9}"/>
              </a:ext>
            </a:extLst>
          </p:cNvPr>
          <p:cNvSpPr>
            <a:spLocks noGrp="1"/>
          </p:cNvSpPr>
          <p:nvPr>
            <p:ph idx="1"/>
          </p:nvPr>
        </p:nvSpPr>
        <p:spPr/>
        <p:txBody>
          <a:bodyPr>
            <a:normAutofit/>
          </a:bodyPr>
          <a:lstStyle/>
          <a:p>
            <a:r>
              <a:rPr lang="cs-CZ" dirty="0"/>
              <a:t>Johann Wolfgang von Goethe:</a:t>
            </a:r>
          </a:p>
          <a:p>
            <a:r>
              <a:rPr lang="cs-CZ" dirty="0" err="1"/>
              <a:t>Bevissthet</a:t>
            </a:r>
            <a:r>
              <a:rPr lang="cs-CZ" dirty="0"/>
              <a:t> </a:t>
            </a:r>
            <a:r>
              <a:rPr lang="cs-CZ" dirty="0" err="1"/>
              <a:t>om</a:t>
            </a:r>
            <a:r>
              <a:rPr lang="cs-CZ" dirty="0"/>
              <a:t> inter</a:t>
            </a:r>
            <a:r>
              <a:rPr lang="nb-NO" dirty="0"/>
              <a:t>-</a:t>
            </a:r>
            <a:r>
              <a:rPr lang="cs-CZ" dirty="0" err="1"/>
              <a:t>litter</a:t>
            </a:r>
            <a:r>
              <a:rPr lang="nb-NO" dirty="0"/>
              <a:t>ære forbindelser og sammenhenger, kultivering av internasjonale kulturkontakter (kontaktologi)</a:t>
            </a:r>
            <a:endParaRPr lang="cs-CZ" dirty="0"/>
          </a:p>
          <a:p>
            <a:endParaRPr lang="cs-CZ" dirty="0"/>
          </a:p>
          <a:p>
            <a:r>
              <a:rPr lang="cs-CZ" dirty="0" err="1"/>
              <a:t>Literature</a:t>
            </a:r>
            <a:r>
              <a:rPr lang="cs-CZ" dirty="0"/>
              <a:t> </a:t>
            </a:r>
            <a:r>
              <a:rPr lang="cs-CZ" dirty="0" err="1"/>
              <a:t>general</a:t>
            </a:r>
            <a:endParaRPr lang="cs-CZ" dirty="0"/>
          </a:p>
          <a:p>
            <a:r>
              <a:rPr lang="en-US" sz="2400" dirty="0"/>
              <a:t>Literature broadly is any collection of written work, but it is also used more narrowly for writings specifically considered to be an art form, especially prose fiction, drama, and poetry. In recent centuries, the definition has expanded to include oral literature, much of which has been transcribed.</a:t>
            </a:r>
            <a:endParaRPr lang="cs-CZ" sz="2400" dirty="0"/>
          </a:p>
          <a:p>
            <a:endParaRPr lang="cs-CZ" dirty="0"/>
          </a:p>
        </p:txBody>
      </p:sp>
    </p:spTree>
    <p:extLst>
      <p:ext uri="{BB962C8B-B14F-4D97-AF65-F5344CB8AC3E}">
        <p14:creationId xmlns:p14="http://schemas.microsoft.com/office/powerpoint/2010/main" val="413335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97995E-5266-43A3-9796-25FBAEF9767E}"/>
              </a:ext>
            </a:extLst>
          </p:cNvPr>
          <p:cNvSpPr>
            <a:spLocks noGrp="1"/>
          </p:cNvSpPr>
          <p:nvPr>
            <p:ph type="title"/>
          </p:nvPr>
        </p:nvSpPr>
        <p:spPr/>
        <p:txBody>
          <a:bodyPr/>
          <a:lstStyle/>
          <a:p>
            <a:r>
              <a:rPr lang="cs-CZ" dirty="0" err="1"/>
              <a:t>Verdenslitteratur</a:t>
            </a:r>
            <a:endParaRPr lang="cs-CZ" dirty="0"/>
          </a:p>
        </p:txBody>
      </p:sp>
      <p:sp>
        <p:nvSpPr>
          <p:cNvPr id="3" name="Zástupný obsah 2">
            <a:extLst>
              <a:ext uri="{FF2B5EF4-FFF2-40B4-BE49-F238E27FC236}">
                <a16:creationId xmlns:a16="http://schemas.microsoft.com/office/drawing/2014/main" id="{D221ED07-FDAB-4B61-A273-DED06AA00E4B}"/>
              </a:ext>
            </a:extLst>
          </p:cNvPr>
          <p:cNvSpPr>
            <a:spLocks noGrp="1"/>
          </p:cNvSpPr>
          <p:nvPr>
            <p:ph idx="1"/>
          </p:nvPr>
        </p:nvSpPr>
        <p:spPr/>
        <p:txBody>
          <a:bodyPr>
            <a:normAutofit/>
          </a:bodyPr>
          <a:lstStyle/>
          <a:p>
            <a:r>
              <a:rPr lang="cs-CZ" dirty="0" err="1"/>
              <a:t>kvantitativ</a:t>
            </a:r>
            <a:r>
              <a:rPr lang="nb-NO" dirty="0"/>
              <a:t>t, ELLER </a:t>
            </a:r>
            <a:r>
              <a:rPr lang="cs-CZ" dirty="0" err="1"/>
              <a:t>kvalitativ</a:t>
            </a:r>
            <a:r>
              <a:rPr lang="nb-NO" dirty="0"/>
              <a:t>t</a:t>
            </a:r>
            <a:r>
              <a:rPr lang="cs-CZ" dirty="0"/>
              <a:t> </a:t>
            </a:r>
            <a:r>
              <a:rPr lang="cs-CZ" dirty="0" err="1"/>
              <a:t>kriterium</a:t>
            </a:r>
            <a:r>
              <a:rPr lang="cs-CZ" dirty="0"/>
              <a:t>?</a:t>
            </a:r>
          </a:p>
          <a:p>
            <a:endParaRPr lang="cs-CZ" dirty="0"/>
          </a:p>
          <a:p>
            <a:r>
              <a:rPr lang="nb-NO" dirty="0"/>
              <a:t>Kvantitativt: </a:t>
            </a:r>
            <a:r>
              <a:rPr lang="cs-CZ" dirty="0" err="1"/>
              <a:t>Mekanisk</a:t>
            </a:r>
            <a:r>
              <a:rPr lang="cs-CZ" dirty="0"/>
              <a:t> </a:t>
            </a:r>
            <a:r>
              <a:rPr lang="cs-CZ" dirty="0" err="1"/>
              <a:t>samling</a:t>
            </a:r>
            <a:r>
              <a:rPr lang="cs-CZ" dirty="0"/>
              <a:t> </a:t>
            </a:r>
            <a:r>
              <a:rPr lang="cs-CZ" dirty="0" err="1"/>
              <a:t>av</a:t>
            </a:r>
            <a:r>
              <a:rPr lang="cs-CZ" dirty="0"/>
              <a:t> de s</a:t>
            </a:r>
            <a:r>
              <a:rPr lang="nb-NO" dirty="0"/>
              <a:t>åkalte beste verker (pliktlesing på skolen eller universitet), additiv metode, lister, kanon</a:t>
            </a:r>
          </a:p>
          <a:p>
            <a:r>
              <a:rPr lang="nb-NO" dirty="0"/>
              <a:t>○ amerikansk: world literature</a:t>
            </a:r>
          </a:p>
          <a:p>
            <a:r>
              <a:rPr lang="en-US" dirty="0"/>
              <a:t>Harold Bloom. </a:t>
            </a:r>
            <a:r>
              <a:rPr lang="en-US" i="1" dirty="0"/>
              <a:t>The Western Canon: The Books and School of the Ages </a:t>
            </a:r>
            <a:r>
              <a:rPr lang="en-US" dirty="0"/>
              <a:t>(1994; </a:t>
            </a:r>
            <a:r>
              <a:rPr lang="en-US" dirty="0" err="1"/>
              <a:t>česky</a:t>
            </a:r>
            <a:r>
              <a:rPr lang="en-US" dirty="0"/>
              <a:t> </a:t>
            </a:r>
            <a:r>
              <a:rPr lang="en-US" i="1" dirty="0" err="1"/>
              <a:t>Kánon</a:t>
            </a:r>
            <a:r>
              <a:rPr lang="en-US" i="1" dirty="0"/>
              <a:t> </a:t>
            </a:r>
            <a:r>
              <a:rPr lang="en-US" i="1" dirty="0" err="1"/>
              <a:t>západní</a:t>
            </a:r>
            <a:r>
              <a:rPr lang="en-US" i="1" dirty="0"/>
              <a:t> </a:t>
            </a:r>
            <a:r>
              <a:rPr lang="en-US" i="1" dirty="0" err="1"/>
              <a:t>literatury</a:t>
            </a:r>
            <a:r>
              <a:rPr lang="en-US" i="1" dirty="0"/>
              <a:t>. </a:t>
            </a:r>
            <a:r>
              <a:rPr lang="en-US" i="1" dirty="0" err="1"/>
              <a:t>Knihy</a:t>
            </a:r>
            <a:r>
              <a:rPr lang="en-US" i="1" dirty="0"/>
              <a:t>, </a:t>
            </a:r>
            <a:r>
              <a:rPr lang="en-US" i="1" dirty="0" err="1"/>
              <a:t>které</a:t>
            </a:r>
            <a:r>
              <a:rPr lang="en-US" i="1" dirty="0"/>
              <a:t> </a:t>
            </a:r>
            <a:r>
              <a:rPr lang="en-US" i="1" dirty="0" err="1"/>
              <a:t>prošly</a:t>
            </a:r>
            <a:r>
              <a:rPr lang="en-US" i="1" dirty="0"/>
              <a:t> </a:t>
            </a:r>
            <a:r>
              <a:rPr lang="en-US" i="1" dirty="0" err="1"/>
              <a:t>zkouškou</a:t>
            </a:r>
            <a:r>
              <a:rPr lang="en-US" i="1" dirty="0"/>
              <a:t> </a:t>
            </a:r>
            <a:r>
              <a:rPr lang="en-US" i="1" dirty="0" err="1"/>
              <a:t>věků</a:t>
            </a:r>
            <a:r>
              <a:rPr lang="en-US" i="1" dirty="0"/>
              <a:t>. </a:t>
            </a:r>
            <a:r>
              <a:rPr lang="en-US" dirty="0"/>
              <a:t>2000)</a:t>
            </a:r>
            <a:endParaRPr lang="cs-CZ" dirty="0"/>
          </a:p>
        </p:txBody>
      </p:sp>
    </p:spTree>
    <p:extLst>
      <p:ext uri="{BB962C8B-B14F-4D97-AF65-F5344CB8AC3E}">
        <p14:creationId xmlns:p14="http://schemas.microsoft.com/office/powerpoint/2010/main" val="122597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1A34A8-D011-4230-88B1-A58EE15D14F5}"/>
              </a:ext>
            </a:extLst>
          </p:cNvPr>
          <p:cNvSpPr>
            <a:spLocks noGrp="1"/>
          </p:cNvSpPr>
          <p:nvPr>
            <p:ph type="title"/>
          </p:nvPr>
        </p:nvSpPr>
        <p:spPr/>
        <p:txBody>
          <a:bodyPr/>
          <a:lstStyle/>
          <a:p>
            <a:r>
              <a:rPr lang="cs-CZ" dirty="0"/>
              <a:t>Světovost?</a:t>
            </a:r>
          </a:p>
        </p:txBody>
      </p:sp>
      <p:sp>
        <p:nvSpPr>
          <p:cNvPr id="3" name="Zástupný obsah 2">
            <a:extLst>
              <a:ext uri="{FF2B5EF4-FFF2-40B4-BE49-F238E27FC236}">
                <a16:creationId xmlns:a16="http://schemas.microsoft.com/office/drawing/2014/main" id="{FDC3965B-399E-48FA-9AA0-E1D7479F4C41}"/>
              </a:ext>
            </a:extLst>
          </p:cNvPr>
          <p:cNvSpPr>
            <a:spLocks noGrp="1"/>
          </p:cNvSpPr>
          <p:nvPr>
            <p:ph idx="1"/>
          </p:nvPr>
        </p:nvSpPr>
        <p:spPr/>
        <p:txBody>
          <a:bodyPr/>
          <a:lstStyle/>
          <a:p>
            <a:r>
              <a:rPr lang="cs-CZ" dirty="0"/>
              <a:t>Václav Svatoň:</a:t>
            </a:r>
          </a:p>
          <a:p>
            <a:r>
              <a:rPr lang="cs-CZ" dirty="0" err="1"/>
              <a:t>Dreier</a:t>
            </a:r>
            <a:r>
              <a:rPr lang="cs-CZ" dirty="0"/>
              <a:t> </a:t>
            </a:r>
            <a:r>
              <a:rPr lang="cs-CZ" dirty="0" err="1"/>
              <a:t>det</a:t>
            </a:r>
            <a:r>
              <a:rPr lang="cs-CZ" dirty="0"/>
              <a:t> </a:t>
            </a:r>
            <a:r>
              <a:rPr lang="cs-CZ" dirty="0" err="1"/>
              <a:t>seg</a:t>
            </a:r>
            <a:r>
              <a:rPr lang="cs-CZ" dirty="0"/>
              <a:t> </a:t>
            </a:r>
            <a:r>
              <a:rPr lang="cs-CZ" dirty="0" err="1"/>
              <a:t>om</a:t>
            </a:r>
            <a:r>
              <a:rPr lang="cs-CZ" dirty="0"/>
              <a:t> </a:t>
            </a:r>
            <a:r>
              <a:rPr lang="cs-CZ" dirty="0" err="1"/>
              <a:t>definerbar</a:t>
            </a:r>
            <a:r>
              <a:rPr lang="cs-CZ" dirty="0"/>
              <a:t> </a:t>
            </a:r>
            <a:r>
              <a:rPr lang="cs-CZ" dirty="0" err="1"/>
              <a:t>kvalitet</a:t>
            </a:r>
            <a:r>
              <a:rPr lang="cs-CZ" dirty="0"/>
              <a:t> </a:t>
            </a:r>
            <a:r>
              <a:rPr lang="cs-CZ" dirty="0" err="1"/>
              <a:t>som</a:t>
            </a:r>
            <a:r>
              <a:rPr lang="cs-CZ" dirty="0"/>
              <a:t> </a:t>
            </a:r>
            <a:r>
              <a:rPr lang="cs-CZ" dirty="0" err="1"/>
              <a:t>ligger</a:t>
            </a:r>
            <a:r>
              <a:rPr lang="cs-CZ" dirty="0"/>
              <a:t> i </a:t>
            </a:r>
            <a:r>
              <a:rPr lang="cs-CZ" dirty="0" err="1"/>
              <a:t>verket</a:t>
            </a:r>
            <a:r>
              <a:rPr lang="cs-CZ" dirty="0"/>
              <a:t> </a:t>
            </a:r>
            <a:r>
              <a:rPr lang="cs-CZ" dirty="0" err="1"/>
              <a:t>selv</a:t>
            </a:r>
            <a:r>
              <a:rPr lang="cs-CZ" dirty="0"/>
              <a:t> (</a:t>
            </a:r>
            <a:r>
              <a:rPr lang="cs-CZ" dirty="0" err="1"/>
              <a:t>inne</a:t>
            </a:r>
            <a:r>
              <a:rPr lang="cs-CZ" dirty="0"/>
              <a:t>), </a:t>
            </a:r>
          </a:p>
          <a:p>
            <a:r>
              <a:rPr lang="cs-CZ" dirty="0" err="1"/>
              <a:t>eller</a:t>
            </a:r>
            <a:r>
              <a:rPr lang="cs-CZ" dirty="0"/>
              <a:t> </a:t>
            </a:r>
            <a:r>
              <a:rPr lang="cs-CZ" dirty="0" err="1"/>
              <a:t>om</a:t>
            </a:r>
            <a:r>
              <a:rPr lang="cs-CZ" dirty="0"/>
              <a:t> </a:t>
            </a:r>
            <a:r>
              <a:rPr lang="cs-CZ" dirty="0" err="1"/>
              <a:t>resultat</a:t>
            </a:r>
            <a:r>
              <a:rPr lang="cs-CZ" dirty="0"/>
              <a:t> </a:t>
            </a:r>
            <a:r>
              <a:rPr lang="cs-CZ" dirty="0" err="1"/>
              <a:t>av</a:t>
            </a:r>
            <a:r>
              <a:rPr lang="cs-CZ" dirty="0"/>
              <a:t> </a:t>
            </a:r>
            <a:r>
              <a:rPr lang="cs-CZ" dirty="0" err="1"/>
              <a:t>interpretasjon</a:t>
            </a:r>
            <a:r>
              <a:rPr lang="cs-CZ" dirty="0"/>
              <a:t>/</a:t>
            </a:r>
            <a:r>
              <a:rPr lang="cs-CZ" dirty="0" err="1"/>
              <a:t>tradisjon</a:t>
            </a:r>
            <a:r>
              <a:rPr lang="cs-CZ" dirty="0"/>
              <a:t> (</a:t>
            </a:r>
            <a:r>
              <a:rPr lang="cs-CZ" dirty="0" err="1"/>
              <a:t>ute</a:t>
            </a:r>
            <a:r>
              <a:rPr lang="cs-CZ" dirty="0"/>
              <a:t>)?</a:t>
            </a:r>
          </a:p>
          <a:p>
            <a:endParaRPr lang="cs-CZ" dirty="0"/>
          </a:p>
          <a:p>
            <a:r>
              <a:rPr lang="cs-CZ" dirty="0" err="1"/>
              <a:t>markedsf</a:t>
            </a:r>
            <a:r>
              <a:rPr lang="nb-NO" dirty="0"/>
              <a:t>øring</a:t>
            </a:r>
            <a:endParaRPr lang="cs-CZ" dirty="0"/>
          </a:p>
          <a:p>
            <a:endParaRPr lang="cs-CZ" dirty="0"/>
          </a:p>
        </p:txBody>
      </p:sp>
    </p:spTree>
    <p:extLst>
      <p:ext uri="{BB962C8B-B14F-4D97-AF65-F5344CB8AC3E}">
        <p14:creationId xmlns:p14="http://schemas.microsoft.com/office/powerpoint/2010/main" val="2940438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A11674-7FE3-4723-957C-56E6068C02DF}"/>
              </a:ext>
            </a:extLst>
          </p:cNvPr>
          <p:cNvSpPr>
            <a:spLocks noGrp="1"/>
          </p:cNvSpPr>
          <p:nvPr>
            <p:ph type="title"/>
          </p:nvPr>
        </p:nvSpPr>
        <p:spPr/>
        <p:txBody>
          <a:bodyPr/>
          <a:lstStyle/>
          <a:p>
            <a:r>
              <a:rPr lang="cs-CZ" dirty="0" err="1"/>
              <a:t>Komparatistikk</a:t>
            </a:r>
            <a:endParaRPr lang="cs-CZ" dirty="0"/>
          </a:p>
        </p:txBody>
      </p:sp>
      <p:sp>
        <p:nvSpPr>
          <p:cNvPr id="3" name="Zástupný obsah 2">
            <a:extLst>
              <a:ext uri="{FF2B5EF4-FFF2-40B4-BE49-F238E27FC236}">
                <a16:creationId xmlns:a16="http://schemas.microsoft.com/office/drawing/2014/main" id="{D66DBCF9-53B2-44C3-8F9D-9941DE8FED8D}"/>
              </a:ext>
            </a:extLst>
          </p:cNvPr>
          <p:cNvSpPr>
            <a:spLocks noGrp="1"/>
          </p:cNvSpPr>
          <p:nvPr>
            <p:ph idx="1"/>
          </p:nvPr>
        </p:nvSpPr>
        <p:spPr/>
        <p:txBody>
          <a:bodyPr>
            <a:normAutofit lnSpcReduction="10000"/>
          </a:bodyPr>
          <a:lstStyle/>
          <a:p>
            <a:r>
              <a:rPr lang="cs-CZ" dirty="0"/>
              <a:t>Literární komparatistika </a:t>
            </a:r>
            <a:endParaRPr lang="nb-NO" dirty="0"/>
          </a:p>
          <a:p>
            <a:r>
              <a:rPr lang="cs-CZ" dirty="0"/>
              <a:t>Komparatistik/</a:t>
            </a:r>
            <a:r>
              <a:rPr lang="cs-CZ" dirty="0" err="1"/>
              <a:t>Vergleichende</a:t>
            </a:r>
            <a:r>
              <a:rPr lang="cs-CZ" dirty="0"/>
              <a:t> </a:t>
            </a:r>
            <a:r>
              <a:rPr lang="cs-CZ" dirty="0" err="1"/>
              <a:t>Literaturwissenschaft</a:t>
            </a:r>
            <a:r>
              <a:rPr lang="cs-CZ" dirty="0"/>
              <a:t>, </a:t>
            </a:r>
            <a:endParaRPr lang="nb-NO" dirty="0"/>
          </a:p>
          <a:p>
            <a:r>
              <a:rPr lang="cs-CZ" dirty="0" err="1"/>
              <a:t>Littérature</a:t>
            </a:r>
            <a:r>
              <a:rPr lang="cs-CZ" dirty="0"/>
              <a:t> </a:t>
            </a:r>
            <a:r>
              <a:rPr lang="cs-CZ" dirty="0" err="1"/>
              <a:t>comparée</a:t>
            </a:r>
            <a:r>
              <a:rPr lang="cs-CZ" dirty="0"/>
              <a:t>; </a:t>
            </a:r>
            <a:endParaRPr lang="nb-NO" dirty="0"/>
          </a:p>
          <a:p>
            <a:r>
              <a:rPr lang="cs-CZ" dirty="0" err="1"/>
              <a:t>Comparative</a:t>
            </a:r>
            <a:r>
              <a:rPr lang="cs-CZ" dirty="0"/>
              <a:t> </a:t>
            </a:r>
            <a:r>
              <a:rPr lang="cs-CZ" dirty="0" err="1"/>
              <a:t>literature</a:t>
            </a:r>
            <a:r>
              <a:rPr lang="cs-CZ" dirty="0"/>
              <a:t>, lat. </a:t>
            </a:r>
            <a:r>
              <a:rPr lang="cs-CZ" dirty="0" err="1"/>
              <a:t>comparare</a:t>
            </a:r>
            <a:r>
              <a:rPr lang="cs-CZ" dirty="0"/>
              <a:t>, srovnávat, </a:t>
            </a:r>
            <a:r>
              <a:rPr lang="cs-CZ" dirty="0" err="1"/>
              <a:t>sammenligne</a:t>
            </a:r>
            <a:r>
              <a:rPr lang="cs-CZ" dirty="0"/>
              <a:t>)  </a:t>
            </a:r>
          </a:p>
          <a:p>
            <a:r>
              <a:rPr lang="cs-CZ" sz="2400" dirty="0">
                <a:highlight>
                  <a:srgbClr val="FFFF00"/>
                </a:highlight>
              </a:rPr>
              <a:t>Srovnávací metodou zkoumá vztahy, společné rysy a rozdíly jednotlivých děl různých národů a v různých jazycích</a:t>
            </a:r>
            <a:r>
              <a:rPr lang="cs-CZ" dirty="0">
                <a:highlight>
                  <a:srgbClr val="FFFF00"/>
                </a:highlight>
              </a:rPr>
              <a:t>.</a:t>
            </a:r>
            <a:endParaRPr lang="nb-NO" dirty="0">
              <a:highlight>
                <a:srgbClr val="FFFF00"/>
              </a:highlight>
            </a:endParaRPr>
          </a:p>
          <a:p>
            <a:endParaRPr lang="nb-NO" dirty="0"/>
          </a:p>
          <a:p>
            <a:r>
              <a:rPr lang="cs-CZ" dirty="0"/>
              <a:t>Literární </a:t>
            </a:r>
            <a:r>
              <a:rPr lang="cs-CZ" b="1" dirty="0">
                <a:solidFill>
                  <a:srgbClr val="7030A0"/>
                </a:solidFill>
              </a:rPr>
              <a:t>vlivy</a:t>
            </a:r>
          </a:p>
          <a:p>
            <a:r>
              <a:rPr lang="cs-CZ" dirty="0"/>
              <a:t>Literární vztahy</a:t>
            </a:r>
          </a:p>
        </p:txBody>
      </p:sp>
    </p:spTree>
    <p:extLst>
      <p:ext uri="{BB962C8B-B14F-4D97-AF65-F5344CB8AC3E}">
        <p14:creationId xmlns:p14="http://schemas.microsoft.com/office/powerpoint/2010/main" val="3254578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D222EA-E5F7-4915-8C94-4010DC7DC434}"/>
              </a:ext>
            </a:extLst>
          </p:cNvPr>
          <p:cNvSpPr>
            <a:spLocks noGrp="1"/>
          </p:cNvSpPr>
          <p:nvPr>
            <p:ph type="title"/>
          </p:nvPr>
        </p:nvSpPr>
        <p:spPr/>
        <p:txBody>
          <a:bodyPr/>
          <a:lstStyle/>
          <a:p>
            <a:r>
              <a:rPr lang="cs-CZ" dirty="0"/>
              <a:t>René </a:t>
            </a:r>
            <a:r>
              <a:rPr lang="cs-CZ" dirty="0" err="1"/>
              <a:t>Wellek</a:t>
            </a:r>
            <a:r>
              <a:rPr lang="cs-CZ" dirty="0"/>
              <a:t> (1903 – 1995)</a:t>
            </a:r>
          </a:p>
        </p:txBody>
      </p:sp>
      <p:sp>
        <p:nvSpPr>
          <p:cNvPr id="3" name="Zástupný obsah 2">
            <a:extLst>
              <a:ext uri="{FF2B5EF4-FFF2-40B4-BE49-F238E27FC236}">
                <a16:creationId xmlns:a16="http://schemas.microsoft.com/office/drawing/2014/main" id="{687C04EE-8C0C-4D75-BF26-14D2F27FCE76}"/>
              </a:ext>
            </a:extLst>
          </p:cNvPr>
          <p:cNvSpPr>
            <a:spLocks noGrp="1"/>
          </p:cNvSpPr>
          <p:nvPr>
            <p:ph idx="1"/>
          </p:nvPr>
        </p:nvSpPr>
        <p:spPr/>
        <p:txBody>
          <a:bodyPr>
            <a:normAutofit lnSpcReduction="10000"/>
          </a:bodyPr>
          <a:lstStyle/>
          <a:p>
            <a:r>
              <a:rPr lang="cs-CZ" b="1" dirty="0" err="1">
                <a:solidFill>
                  <a:srgbClr val="00B050"/>
                </a:solidFill>
              </a:rPr>
              <a:t>Literature</a:t>
            </a:r>
            <a:r>
              <a:rPr lang="cs-CZ" b="1" dirty="0">
                <a:solidFill>
                  <a:srgbClr val="00B050"/>
                </a:solidFill>
              </a:rPr>
              <a:t> </a:t>
            </a:r>
            <a:r>
              <a:rPr lang="cs-CZ" b="1" dirty="0" err="1">
                <a:solidFill>
                  <a:srgbClr val="00B050"/>
                </a:solidFill>
              </a:rPr>
              <a:t>general</a:t>
            </a:r>
            <a:r>
              <a:rPr lang="cs-CZ" dirty="0"/>
              <a:t>: studium </a:t>
            </a:r>
            <a:r>
              <a:rPr lang="cs-CZ" dirty="0" err="1"/>
              <a:t>av</a:t>
            </a:r>
            <a:r>
              <a:rPr lang="cs-CZ" dirty="0"/>
              <a:t> </a:t>
            </a:r>
            <a:r>
              <a:rPr lang="cs-CZ" dirty="0" err="1"/>
              <a:t>internasjonalt</a:t>
            </a:r>
            <a:r>
              <a:rPr lang="cs-CZ" dirty="0"/>
              <a:t> </a:t>
            </a:r>
            <a:r>
              <a:rPr lang="cs-CZ" dirty="0" err="1"/>
              <a:t>felleskap</a:t>
            </a:r>
            <a:r>
              <a:rPr lang="cs-CZ" dirty="0"/>
              <a:t> </a:t>
            </a:r>
            <a:r>
              <a:rPr lang="cs-CZ" dirty="0" err="1"/>
              <a:t>og</a:t>
            </a:r>
            <a:r>
              <a:rPr lang="cs-CZ" dirty="0"/>
              <a:t> </a:t>
            </a:r>
            <a:r>
              <a:rPr lang="cs-CZ" dirty="0" err="1"/>
              <a:t>dets</a:t>
            </a:r>
            <a:r>
              <a:rPr lang="cs-CZ" dirty="0"/>
              <a:t> </a:t>
            </a:r>
            <a:r>
              <a:rPr lang="cs-CZ" dirty="0" err="1"/>
              <a:t>strukturer</a:t>
            </a:r>
            <a:r>
              <a:rPr lang="cs-CZ" dirty="0"/>
              <a:t> </a:t>
            </a:r>
          </a:p>
          <a:p>
            <a:endParaRPr lang="cs-CZ" dirty="0"/>
          </a:p>
          <a:p>
            <a:r>
              <a:rPr lang="cs-CZ" dirty="0"/>
              <a:t>Er </a:t>
            </a:r>
            <a:r>
              <a:rPr lang="cs-CZ" dirty="0" err="1"/>
              <a:t>det</a:t>
            </a:r>
            <a:r>
              <a:rPr lang="cs-CZ" dirty="0"/>
              <a:t> et </a:t>
            </a:r>
            <a:r>
              <a:rPr lang="cs-CZ" dirty="0" err="1"/>
              <a:t>fenomen</a:t>
            </a:r>
            <a:r>
              <a:rPr lang="cs-CZ" dirty="0"/>
              <a:t> </a:t>
            </a:r>
            <a:r>
              <a:rPr lang="cs-CZ" dirty="0" err="1"/>
              <a:t>som</a:t>
            </a:r>
            <a:r>
              <a:rPr lang="cs-CZ" dirty="0"/>
              <a:t> </a:t>
            </a:r>
            <a:r>
              <a:rPr lang="nb-NO" dirty="0"/>
              <a:t>utvikler seg paralelt med/i avhenginget av nasjonallitteraturer?</a:t>
            </a:r>
          </a:p>
          <a:p>
            <a:r>
              <a:rPr lang="nb-NO" dirty="0"/>
              <a:t>Er det fenomen som er et helt  selvstendig og abstrakt konsept</a:t>
            </a:r>
            <a:r>
              <a:rPr lang="cs-CZ" dirty="0"/>
              <a:t> (axiom)</a:t>
            </a:r>
            <a:r>
              <a:rPr lang="nb-NO" dirty="0"/>
              <a:t>?</a:t>
            </a:r>
          </a:p>
          <a:p>
            <a:r>
              <a:rPr lang="cs-CZ" dirty="0"/>
              <a:t>a/ i</a:t>
            </a:r>
            <a:r>
              <a:rPr lang="nb-NO" dirty="0"/>
              <a:t>d</a:t>
            </a:r>
            <a:r>
              <a:rPr lang="cs-CZ" dirty="0" err="1"/>
              <a:t>éhistorie</a:t>
            </a:r>
            <a:r>
              <a:rPr lang="cs-CZ" dirty="0"/>
              <a:t> </a:t>
            </a:r>
          </a:p>
          <a:p>
            <a:r>
              <a:rPr lang="cs-CZ" dirty="0"/>
              <a:t>b/ </a:t>
            </a:r>
            <a:r>
              <a:rPr lang="cs-CZ" dirty="0" err="1"/>
              <a:t>formhistorie</a:t>
            </a:r>
            <a:r>
              <a:rPr lang="cs-CZ" dirty="0"/>
              <a:t> (</a:t>
            </a:r>
            <a:r>
              <a:rPr lang="cs-CZ" dirty="0" err="1"/>
              <a:t>sjanger</a:t>
            </a:r>
            <a:r>
              <a:rPr lang="cs-CZ" dirty="0"/>
              <a:t>)</a:t>
            </a:r>
          </a:p>
          <a:p>
            <a:r>
              <a:rPr lang="cs-CZ" dirty="0"/>
              <a:t>c/ historie </a:t>
            </a:r>
            <a:r>
              <a:rPr lang="cs-CZ" dirty="0" err="1"/>
              <a:t>av</a:t>
            </a:r>
            <a:r>
              <a:rPr lang="cs-CZ" dirty="0"/>
              <a:t> str</a:t>
            </a:r>
            <a:r>
              <a:rPr lang="nb-NO" dirty="0"/>
              <a:t>ømninger i kunst og litteratur (stil, ideologi)</a:t>
            </a:r>
            <a:endParaRPr lang="cs-CZ" dirty="0"/>
          </a:p>
        </p:txBody>
      </p:sp>
    </p:spTree>
    <p:extLst>
      <p:ext uri="{BB962C8B-B14F-4D97-AF65-F5344CB8AC3E}">
        <p14:creationId xmlns:p14="http://schemas.microsoft.com/office/powerpoint/2010/main" val="1792550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E004D5-8D7C-4AED-AC55-E59DB600F32C}"/>
              </a:ext>
            </a:extLst>
          </p:cNvPr>
          <p:cNvSpPr>
            <a:spLocks noGrp="1"/>
          </p:cNvSpPr>
          <p:nvPr>
            <p:ph type="title"/>
          </p:nvPr>
        </p:nvSpPr>
        <p:spPr/>
        <p:txBody>
          <a:bodyPr/>
          <a:lstStyle/>
          <a:p>
            <a:r>
              <a:rPr lang="cs-CZ" dirty="0" err="1"/>
              <a:t>Om</a:t>
            </a:r>
            <a:r>
              <a:rPr lang="cs-CZ" dirty="0"/>
              <a:t> </a:t>
            </a:r>
            <a:r>
              <a:rPr lang="cs-CZ" dirty="0" err="1"/>
              <a:t>idéhistorie</a:t>
            </a:r>
            <a:endParaRPr lang="cs-CZ" dirty="0"/>
          </a:p>
        </p:txBody>
      </p:sp>
      <p:sp>
        <p:nvSpPr>
          <p:cNvPr id="3" name="Zástupný obsah 2">
            <a:extLst>
              <a:ext uri="{FF2B5EF4-FFF2-40B4-BE49-F238E27FC236}">
                <a16:creationId xmlns:a16="http://schemas.microsoft.com/office/drawing/2014/main" id="{17166959-389B-4D7A-B589-3F4785E629CB}"/>
              </a:ext>
            </a:extLst>
          </p:cNvPr>
          <p:cNvSpPr>
            <a:spLocks noGrp="1"/>
          </p:cNvSpPr>
          <p:nvPr>
            <p:ph idx="1"/>
          </p:nvPr>
        </p:nvSpPr>
        <p:spPr/>
        <p:txBody>
          <a:bodyPr>
            <a:normAutofit fontScale="92500" lnSpcReduction="10000"/>
          </a:bodyPr>
          <a:lstStyle/>
          <a:p>
            <a:r>
              <a:rPr lang="cs-CZ" dirty="0" err="1"/>
              <a:t>Idéhistorie</a:t>
            </a:r>
            <a:r>
              <a:rPr lang="cs-CZ" dirty="0"/>
              <a:t> </a:t>
            </a:r>
            <a:r>
              <a:rPr lang="cs-CZ" dirty="0" err="1"/>
              <a:t>er</a:t>
            </a:r>
            <a:r>
              <a:rPr lang="cs-CZ" dirty="0"/>
              <a:t> </a:t>
            </a:r>
            <a:r>
              <a:rPr lang="cs-CZ" dirty="0" err="1"/>
              <a:t>studiet</a:t>
            </a:r>
            <a:r>
              <a:rPr lang="cs-CZ" dirty="0"/>
              <a:t> </a:t>
            </a:r>
            <a:r>
              <a:rPr lang="cs-CZ" dirty="0" err="1"/>
              <a:t>av</a:t>
            </a:r>
            <a:r>
              <a:rPr lang="cs-CZ" dirty="0"/>
              <a:t> </a:t>
            </a:r>
            <a:r>
              <a:rPr lang="cs-CZ" dirty="0" err="1"/>
              <a:t>ideenes</a:t>
            </a:r>
            <a:r>
              <a:rPr lang="cs-CZ" dirty="0"/>
              <a:t> historie. </a:t>
            </a:r>
            <a:r>
              <a:rPr lang="cs-CZ" dirty="0" err="1"/>
              <a:t>Faget</a:t>
            </a:r>
            <a:r>
              <a:rPr lang="cs-CZ" dirty="0"/>
              <a:t> </a:t>
            </a:r>
            <a:r>
              <a:rPr lang="cs-CZ" dirty="0" err="1"/>
              <a:t>er</a:t>
            </a:r>
            <a:r>
              <a:rPr lang="cs-CZ" dirty="0"/>
              <a:t> </a:t>
            </a:r>
            <a:r>
              <a:rPr lang="cs-CZ" dirty="0" err="1"/>
              <a:t>beslektet</a:t>
            </a:r>
            <a:r>
              <a:rPr lang="cs-CZ" dirty="0"/>
              <a:t> med, </a:t>
            </a:r>
            <a:r>
              <a:rPr lang="cs-CZ" dirty="0" err="1"/>
              <a:t>eller</a:t>
            </a:r>
            <a:r>
              <a:rPr lang="cs-CZ" dirty="0"/>
              <a:t> kan </a:t>
            </a:r>
            <a:r>
              <a:rPr lang="cs-CZ" dirty="0" err="1"/>
              <a:t>omtales</a:t>
            </a:r>
            <a:r>
              <a:rPr lang="cs-CZ" dirty="0"/>
              <a:t> </a:t>
            </a:r>
            <a:r>
              <a:rPr lang="cs-CZ" dirty="0" err="1"/>
              <a:t>som</a:t>
            </a:r>
            <a:r>
              <a:rPr lang="cs-CZ" dirty="0"/>
              <a:t>, </a:t>
            </a:r>
            <a:r>
              <a:rPr lang="cs-CZ" dirty="0" err="1"/>
              <a:t>tenkningens</a:t>
            </a:r>
            <a:r>
              <a:rPr lang="cs-CZ" dirty="0"/>
              <a:t> historie, </a:t>
            </a:r>
            <a:r>
              <a:rPr lang="cs-CZ" dirty="0" err="1"/>
              <a:t>intellektuell</a:t>
            </a:r>
            <a:r>
              <a:rPr lang="cs-CZ" dirty="0"/>
              <a:t> historie </a:t>
            </a:r>
            <a:r>
              <a:rPr lang="cs-CZ" dirty="0" err="1"/>
              <a:t>eller</a:t>
            </a:r>
            <a:r>
              <a:rPr lang="cs-CZ" dirty="0"/>
              <a:t> </a:t>
            </a:r>
            <a:r>
              <a:rPr lang="cs-CZ" dirty="0" err="1"/>
              <a:t>mentalitetshistorie</a:t>
            </a:r>
            <a:r>
              <a:rPr lang="cs-CZ" dirty="0"/>
              <a:t>. </a:t>
            </a:r>
            <a:r>
              <a:rPr lang="cs-CZ" dirty="0" err="1"/>
              <a:t>For</a:t>
            </a:r>
            <a:r>
              <a:rPr lang="cs-CZ" dirty="0"/>
              <a:t> </a:t>
            </a:r>
            <a:r>
              <a:rPr lang="cs-CZ" dirty="0" err="1"/>
              <a:t>det</a:t>
            </a:r>
            <a:r>
              <a:rPr lang="cs-CZ" dirty="0"/>
              <a:t> </a:t>
            </a:r>
            <a:r>
              <a:rPr lang="cs-CZ" dirty="0" err="1"/>
              <a:t>meste</a:t>
            </a:r>
            <a:r>
              <a:rPr lang="cs-CZ" dirty="0"/>
              <a:t> </a:t>
            </a:r>
            <a:r>
              <a:rPr lang="cs-CZ" dirty="0" err="1"/>
              <a:t>er</a:t>
            </a:r>
            <a:r>
              <a:rPr lang="cs-CZ" dirty="0"/>
              <a:t> </a:t>
            </a:r>
            <a:r>
              <a:rPr lang="cs-CZ" dirty="0" err="1"/>
              <a:t>det</a:t>
            </a:r>
            <a:r>
              <a:rPr lang="cs-CZ" dirty="0"/>
              <a:t> </a:t>
            </a:r>
            <a:r>
              <a:rPr lang="cs-CZ" dirty="0" err="1"/>
              <a:t>skriftlige</a:t>
            </a:r>
            <a:r>
              <a:rPr lang="cs-CZ" dirty="0"/>
              <a:t> </a:t>
            </a:r>
            <a:r>
              <a:rPr lang="cs-CZ" dirty="0" err="1"/>
              <a:t>kilder</a:t>
            </a:r>
            <a:r>
              <a:rPr lang="cs-CZ" dirty="0"/>
              <a:t> </a:t>
            </a:r>
            <a:r>
              <a:rPr lang="cs-CZ" dirty="0" err="1"/>
              <a:t>og</a:t>
            </a:r>
            <a:r>
              <a:rPr lang="cs-CZ" dirty="0"/>
              <a:t> </a:t>
            </a:r>
            <a:r>
              <a:rPr lang="cs-CZ" dirty="0" err="1"/>
              <a:t>tekster</a:t>
            </a:r>
            <a:r>
              <a:rPr lang="cs-CZ" dirty="0"/>
              <a:t> </a:t>
            </a:r>
            <a:r>
              <a:rPr lang="cs-CZ" dirty="0" err="1"/>
              <a:t>som</a:t>
            </a:r>
            <a:r>
              <a:rPr lang="cs-CZ" dirty="0"/>
              <a:t> </a:t>
            </a:r>
            <a:r>
              <a:rPr lang="cs-CZ" dirty="0" err="1"/>
              <a:t>studeres</a:t>
            </a:r>
            <a:r>
              <a:rPr lang="cs-CZ" dirty="0"/>
              <a:t>. </a:t>
            </a:r>
            <a:r>
              <a:rPr lang="cs-CZ" dirty="0" err="1"/>
              <a:t>Fagområdet</a:t>
            </a:r>
            <a:r>
              <a:rPr lang="cs-CZ" dirty="0"/>
              <a:t> </a:t>
            </a:r>
            <a:r>
              <a:rPr lang="cs-CZ" dirty="0" err="1"/>
              <a:t>vokste</a:t>
            </a:r>
            <a:r>
              <a:rPr lang="cs-CZ" dirty="0"/>
              <a:t> </a:t>
            </a:r>
            <a:r>
              <a:rPr lang="cs-CZ" dirty="0" err="1"/>
              <a:t>internasjonalt</a:t>
            </a:r>
            <a:r>
              <a:rPr lang="cs-CZ" dirty="0"/>
              <a:t> </a:t>
            </a:r>
            <a:r>
              <a:rPr lang="cs-CZ" dirty="0" err="1"/>
              <a:t>formelt</a:t>
            </a:r>
            <a:r>
              <a:rPr lang="cs-CZ" dirty="0"/>
              <a:t> </a:t>
            </a:r>
            <a:r>
              <a:rPr lang="cs-CZ" dirty="0" err="1"/>
              <a:t>frem</a:t>
            </a:r>
            <a:r>
              <a:rPr lang="cs-CZ" dirty="0"/>
              <a:t> </a:t>
            </a:r>
            <a:r>
              <a:rPr lang="cs-CZ" dirty="0" err="1"/>
              <a:t>utover</a:t>
            </a:r>
            <a:r>
              <a:rPr lang="cs-CZ" dirty="0"/>
              <a:t> </a:t>
            </a:r>
            <a:r>
              <a:rPr lang="cs-CZ" dirty="0" err="1"/>
              <a:t>på</a:t>
            </a:r>
            <a:r>
              <a:rPr lang="cs-CZ" dirty="0"/>
              <a:t> 1930-tallet; i </a:t>
            </a:r>
            <a:r>
              <a:rPr lang="cs-CZ" dirty="0" err="1"/>
              <a:t>Norge</a:t>
            </a:r>
            <a:r>
              <a:rPr lang="cs-CZ" dirty="0"/>
              <a:t> </a:t>
            </a:r>
            <a:r>
              <a:rPr lang="cs-CZ" dirty="0" err="1"/>
              <a:t>ble</a:t>
            </a:r>
            <a:r>
              <a:rPr lang="cs-CZ" dirty="0"/>
              <a:t> </a:t>
            </a:r>
            <a:r>
              <a:rPr lang="cs-CZ" dirty="0" err="1"/>
              <a:t>det</a:t>
            </a:r>
            <a:r>
              <a:rPr lang="cs-CZ" dirty="0"/>
              <a:t> </a:t>
            </a:r>
            <a:r>
              <a:rPr lang="cs-CZ" dirty="0" err="1"/>
              <a:t>første</a:t>
            </a:r>
            <a:r>
              <a:rPr lang="cs-CZ" dirty="0"/>
              <a:t> </a:t>
            </a:r>
            <a:r>
              <a:rPr lang="cs-CZ" dirty="0" err="1"/>
              <a:t>professoratet</a:t>
            </a:r>
            <a:r>
              <a:rPr lang="cs-CZ" dirty="0"/>
              <a:t> </a:t>
            </a:r>
            <a:r>
              <a:rPr lang="cs-CZ" dirty="0" err="1"/>
              <a:t>opprettet</a:t>
            </a:r>
            <a:r>
              <a:rPr lang="cs-CZ" dirty="0"/>
              <a:t> i 1946.[1]</a:t>
            </a:r>
          </a:p>
          <a:p>
            <a:endParaRPr lang="cs-CZ" dirty="0"/>
          </a:p>
          <a:p>
            <a:r>
              <a:rPr lang="cs-CZ" dirty="0" err="1"/>
              <a:t>Faget</a:t>
            </a:r>
            <a:r>
              <a:rPr lang="cs-CZ" dirty="0"/>
              <a:t> </a:t>
            </a:r>
            <a:r>
              <a:rPr lang="cs-CZ" dirty="0" err="1"/>
              <a:t>utforsker</a:t>
            </a:r>
            <a:r>
              <a:rPr lang="cs-CZ" dirty="0"/>
              <a:t> de </a:t>
            </a:r>
            <a:r>
              <a:rPr lang="cs-CZ" dirty="0" err="1"/>
              <a:t>store</a:t>
            </a:r>
            <a:r>
              <a:rPr lang="cs-CZ" dirty="0"/>
              <a:t> </a:t>
            </a:r>
            <a:r>
              <a:rPr lang="cs-CZ" dirty="0" err="1"/>
              <a:t>og</a:t>
            </a:r>
            <a:r>
              <a:rPr lang="cs-CZ" dirty="0"/>
              <a:t> </a:t>
            </a:r>
            <a:r>
              <a:rPr lang="cs-CZ" dirty="0" err="1"/>
              <a:t>viktige</a:t>
            </a:r>
            <a:r>
              <a:rPr lang="cs-CZ" dirty="0"/>
              <a:t> </a:t>
            </a:r>
            <a:r>
              <a:rPr lang="cs-CZ" dirty="0" err="1"/>
              <a:t>verkene</a:t>
            </a:r>
            <a:r>
              <a:rPr lang="cs-CZ" dirty="0"/>
              <a:t> </a:t>
            </a:r>
            <a:r>
              <a:rPr lang="cs-CZ" dirty="0" err="1"/>
              <a:t>innen</a:t>
            </a:r>
            <a:r>
              <a:rPr lang="cs-CZ" dirty="0"/>
              <a:t> </a:t>
            </a:r>
            <a:r>
              <a:rPr lang="cs-CZ" dirty="0" err="1"/>
              <a:t>humaniora</a:t>
            </a:r>
            <a:r>
              <a:rPr lang="cs-CZ" dirty="0"/>
              <a:t>, </a:t>
            </a:r>
            <a:r>
              <a:rPr lang="cs-CZ" dirty="0" err="1"/>
              <a:t>samfunnsfag</a:t>
            </a:r>
            <a:r>
              <a:rPr lang="cs-CZ" dirty="0"/>
              <a:t> </a:t>
            </a:r>
            <a:r>
              <a:rPr lang="cs-CZ" dirty="0" err="1"/>
              <a:t>og</a:t>
            </a:r>
            <a:r>
              <a:rPr lang="cs-CZ" dirty="0"/>
              <a:t> </a:t>
            </a:r>
            <a:r>
              <a:rPr lang="cs-CZ" dirty="0" err="1"/>
              <a:t>naturvitenskap</a:t>
            </a:r>
            <a:r>
              <a:rPr lang="cs-CZ" dirty="0"/>
              <a:t>, </a:t>
            </a:r>
            <a:r>
              <a:rPr lang="cs-CZ" dirty="0" err="1"/>
              <a:t>og</a:t>
            </a:r>
            <a:r>
              <a:rPr lang="cs-CZ" dirty="0"/>
              <a:t> </a:t>
            </a:r>
            <a:r>
              <a:rPr lang="cs-CZ" dirty="0" err="1"/>
              <a:t>faget</a:t>
            </a:r>
            <a:r>
              <a:rPr lang="cs-CZ" dirty="0"/>
              <a:t> </a:t>
            </a:r>
            <a:r>
              <a:rPr lang="cs-CZ" dirty="0" err="1"/>
              <a:t>står</a:t>
            </a:r>
            <a:r>
              <a:rPr lang="cs-CZ" dirty="0"/>
              <a:t> i </a:t>
            </a:r>
            <a:r>
              <a:rPr lang="cs-CZ" dirty="0" err="1"/>
              <a:t>Norge</a:t>
            </a:r>
            <a:r>
              <a:rPr lang="cs-CZ" dirty="0"/>
              <a:t> </a:t>
            </a:r>
            <a:r>
              <a:rPr lang="cs-CZ" dirty="0" err="1"/>
              <a:t>nært</a:t>
            </a:r>
            <a:r>
              <a:rPr lang="cs-CZ" dirty="0"/>
              <a:t> </a:t>
            </a:r>
            <a:r>
              <a:rPr lang="cs-CZ" dirty="0" err="1"/>
              <a:t>både</a:t>
            </a:r>
            <a:r>
              <a:rPr lang="cs-CZ" dirty="0"/>
              <a:t> </a:t>
            </a:r>
            <a:r>
              <a:rPr lang="cs-CZ" dirty="0" err="1"/>
              <a:t>filosofi</a:t>
            </a:r>
            <a:r>
              <a:rPr lang="cs-CZ" dirty="0"/>
              <a:t> </a:t>
            </a:r>
            <a:r>
              <a:rPr lang="cs-CZ" dirty="0" err="1"/>
              <a:t>og</a:t>
            </a:r>
            <a:r>
              <a:rPr lang="cs-CZ" dirty="0"/>
              <a:t> historie. </a:t>
            </a:r>
            <a:r>
              <a:rPr lang="cs-CZ" dirty="0" err="1"/>
              <a:t>Idéhistorie</a:t>
            </a:r>
            <a:r>
              <a:rPr lang="cs-CZ" dirty="0"/>
              <a:t> </a:t>
            </a:r>
            <a:r>
              <a:rPr lang="cs-CZ" dirty="0" err="1"/>
              <a:t>er</a:t>
            </a:r>
            <a:r>
              <a:rPr lang="cs-CZ" dirty="0"/>
              <a:t> en </a:t>
            </a:r>
            <a:r>
              <a:rPr lang="cs-CZ" dirty="0" err="1"/>
              <a:t>tverrfaglig</a:t>
            </a:r>
            <a:r>
              <a:rPr lang="cs-CZ" dirty="0"/>
              <a:t> </a:t>
            </a:r>
            <a:r>
              <a:rPr lang="cs-CZ" dirty="0" err="1"/>
              <a:t>disiplin</a:t>
            </a:r>
            <a:r>
              <a:rPr lang="cs-CZ" dirty="0"/>
              <a:t> </a:t>
            </a:r>
            <a:r>
              <a:rPr lang="cs-CZ" dirty="0" err="1"/>
              <a:t>hvor</a:t>
            </a:r>
            <a:r>
              <a:rPr lang="cs-CZ" dirty="0"/>
              <a:t> man i </a:t>
            </a:r>
            <a:r>
              <a:rPr lang="cs-CZ" dirty="0" err="1"/>
              <a:t>prinsippet</a:t>
            </a:r>
            <a:r>
              <a:rPr lang="cs-CZ" dirty="0"/>
              <a:t> kan </a:t>
            </a:r>
            <a:r>
              <a:rPr lang="cs-CZ" dirty="0" err="1"/>
              <a:t>studere</a:t>
            </a:r>
            <a:r>
              <a:rPr lang="cs-CZ" dirty="0"/>
              <a:t> </a:t>
            </a:r>
            <a:r>
              <a:rPr lang="cs-CZ" dirty="0" err="1"/>
              <a:t>hvordan</a:t>
            </a:r>
            <a:r>
              <a:rPr lang="cs-CZ" dirty="0"/>
              <a:t> </a:t>
            </a:r>
            <a:r>
              <a:rPr lang="cs-CZ" dirty="0" err="1"/>
              <a:t>alle</a:t>
            </a:r>
            <a:r>
              <a:rPr lang="cs-CZ" dirty="0"/>
              <a:t> </a:t>
            </a:r>
            <a:r>
              <a:rPr lang="cs-CZ" dirty="0" err="1"/>
              <a:t>ideer</a:t>
            </a:r>
            <a:r>
              <a:rPr lang="cs-CZ" dirty="0"/>
              <a:t> </a:t>
            </a:r>
            <a:r>
              <a:rPr lang="cs-CZ" dirty="0" err="1"/>
              <a:t>og</a:t>
            </a:r>
            <a:r>
              <a:rPr lang="cs-CZ" dirty="0"/>
              <a:t> </a:t>
            </a:r>
            <a:r>
              <a:rPr lang="cs-CZ" dirty="0" err="1"/>
              <a:t>forestillinger</a:t>
            </a:r>
            <a:r>
              <a:rPr lang="cs-CZ" dirty="0"/>
              <a:t> </a:t>
            </a:r>
            <a:r>
              <a:rPr lang="cs-CZ" dirty="0" err="1"/>
              <a:t>har</a:t>
            </a:r>
            <a:r>
              <a:rPr lang="cs-CZ" dirty="0"/>
              <a:t> </a:t>
            </a:r>
            <a:r>
              <a:rPr lang="cs-CZ" dirty="0" err="1"/>
              <a:t>påvirket</a:t>
            </a:r>
            <a:r>
              <a:rPr lang="cs-CZ" dirty="0"/>
              <a:t> </a:t>
            </a:r>
            <a:r>
              <a:rPr lang="cs-CZ" dirty="0" err="1"/>
              <a:t>individer</a:t>
            </a:r>
            <a:r>
              <a:rPr lang="cs-CZ" dirty="0"/>
              <a:t> </a:t>
            </a:r>
            <a:r>
              <a:rPr lang="cs-CZ" dirty="0" err="1"/>
              <a:t>og</a:t>
            </a:r>
            <a:r>
              <a:rPr lang="cs-CZ" dirty="0"/>
              <a:t> </a:t>
            </a:r>
            <a:r>
              <a:rPr lang="cs-CZ" dirty="0" err="1"/>
              <a:t>samfunn</a:t>
            </a:r>
            <a:r>
              <a:rPr lang="cs-CZ" dirty="0"/>
              <a:t>. </a:t>
            </a:r>
            <a:r>
              <a:rPr lang="cs-CZ" dirty="0" err="1"/>
              <a:t>Ideene</a:t>
            </a:r>
            <a:r>
              <a:rPr lang="cs-CZ" dirty="0"/>
              <a:t> kan </a:t>
            </a:r>
            <a:r>
              <a:rPr lang="cs-CZ" dirty="0" err="1"/>
              <a:t>studeres</a:t>
            </a:r>
            <a:r>
              <a:rPr lang="cs-CZ" dirty="0"/>
              <a:t> </a:t>
            </a:r>
            <a:r>
              <a:rPr lang="cs-CZ" dirty="0" err="1"/>
              <a:t>på</a:t>
            </a:r>
            <a:r>
              <a:rPr lang="cs-CZ" dirty="0"/>
              <a:t> </a:t>
            </a:r>
            <a:r>
              <a:rPr lang="cs-CZ" dirty="0" err="1"/>
              <a:t>diakront</a:t>
            </a:r>
            <a:r>
              <a:rPr lang="cs-CZ" dirty="0"/>
              <a:t> (</a:t>
            </a:r>
            <a:r>
              <a:rPr lang="cs-CZ" dirty="0" err="1"/>
              <a:t>gjennom</a:t>
            </a:r>
            <a:r>
              <a:rPr lang="cs-CZ" dirty="0"/>
              <a:t> </a:t>
            </a:r>
            <a:r>
              <a:rPr lang="cs-CZ" dirty="0" err="1"/>
              <a:t>tidene</a:t>
            </a:r>
            <a:r>
              <a:rPr lang="cs-CZ" dirty="0"/>
              <a:t>) </a:t>
            </a:r>
            <a:r>
              <a:rPr lang="cs-CZ" dirty="0" err="1"/>
              <a:t>og</a:t>
            </a:r>
            <a:r>
              <a:rPr lang="cs-CZ" dirty="0"/>
              <a:t>/</a:t>
            </a:r>
            <a:r>
              <a:rPr lang="cs-CZ" dirty="0" err="1"/>
              <a:t>eller</a:t>
            </a:r>
            <a:r>
              <a:rPr lang="cs-CZ" dirty="0"/>
              <a:t> </a:t>
            </a:r>
            <a:r>
              <a:rPr lang="cs-CZ" dirty="0" err="1"/>
              <a:t>synkront</a:t>
            </a:r>
            <a:r>
              <a:rPr lang="cs-CZ" dirty="0"/>
              <a:t> (i </a:t>
            </a:r>
            <a:r>
              <a:rPr lang="cs-CZ" dirty="0" err="1"/>
              <a:t>samtiden</a:t>
            </a:r>
            <a:r>
              <a:rPr lang="cs-CZ" dirty="0"/>
              <a:t>).</a:t>
            </a:r>
          </a:p>
        </p:txBody>
      </p:sp>
    </p:spTree>
    <p:extLst>
      <p:ext uri="{BB962C8B-B14F-4D97-AF65-F5344CB8AC3E}">
        <p14:creationId xmlns:p14="http://schemas.microsoft.com/office/powerpoint/2010/main" val="3121839181"/>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655</Words>
  <Application>Microsoft Office PowerPoint</Application>
  <PresentationFormat>Širokoúhlá obrazovka</PresentationFormat>
  <Paragraphs>87</Paragraphs>
  <Slides>14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14</vt:i4>
      </vt:variant>
    </vt:vector>
  </HeadingPairs>
  <TitlesOfParts>
    <vt:vector size="19" baseType="lpstr">
      <vt:lpstr>Arial</vt:lpstr>
      <vt:lpstr>Calibri</vt:lpstr>
      <vt:lpstr>Calibri Light</vt:lpstr>
      <vt:lpstr>Publico text</vt:lpstr>
      <vt:lpstr>Motiv Office</vt:lpstr>
      <vt:lpstr>Dějiny překladu (skandinávských literatur)</vt:lpstr>
      <vt:lpstr>Litteraturfaget gjennom historien</vt:lpstr>
      <vt:lpstr>Dějiny literatury/litteraturhistorie/literature history</vt:lpstr>
      <vt:lpstr>Verdenslitteratur</vt:lpstr>
      <vt:lpstr>Verdenslitteratur</vt:lpstr>
      <vt:lpstr>Světovost?</vt:lpstr>
      <vt:lpstr>Komparatistikk</vt:lpstr>
      <vt:lpstr>René Wellek (1903 – 1995)</vt:lpstr>
      <vt:lpstr>Om idéhistorie</vt:lpstr>
      <vt:lpstr>Dionýz Ďurišin 1929 - 1997</vt:lpstr>
      <vt:lpstr>Homi K. Bhabha</vt:lpstr>
      <vt:lpstr>David Damrosch</vt:lpstr>
      <vt:lpstr>Pavel Fraenkl 1904 (Hradec Králové)- 1985 (Oslo)</vt:lpstr>
      <vt:lpstr>Dionýz Ďurišin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Miluše Juříčková</dc:creator>
  <cp:lastModifiedBy>Miluše Juříčková</cp:lastModifiedBy>
  <cp:revision>4</cp:revision>
  <dcterms:created xsi:type="dcterms:W3CDTF">2022-03-13T20:35:22Z</dcterms:created>
  <dcterms:modified xsi:type="dcterms:W3CDTF">2022-03-14T07:16:17Z</dcterms:modified>
</cp:coreProperties>
</file>