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 id="263" r:id="rId7"/>
    <p:sldId id="264" r:id="rId8"/>
    <p:sldId id="265" r:id="rId9"/>
    <p:sldId id="266" r:id="rId10"/>
    <p:sldId id="267" r:id="rId11"/>
    <p:sldId id="268" r:id="rId12"/>
    <p:sldId id="269" r:id="rId13"/>
    <p:sldId id="258" r:id="rId14"/>
    <p:sldId id="270" r:id="rId15"/>
    <p:sldId id="271" r:id="rId16"/>
    <p:sldId id="272" r:id="rId17"/>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B7824A5-858E-496D-9CB7-B14EFB70FDF8}"/>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D005C467-BAB2-4C97-AA9E-222E6EF8763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28A95421-0F1A-41F9-A16D-BE9C8975B7B8}"/>
              </a:ext>
            </a:extLst>
          </p:cNvPr>
          <p:cNvSpPr>
            <a:spLocks noGrp="1"/>
          </p:cNvSpPr>
          <p:nvPr>
            <p:ph type="dt" sz="half" idx="10"/>
          </p:nvPr>
        </p:nvSpPr>
        <p:spPr/>
        <p:txBody>
          <a:bodyPr/>
          <a:lstStyle/>
          <a:p>
            <a:fld id="{7D0CA5EA-B68B-40A2-AAE6-E9D3EA1EF72E}" type="datetimeFigureOut">
              <a:rPr lang="cs-CZ" smtClean="0"/>
              <a:t>28.02.2022</a:t>
            </a:fld>
            <a:endParaRPr lang="cs-CZ"/>
          </a:p>
        </p:txBody>
      </p:sp>
      <p:sp>
        <p:nvSpPr>
          <p:cNvPr id="5" name="Zástupný symbol pro zápatí 4">
            <a:extLst>
              <a:ext uri="{FF2B5EF4-FFF2-40B4-BE49-F238E27FC236}">
                <a16:creationId xmlns:a16="http://schemas.microsoft.com/office/drawing/2014/main" id="{F6A92145-E822-4D52-9C8B-D4D8492395F5}"/>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BA555632-2199-4156-8E2C-E5D7A8F0A440}"/>
              </a:ext>
            </a:extLst>
          </p:cNvPr>
          <p:cNvSpPr>
            <a:spLocks noGrp="1"/>
          </p:cNvSpPr>
          <p:nvPr>
            <p:ph type="sldNum" sz="quarter" idx="12"/>
          </p:nvPr>
        </p:nvSpPr>
        <p:spPr/>
        <p:txBody>
          <a:bodyPr/>
          <a:lstStyle/>
          <a:p>
            <a:fld id="{AC125A00-D2FD-4667-A8B8-C4EE980FA846}" type="slidenum">
              <a:rPr lang="cs-CZ" smtClean="0"/>
              <a:t>‹#›</a:t>
            </a:fld>
            <a:endParaRPr lang="cs-CZ"/>
          </a:p>
        </p:txBody>
      </p:sp>
    </p:spTree>
    <p:extLst>
      <p:ext uri="{BB962C8B-B14F-4D97-AF65-F5344CB8AC3E}">
        <p14:creationId xmlns:p14="http://schemas.microsoft.com/office/powerpoint/2010/main" val="35831956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11A31B4-38C7-4577-A879-4B4D85577902}"/>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4FDCB200-51BA-4EEA-955D-6380A25B8517}"/>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FD1A83E4-83BB-44D6-AC75-ACED76D81D1E}"/>
              </a:ext>
            </a:extLst>
          </p:cNvPr>
          <p:cNvSpPr>
            <a:spLocks noGrp="1"/>
          </p:cNvSpPr>
          <p:nvPr>
            <p:ph type="dt" sz="half" idx="10"/>
          </p:nvPr>
        </p:nvSpPr>
        <p:spPr/>
        <p:txBody>
          <a:bodyPr/>
          <a:lstStyle/>
          <a:p>
            <a:fld id="{7D0CA5EA-B68B-40A2-AAE6-E9D3EA1EF72E}" type="datetimeFigureOut">
              <a:rPr lang="cs-CZ" smtClean="0"/>
              <a:t>28.02.2022</a:t>
            </a:fld>
            <a:endParaRPr lang="cs-CZ"/>
          </a:p>
        </p:txBody>
      </p:sp>
      <p:sp>
        <p:nvSpPr>
          <p:cNvPr id="5" name="Zástupný symbol pro zápatí 4">
            <a:extLst>
              <a:ext uri="{FF2B5EF4-FFF2-40B4-BE49-F238E27FC236}">
                <a16:creationId xmlns:a16="http://schemas.microsoft.com/office/drawing/2014/main" id="{338E3A57-E541-4B8D-B32B-46D025215CAB}"/>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25F317F4-82E1-4F71-8C7C-63980461FB12}"/>
              </a:ext>
            </a:extLst>
          </p:cNvPr>
          <p:cNvSpPr>
            <a:spLocks noGrp="1"/>
          </p:cNvSpPr>
          <p:nvPr>
            <p:ph type="sldNum" sz="quarter" idx="12"/>
          </p:nvPr>
        </p:nvSpPr>
        <p:spPr/>
        <p:txBody>
          <a:bodyPr/>
          <a:lstStyle/>
          <a:p>
            <a:fld id="{AC125A00-D2FD-4667-A8B8-C4EE980FA846}" type="slidenum">
              <a:rPr lang="cs-CZ" smtClean="0"/>
              <a:t>‹#›</a:t>
            </a:fld>
            <a:endParaRPr lang="cs-CZ"/>
          </a:p>
        </p:txBody>
      </p:sp>
    </p:spTree>
    <p:extLst>
      <p:ext uri="{BB962C8B-B14F-4D97-AF65-F5344CB8AC3E}">
        <p14:creationId xmlns:p14="http://schemas.microsoft.com/office/powerpoint/2010/main" val="28539168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8B402D41-9E14-44BC-A0CC-DDFB4C48008D}"/>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1D1E74DE-7815-4E0F-A232-6B98CC15DEC9}"/>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308FFE86-D365-4688-BF9C-198D314CA442}"/>
              </a:ext>
            </a:extLst>
          </p:cNvPr>
          <p:cNvSpPr>
            <a:spLocks noGrp="1"/>
          </p:cNvSpPr>
          <p:nvPr>
            <p:ph type="dt" sz="half" idx="10"/>
          </p:nvPr>
        </p:nvSpPr>
        <p:spPr/>
        <p:txBody>
          <a:bodyPr/>
          <a:lstStyle/>
          <a:p>
            <a:fld id="{7D0CA5EA-B68B-40A2-AAE6-E9D3EA1EF72E}" type="datetimeFigureOut">
              <a:rPr lang="cs-CZ" smtClean="0"/>
              <a:t>28.02.2022</a:t>
            </a:fld>
            <a:endParaRPr lang="cs-CZ"/>
          </a:p>
        </p:txBody>
      </p:sp>
      <p:sp>
        <p:nvSpPr>
          <p:cNvPr id="5" name="Zástupný symbol pro zápatí 4">
            <a:extLst>
              <a:ext uri="{FF2B5EF4-FFF2-40B4-BE49-F238E27FC236}">
                <a16:creationId xmlns:a16="http://schemas.microsoft.com/office/drawing/2014/main" id="{7BBD5900-0C6A-4FAC-97D2-CEFF848621C5}"/>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B4FB67F8-4EEC-4DF3-A7BA-1699688B6094}"/>
              </a:ext>
            </a:extLst>
          </p:cNvPr>
          <p:cNvSpPr>
            <a:spLocks noGrp="1"/>
          </p:cNvSpPr>
          <p:nvPr>
            <p:ph type="sldNum" sz="quarter" idx="12"/>
          </p:nvPr>
        </p:nvSpPr>
        <p:spPr/>
        <p:txBody>
          <a:bodyPr/>
          <a:lstStyle/>
          <a:p>
            <a:fld id="{AC125A00-D2FD-4667-A8B8-C4EE980FA846}" type="slidenum">
              <a:rPr lang="cs-CZ" smtClean="0"/>
              <a:t>‹#›</a:t>
            </a:fld>
            <a:endParaRPr lang="cs-CZ"/>
          </a:p>
        </p:txBody>
      </p:sp>
    </p:spTree>
    <p:extLst>
      <p:ext uri="{BB962C8B-B14F-4D97-AF65-F5344CB8AC3E}">
        <p14:creationId xmlns:p14="http://schemas.microsoft.com/office/powerpoint/2010/main" val="2523934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A3C0CCB-0985-4D48-AF3A-EBB40DA5313E}"/>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19F7553E-8C93-4C3C-8DD3-4E9A3E31F4A8}"/>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FE42AD0A-00FF-43AB-8315-77621CEDE520}"/>
              </a:ext>
            </a:extLst>
          </p:cNvPr>
          <p:cNvSpPr>
            <a:spLocks noGrp="1"/>
          </p:cNvSpPr>
          <p:nvPr>
            <p:ph type="dt" sz="half" idx="10"/>
          </p:nvPr>
        </p:nvSpPr>
        <p:spPr/>
        <p:txBody>
          <a:bodyPr/>
          <a:lstStyle/>
          <a:p>
            <a:fld id="{7D0CA5EA-B68B-40A2-AAE6-E9D3EA1EF72E}" type="datetimeFigureOut">
              <a:rPr lang="cs-CZ" smtClean="0"/>
              <a:t>28.02.2022</a:t>
            </a:fld>
            <a:endParaRPr lang="cs-CZ"/>
          </a:p>
        </p:txBody>
      </p:sp>
      <p:sp>
        <p:nvSpPr>
          <p:cNvPr id="5" name="Zástupný symbol pro zápatí 4">
            <a:extLst>
              <a:ext uri="{FF2B5EF4-FFF2-40B4-BE49-F238E27FC236}">
                <a16:creationId xmlns:a16="http://schemas.microsoft.com/office/drawing/2014/main" id="{5B4252D8-8035-462E-8B0F-B2CFD66EA4F6}"/>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6EC818B5-B340-434B-B1B4-5095E2550AE9}"/>
              </a:ext>
            </a:extLst>
          </p:cNvPr>
          <p:cNvSpPr>
            <a:spLocks noGrp="1"/>
          </p:cNvSpPr>
          <p:nvPr>
            <p:ph type="sldNum" sz="quarter" idx="12"/>
          </p:nvPr>
        </p:nvSpPr>
        <p:spPr/>
        <p:txBody>
          <a:bodyPr/>
          <a:lstStyle/>
          <a:p>
            <a:fld id="{AC125A00-D2FD-4667-A8B8-C4EE980FA846}" type="slidenum">
              <a:rPr lang="cs-CZ" smtClean="0"/>
              <a:t>‹#›</a:t>
            </a:fld>
            <a:endParaRPr lang="cs-CZ"/>
          </a:p>
        </p:txBody>
      </p:sp>
    </p:spTree>
    <p:extLst>
      <p:ext uri="{BB962C8B-B14F-4D97-AF65-F5344CB8AC3E}">
        <p14:creationId xmlns:p14="http://schemas.microsoft.com/office/powerpoint/2010/main" val="33684697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13B12A5-EBD2-4245-AC80-C31D652E58C4}"/>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2CB37700-006E-486D-997E-E42435BFC05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2694A061-2A97-45CD-91E2-B144F0E646F8}"/>
              </a:ext>
            </a:extLst>
          </p:cNvPr>
          <p:cNvSpPr>
            <a:spLocks noGrp="1"/>
          </p:cNvSpPr>
          <p:nvPr>
            <p:ph type="dt" sz="half" idx="10"/>
          </p:nvPr>
        </p:nvSpPr>
        <p:spPr/>
        <p:txBody>
          <a:bodyPr/>
          <a:lstStyle/>
          <a:p>
            <a:fld id="{7D0CA5EA-B68B-40A2-AAE6-E9D3EA1EF72E}" type="datetimeFigureOut">
              <a:rPr lang="cs-CZ" smtClean="0"/>
              <a:t>28.02.2022</a:t>
            </a:fld>
            <a:endParaRPr lang="cs-CZ"/>
          </a:p>
        </p:txBody>
      </p:sp>
      <p:sp>
        <p:nvSpPr>
          <p:cNvPr id="5" name="Zástupný symbol pro zápatí 4">
            <a:extLst>
              <a:ext uri="{FF2B5EF4-FFF2-40B4-BE49-F238E27FC236}">
                <a16:creationId xmlns:a16="http://schemas.microsoft.com/office/drawing/2014/main" id="{870A9249-EE39-4596-BF8F-FF63F948DB7A}"/>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854BD24F-4B29-4E85-8ACA-0F278693498E}"/>
              </a:ext>
            </a:extLst>
          </p:cNvPr>
          <p:cNvSpPr>
            <a:spLocks noGrp="1"/>
          </p:cNvSpPr>
          <p:nvPr>
            <p:ph type="sldNum" sz="quarter" idx="12"/>
          </p:nvPr>
        </p:nvSpPr>
        <p:spPr/>
        <p:txBody>
          <a:bodyPr/>
          <a:lstStyle/>
          <a:p>
            <a:fld id="{AC125A00-D2FD-4667-A8B8-C4EE980FA846}" type="slidenum">
              <a:rPr lang="cs-CZ" smtClean="0"/>
              <a:t>‹#›</a:t>
            </a:fld>
            <a:endParaRPr lang="cs-CZ"/>
          </a:p>
        </p:txBody>
      </p:sp>
    </p:spTree>
    <p:extLst>
      <p:ext uri="{BB962C8B-B14F-4D97-AF65-F5344CB8AC3E}">
        <p14:creationId xmlns:p14="http://schemas.microsoft.com/office/powerpoint/2010/main" val="40219445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BD98F6-7CFA-489D-9208-DB24EA25C3A6}"/>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C1DE8495-2E84-4755-AF29-7FC586A39D1D}"/>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CC331A55-4CBD-467B-9FAC-3FDC94241A08}"/>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4436E571-EB08-4925-B8FD-FBF96AFCAC0B}"/>
              </a:ext>
            </a:extLst>
          </p:cNvPr>
          <p:cNvSpPr>
            <a:spLocks noGrp="1"/>
          </p:cNvSpPr>
          <p:nvPr>
            <p:ph type="dt" sz="half" idx="10"/>
          </p:nvPr>
        </p:nvSpPr>
        <p:spPr/>
        <p:txBody>
          <a:bodyPr/>
          <a:lstStyle/>
          <a:p>
            <a:fld id="{7D0CA5EA-B68B-40A2-AAE6-E9D3EA1EF72E}" type="datetimeFigureOut">
              <a:rPr lang="cs-CZ" smtClean="0"/>
              <a:t>28.02.2022</a:t>
            </a:fld>
            <a:endParaRPr lang="cs-CZ"/>
          </a:p>
        </p:txBody>
      </p:sp>
      <p:sp>
        <p:nvSpPr>
          <p:cNvPr id="6" name="Zástupný symbol pro zápatí 5">
            <a:extLst>
              <a:ext uri="{FF2B5EF4-FFF2-40B4-BE49-F238E27FC236}">
                <a16:creationId xmlns:a16="http://schemas.microsoft.com/office/drawing/2014/main" id="{24E5A0D0-E23E-4210-B1B7-0CC843BAC8AF}"/>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C0467A58-C2E7-4EC6-9942-794CAFC46270}"/>
              </a:ext>
            </a:extLst>
          </p:cNvPr>
          <p:cNvSpPr>
            <a:spLocks noGrp="1"/>
          </p:cNvSpPr>
          <p:nvPr>
            <p:ph type="sldNum" sz="quarter" idx="12"/>
          </p:nvPr>
        </p:nvSpPr>
        <p:spPr/>
        <p:txBody>
          <a:bodyPr/>
          <a:lstStyle/>
          <a:p>
            <a:fld id="{AC125A00-D2FD-4667-A8B8-C4EE980FA846}" type="slidenum">
              <a:rPr lang="cs-CZ" smtClean="0"/>
              <a:t>‹#›</a:t>
            </a:fld>
            <a:endParaRPr lang="cs-CZ"/>
          </a:p>
        </p:txBody>
      </p:sp>
    </p:spTree>
    <p:extLst>
      <p:ext uri="{BB962C8B-B14F-4D97-AF65-F5344CB8AC3E}">
        <p14:creationId xmlns:p14="http://schemas.microsoft.com/office/powerpoint/2010/main" val="2642943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62B9CE3-DFC6-49AB-A7DA-65BFB335345A}"/>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A5940668-2394-4193-A31A-1B6BC812821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277CD79F-8534-4542-9B13-863F89F35703}"/>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B7ED7502-7DDB-41FF-9D0F-14BFE4EEEB9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28D9CEAD-DD09-4F44-84A7-20727EC1DD47}"/>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636FFDBE-C454-4F46-A150-9E7F4F220CE2}"/>
              </a:ext>
            </a:extLst>
          </p:cNvPr>
          <p:cNvSpPr>
            <a:spLocks noGrp="1"/>
          </p:cNvSpPr>
          <p:nvPr>
            <p:ph type="dt" sz="half" idx="10"/>
          </p:nvPr>
        </p:nvSpPr>
        <p:spPr/>
        <p:txBody>
          <a:bodyPr/>
          <a:lstStyle/>
          <a:p>
            <a:fld id="{7D0CA5EA-B68B-40A2-AAE6-E9D3EA1EF72E}" type="datetimeFigureOut">
              <a:rPr lang="cs-CZ" smtClean="0"/>
              <a:t>28.02.2022</a:t>
            </a:fld>
            <a:endParaRPr lang="cs-CZ"/>
          </a:p>
        </p:txBody>
      </p:sp>
      <p:sp>
        <p:nvSpPr>
          <p:cNvPr id="8" name="Zástupný symbol pro zápatí 7">
            <a:extLst>
              <a:ext uri="{FF2B5EF4-FFF2-40B4-BE49-F238E27FC236}">
                <a16:creationId xmlns:a16="http://schemas.microsoft.com/office/drawing/2014/main" id="{1D612363-4CEC-4390-B801-A0E2D3F598A1}"/>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39924A04-657C-4CD4-8227-86A137AA7B2B}"/>
              </a:ext>
            </a:extLst>
          </p:cNvPr>
          <p:cNvSpPr>
            <a:spLocks noGrp="1"/>
          </p:cNvSpPr>
          <p:nvPr>
            <p:ph type="sldNum" sz="quarter" idx="12"/>
          </p:nvPr>
        </p:nvSpPr>
        <p:spPr/>
        <p:txBody>
          <a:bodyPr/>
          <a:lstStyle/>
          <a:p>
            <a:fld id="{AC125A00-D2FD-4667-A8B8-C4EE980FA846}" type="slidenum">
              <a:rPr lang="cs-CZ" smtClean="0"/>
              <a:t>‹#›</a:t>
            </a:fld>
            <a:endParaRPr lang="cs-CZ"/>
          </a:p>
        </p:txBody>
      </p:sp>
    </p:spTree>
    <p:extLst>
      <p:ext uri="{BB962C8B-B14F-4D97-AF65-F5344CB8AC3E}">
        <p14:creationId xmlns:p14="http://schemas.microsoft.com/office/powerpoint/2010/main" val="27378077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662810F-07FB-458B-A2CA-BE2FB86E146E}"/>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3EF468A9-8052-42FC-83F0-443E1D291794}"/>
              </a:ext>
            </a:extLst>
          </p:cNvPr>
          <p:cNvSpPr>
            <a:spLocks noGrp="1"/>
          </p:cNvSpPr>
          <p:nvPr>
            <p:ph type="dt" sz="half" idx="10"/>
          </p:nvPr>
        </p:nvSpPr>
        <p:spPr/>
        <p:txBody>
          <a:bodyPr/>
          <a:lstStyle/>
          <a:p>
            <a:fld id="{7D0CA5EA-B68B-40A2-AAE6-E9D3EA1EF72E}" type="datetimeFigureOut">
              <a:rPr lang="cs-CZ" smtClean="0"/>
              <a:t>28.02.2022</a:t>
            </a:fld>
            <a:endParaRPr lang="cs-CZ"/>
          </a:p>
        </p:txBody>
      </p:sp>
      <p:sp>
        <p:nvSpPr>
          <p:cNvPr id="4" name="Zástupný symbol pro zápatí 3">
            <a:extLst>
              <a:ext uri="{FF2B5EF4-FFF2-40B4-BE49-F238E27FC236}">
                <a16:creationId xmlns:a16="http://schemas.microsoft.com/office/drawing/2014/main" id="{98CDFE65-F2D8-4E4E-805A-D37FC98B53AA}"/>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C7284EDA-0025-4031-BE9C-73330F19BF2D}"/>
              </a:ext>
            </a:extLst>
          </p:cNvPr>
          <p:cNvSpPr>
            <a:spLocks noGrp="1"/>
          </p:cNvSpPr>
          <p:nvPr>
            <p:ph type="sldNum" sz="quarter" idx="12"/>
          </p:nvPr>
        </p:nvSpPr>
        <p:spPr/>
        <p:txBody>
          <a:bodyPr/>
          <a:lstStyle/>
          <a:p>
            <a:fld id="{AC125A00-D2FD-4667-A8B8-C4EE980FA846}" type="slidenum">
              <a:rPr lang="cs-CZ" smtClean="0"/>
              <a:t>‹#›</a:t>
            </a:fld>
            <a:endParaRPr lang="cs-CZ"/>
          </a:p>
        </p:txBody>
      </p:sp>
    </p:spTree>
    <p:extLst>
      <p:ext uri="{BB962C8B-B14F-4D97-AF65-F5344CB8AC3E}">
        <p14:creationId xmlns:p14="http://schemas.microsoft.com/office/powerpoint/2010/main" val="989211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40E04DE5-90F6-488E-949F-5ACBF478DCDD}"/>
              </a:ext>
            </a:extLst>
          </p:cNvPr>
          <p:cNvSpPr>
            <a:spLocks noGrp="1"/>
          </p:cNvSpPr>
          <p:nvPr>
            <p:ph type="dt" sz="half" idx="10"/>
          </p:nvPr>
        </p:nvSpPr>
        <p:spPr/>
        <p:txBody>
          <a:bodyPr/>
          <a:lstStyle/>
          <a:p>
            <a:fld id="{7D0CA5EA-B68B-40A2-AAE6-E9D3EA1EF72E}" type="datetimeFigureOut">
              <a:rPr lang="cs-CZ" smtClean="0"/>
              <a:t>28.02.2022</a:t>
            </a:fld>
            <a:endParaRPr lang="cs-CZ"/>
          </a:p>
        </p:txBody>
      </p:sp>
      <p:sp>
        <p:nvSpPr>
          <p:cNvPr id="3" name="Zástupný symbol pro zápatí 2">
            <a:extLst>
              <a:ext uri="{FF2B5EF4-FFF2-40B4-BE49-F238E27FC236}">
                <a16:creationId xmlns:a16="http://schemas.microsoft.com/office/drawing/2014/main" id="{3AEF3FC9-5064-4E72-9753-416BBDC21454}"/>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A1D4DE17-CCED-4F62-B5F5-E3D81CDD6581}"/>
              </a:ext>
            </a:extLst>
          </p:cNvPr>
          <p:cNvSpPr>
            <a:spLocks noGrp="1"/>
          </p:cNvSpPr>
          <p:nvPr>
            <p:ph type="sldNum" sz="quarter" idx="12"/>
          </p:nvPr>
        </p:nvSpPr>
        <p:spPr/>
        <p:txBody>
          <a:bodyPr/>
          <a:lstStyle/>
          <a:p>
            <a:fld id="{AC125A00-D2FD-4667-A8B8-C4EE980FA846}" type="slidenum">
              <a:rPr lang="cs-CZ" smtClean="0"/>
              <a:t>‹#›</a:t>
            </a:fld>
            <a:endParaRPr lang="cs-CZ"/>
          </a:p>
        </p:txBody>
      </p:sp>
    </p:spTree>
    <p:extLst>
      <p:ext uri="{BB962C8B-B14F-4D97-AF65-F5344CB8AC3E}">
        <p14:creationId xmlns:p14="http://schemas.microsoft.com/office/powerpoint/2010/main" val="39782188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609033A-D208-427C-A262-4949E3955704}"/>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79BB1957-000B-4687-BB8D-677409EC268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D430F662-9276-452C-99A2-F1A9118DE74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535E577D-FFD8-4D41-B569-D50E8E6D9DD5}"/>
              </a:ext>
            </a:extLst>
          </p:cNvPr>
          <p:cNvSpPr>
            <a:spLocks noGrp="1"/>
          </p:cNvSpPr>
          <p:nvPr>
            <p:ph type="dt" sz="half" idx="10"/>
          </p:nvPr>
        </p:nvSpPr>
        <p:spPr/>
        <p:txBody>
          <a:bodyPr/>
          <a:lstStyle/>
          <a:p>
            <a:fld id="{7D0CA5EA-B68B-40A2-AAE6-E9D3EA1EF72E}" type="datetimeFigureOut">
              <a:rPr lang="cs-CZ" smtClean="0"/>
              <a:t>28.02.2022</a:t>
            </a:fld>
            <a:endParaRPr lang="cs-CZ"/>
          </a:p>
        </p:txBody>
      </p:sp>
      <p:sp>
        <p:nvSpPr>
          <p:cNvPr id="6" name="Zástupný symbol pro zápatí 5">
            <a:extLst>
              <a:ext uri="{FF2B5EF4-FFF2-40B4-BE49-F238E27FC236}">
                <a16:creationId xmlns:a16="http://schemas.microsoft.com/office/drawing/2014/main" id="{87BCA3A0-96A0-4219-90D2-E61CC242DB72}"/>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DEC05ED2-73C5-4A24-BBBA-E52D74F64A5B}"/>
              </a:ext>
            </a:extLst>
          </p:cNvPr>
          <p:cNvSpPr>
            <a:spLocks noGrp="1"/>
          </p:cNvSpPr>
          <p:nvPr>
            <p:ph type="sldNum" sz="quarter" idx="12"/>
          </p:nvPr>
        </p:nvSpPr>
        <p:spPr/>
        <p:txBody>
          <a:bodyPr/>
          <a:lstStyle/>
          <a:p>
            <a:fld id="{AC125A00-D2FD-4667-A8B8-C4EE980FA846}" type="slidenum">
              <a:rPr lang="cs-CZ" smtClean="0"/>
              <a:t>‹#›</a:t>
            </a:fld>
            <a:endParaRPr lang="cs-CZ"/>
          </a:p>
        </p:txBody>
      </p:sp>
    </p:spTree>
    <p:extLst>
      <p:ext uri="{BB962C8B-B14F-4D97-AF65-F5344CB8AC3E}">
        <p14:creationId xmlns:p14="http://schemas.microsoft.com/office/powerpoint/2010/main" val="311224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2DD92C1-34D0-4838-889C-CD887E2C123F}"/>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F37FD78B-6DFA-4D66-8910-728DB71A173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D1FB2246-C470-4710-A657-FFC0A7139B0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82F812C7-58E9-4B64-9208-59B10C1C108D}"/>
              </a:ext>
            </a:extLst>
          </p:cNvPr>
          <p:cNvSpPr>
            <a:spLocks noGrp="1"/>
          </p:cNvSpPr>
          <p:nvPr>
            <p:ph type="dt" sz="half" idx="10"/>
          </p:nvPr>
        </p:nvSpPr>
        <p:spPr/>
        <p:txBody>
          <a:bodyPr/>
          <a:lstStyle/>
          <a:p>
            <a:fld id="{7D0CA5EA-B68B-40A2-AAE6-E9D3EA1EF72E}" type="datetimeFigureOut">
              <a:rPr lang="cs-CZ" smtClean="0"/>
              <a:t>28.02.2022</a:t>
            </a:fld>
            <a:endParaRPr lang="cs-CZ"/>
          </a:p>
        </p:txBody>
      </p:sp>
      <p:sp>
        <p:nvSpPr>
          <p:cNvPr id="6" name="Zástupný symbol pro zápatí 5">
            <a:extLst>
              <a:ext uri="{FF2B5EF4-FFF2-40B4-BE49-F238E27FC236}">
                <a16:creationId xmlns:a16="http://schemas.microsoft.com/office/drawing/2014/main" id="{E33BCAF2-2124-44CD-8521-4A3C2EBA88C6}"/>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8B7435D4-6AAE-490B-A14F-D5A2F1E68D02}"/>
              </a:ext>
            </a:extLst>
          </p:cNvPr>
          <p:cNvSpPr>
            <a:spLocks noGrp="1"/>
          </p:cNvSpPr>
          <p:nvPr>
            <p:ph type="sldNum" sz="quarter" idx="12"/>
          </p:nvPr>
        </p:nvSpPr>
        <p:spPr/>
        <p:txBody>
          <a:bodyPr/>
          <a:lstStyle/>
          <a:p>
            <a:fld id="{AC125A00-D2FD-4667-A8B8-C4EE980FA846}" type="slidenum">
              <a:rPr lang="cs-CZ" smtClean="0"/>
              <a:t>‹#›</a:t>
            </a:fld>
            <a:endParaRPr lang="cs-CZ"/>
          </a:p>
        </p:txBody>
      </p:sp>
    </p:spTree>
    <p:extLst>
      <p:ext uri="{BB962C8B-B14F-4D97-AF65-F5344CB8AC3E}">
        <p14:creationId xmlns:p14="http://schemas.microsoft.com/office/powerpoint/2010/main" val="13236391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AE923B00-1C11-4AE8-A216-490D821F0AB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0ED04931-D8FD-4FAA-BCFB-EA96D5E59C2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FB34899A-4C92-4C44-BBE5-1B0DDBCAF36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0CA5EA-B68B-40A2-AAE6-E9D3EA1EF72E}" type="datetimeFigureOut">
              <a:rPr lang="cs-CZ" smtClean="0"/>
              <a:t>28.02.2022</a:t>
            </a:fld>
            <a:endParaRPr lang="cs-CZ"/>
          </a:p>
        </p:txBody>
      </p:sp>
      <p:sp>
        <p:nvSpPr>
          <p:cNvPr id="5" name="Zástupný symbol pro zápatí 4">
            <a:extLst>
              <a:ext uri="{FF2B5EF4-FFF2-40B4-BE49-F238E27FC236}">
                <a16:creationId xmlns:a16="http://schemas.microsoft.com/office/drawing/2014/main" id="{DB041A93-A39A-497C-9A40-BBBBA867F68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7C7BF901-C30E-4425-9D10-A4200DC3269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125A00-D2FD-4667-A8B8-C4EE980FA846}" type="slidenum">
              <a:rPr lang="cs-CZ" smtClean="0"/>
              <a:t>‹#›</a:t>
            </a:fld>
            <a:endParaRPr lang="cs-CZ"/>
          </a:p>
        </p:txBody>
      </p:sp>
    </p:spTree>
    <p:extLst>
      <p:ext uri="{BB962C8B-B14F-4D97-AF65-F5344CB8AC3E}">
        <p14:creationId xmlns:p14="http://schemas.microsoft.com/office/powerpoint/2010/main" val="8513153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iliteratura.cz/Clanek/33425/vimr-ondrej-historie-prekladatele"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34A1B71-C1E0-4534-BC01-6D4157A82D15}"/>
              </a:ext>
            </a:extLst>
          </p:cNvPr>
          <p:cNvSpPr>
            <a:spLocks noGrp="1"/>
          </p:cNvSpPr>
          <p:nvPr>
            <p:ph type="ctrTitle"/>
          </p:nvPr>
        </p:nvSpPr>
        <p:spPr>
          <a:solidFill>
            <a:schemeClr val="accent4">
              <a:lumMod val="20000"/>
              <a:lumOff val="80000"/>
            </a:schemeClr>
          </a:solidFill>
        </p:spPr>
        <p:txBody>
          <a:bodyPr>
            <a:normAutofit/>
          </a:bodyPr>
          <a:lstStyle/>
          <a:p>
            <a:r>
              <a:rPr lang="cs-CZ" sz="4000" i="0" dirty="0">
                <a:solidFill>
                  <a:srgbClr val="0A0A0A"/>
                </a:solidFill>
                <a:effectLst/>
                <a:latin typeface="Open Sans" panose="020B0606030504020204" pitchFamily="34" charset="0"/>
              </a:rPr>
              <a:t>NOII_074 Dějiny překladu ze skandinávských jazyků</a:t>
            </a:r>
            <a:endParaRPr lang="cs-CZ" sz="4000" dirty="0"/>
          </a:p>
        </p:txBody>
      </p:sp>
      <p:sp>
        <p:nvSpPr>
          <p:cNvPr id="3" name="Podnadpis 2">
            <a:extLst>
              <a:ext uri="{FF2B5EF4-FFF2-40B4-BE49-F238E27FC236}">
                <a16:creationId xmlns:a16="http://schemas.microsoft.com/office/drawing/2014/main" id="{6823B409-16CB-40A0-8EB0-FDCDB0018D51}"/>
              </a:ext>
            </a:extLst>
          </p:cNvPr>
          <p:cNvSpPr>
            <a:spLocks noGrp="1"/>
          </p:cNvSpPr>
          <p:nvPr>
            <p:ph type="subTitle" idx="1"/>
          </p:nvPr>
        </p:nvSpPr>
        <p:spPr/>
        <p:txBody>
          <a:bodyPr/>
          <a:lstStyle/>
          <a:p>
            <a:r>
              <a:rPr lang="cs-CZ" dirty="0"/>
              <a:t>28/2</a:t>
            </a:r>
          </a:p>
        </p:txBody>
      </p:sp>
    </p:spTree>
    <p:extLst>
      <p:ext uri="{BB962C8B-B14F-4D97-AF65-F5344CB8AC3E}">
        <p14:creationId xmlns:p14="http://schemas.microsoft.com/office/powerpoint/2010/main" val="8827849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3181A2F-A202-4B93-BC8B-D2153D25188D}"/>
              </a:ext>
            </a:extLst>
          </p:cNvPr>
          <p:cNvSpPr>
            <a:spLocks noGrp="1"/>
          </p:cNvSpPr>
          <p:nvPr>
            <p:ph type="title"/>
          </p:nvPr>
        </p:nvSpPr>
        <p:spPr/>
        <p:txBody>
          <a:bodyPr/>
          <a:lstStyle/>
          <a:p>
            <a:r>
              <a:rPr lang="cs-CZ" dirty="0" err="1"/>
              <a:t>translatologi</a:t>
            </a:r>
            <a:endParaRPr lang="cs-CZ" dirty="0"/>
          </a:p>
        </p:txBody>
      </p:sp>
      <p:sp>
        <p:nvSpPr>
          <p:cNvPr id="3" name="Zástupný obsah 2">
            <a:extLst>
              <a:ext uri="{FF2B5EF4-FFF2-40B4-BE49-F238E27FC236}">
                <a16:creationId xmlns:a16="http://schemas.microsoft.com/office/drawing/2014/main" id="{6278BDF4-2C0F-489C-A296-F0EBD5A7D7B0}"/>
              </a:ext>
            </a:extLst>
          </p:cNvPr>
          <p:cNvSpPr>
            <a:spLocks noGrp="1"/>
          </p:cNvSpPr>
          <p:nvPr>
            <p:ph idx="1"/>
          </p:nvPr>
        </p:nvSpPr>
        <p:spPr/>
        <p:txBody>
          <a:bodyPr>
            <a:normAutofit fontScale="92500"/>
          </a:bodyPr>
          <a:lstStyle/>
          <a:p>
            <a:r>
              <a:rPr lang="cs-CZ" dirty="0" err="1"/>
              <a:t>Translatologie</a:t>
            </a:r>
            <a:r>
              <a:rPr lang="cs-CZ" dirty="0"/>
              <a:t> je věda o překladu a tlumočení, respektive interdisciplinární vědní obor zabývající se převodem textů z jednoho jazyka do jiného, případně z jednoho sémiotického systému do jiného, ať už překladatelem lidským nebo překladačem strojovým, písemně (překlad) nebo ústně (tlumočení). Zajímá se o otázky přesnosti (věrnosti) překladu, převodu textů z jedné kulturní oblasti nebo dějinné doby do jiné, o otázku možnosti překladu (přeložitelnosti) apod.</a:t>
            </a:r>
          </a:p>
          <a:p>
            <a:endParaRPr lang="cs-CZ" dirty="0"/>
          </a:p>
          <a:p>
            <a:r>
              <a:rPr lang="cs-CZ" dirty="0"/>
              <a:t>V zásadě lze </a:t>
            </a:r>
            <a:r>
              <a:rPr lang="cs-CZ" dirty="0" err="1"/>
              <a:t>translatologii</a:t>
            </a:r>
            <a:r>
              <a:rPr lang="cs-CZ" dirty="0"/>
              <a:t> dělit na </a:t>
            </a:r>
            <a:r>
              <a:rPr lang="cs-CZ" dirty="0">
                <a:highlight>
                  <a:srgbClr val="FFFF00"/>
                </a:highlight>
              </a:rPr>
              <a:t>deskriptivní a aplikovanou</a:t>
            </a:r>
            <a:r>
              <a:rPr lang="cs-CZ" dirty="0"/>
              <a:t>. Do deskriptivní odnože spadá například kritika překladu či dějiny překladu. Aplikovaná </a:t>
            </a:r>
            <a:r>
              <a:rPr lang="cs-CZ" dirty="0" err="1"/>
              <a:t>translatologie</a:t>
            </a:r>
            <a:r>
              <a:rPr lang="cs-CZ" dirty="0"/>
              <a:t> se zabývá překladatelskou a tlumočnickou praxí.</a:t>
            </a:r>
          </a:p>
        </p:txBody>
      </p:sp>
    </p:spTree>
    <p:extLst>
      <p:ext uri="{BB962C8B-B14F-4D97-AF65-F5344CB8AC3E}">
        <p14:creationId xmlns:p14="http://schemas.microsoft.com/office/powerpoint/2010/main" val="12075679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95D4601-B8E7-4582-9764-97D5EC9C89A2}"/>
              </a:ext>
            </a:extLst>
          </p:cNvPr>
          <p:cNvSpPr>
            <a:spLocks noGrp="1"/>
          </p:cNvSpPr>
          <p:nvPr>
            <p:ph type="title"/>
          </p:nvPr>
        </p:nvSpPr>
        <p:spPr>
          <a:solidFill>
            <a:srgbClr val="FFFF00"/>
          </a:solidFill>
        </p:spPr>
        <p:txBody>
          <a:bodyPr/>
          <a:lstStyle/>
          <a:p>
            <a:r>
              <a:rPr lang="cs-CZ" dirty="0" err="1"/>
              <a:t>aktiviteter</a:t>
            </a:r>
            <a:endParaRPr lang="cs-CZ" dirty="0"/>
          </a:p>
        </p:txBody>
      </p:sp>
      <p:sp>
        <p:nvSpPr>
          <p:cNvPr id="3" name="Zástupný obsah 2">
            <a:extLst>
              <a:ext uri="{FF2B5EF4-FFF2-40B4-BE49-F238E27FC236}">
                <a16:creationId xmlns:a16="http://schemas.microsoft.com/office/drawing/2014/main" id="{DA7DB46B-4849-450E-95DE-019571615CC6}"/>
              </a:ext>
            </a:extLst>
          </p:cNvPr>
          <p:cNvSpPr>
            <a:spLocks noGrp="1"/>
          </p:cNvSpPr>
          <p:nvPr>
            <p:ph idx="1"/>
          </p:nvPr>
        </p:nvSpPr>
        <p:spPr/>
        <p:txBody>
          <a:bodyPr/>
          <a:lstStyle/>
          <a:p>
            <a:r>
              <a:rPr lang="cs-CZ" dirty="0"/>
              <a:t>A. </a:t>
            </a:r>
            <a:r>
              <a:rPr lang="cs-CZ" dirty="0" err="1"/>
              <a:t>hver</a:t>
            </a:r>
            <a:r>
              <a:rPr lang="cs-CZ" dirty="0"/>
              <a:t> student vil </a:t>
            </a:r>
            <a:r>
              <a:rPr lang="cs-CZ" dirty="0" err="1"/>
              <a:t>bearbeide</a:t>
            </a:r>
            <a:r>
              <a:rPr lang="cs-CZ" dirty="0"/>
              <a:t> </a:t>
            </a:r>
            <a:r>
              <a:rPr lang="nb-NO" dirty="0"/>
              <a:t>tsjekkiske kultur</a:t>
            </a:r>
            <a:r>
              <a:rPr lang="cs-CZ" dirty="0" err="1"/>
              <a:t>tidsskrifter</a:t>
            </a:r>
            <a:r>
              <a:rPr lang="nb-NO" dirty="0"/>
              <a:t>, og</a:t>
            </a:r>
            <a:r>
              <a:rPr lang="cs-CZ" dirty="0"/>
              <a:t> </a:t>
            </a:r>
            <a:r>
              <a:rPr lang="nb-NO" dirty="0"/>
              <a:t>l</a:t>
            </a:r>
            <a:r>
              <a:rPr lang="cs-CZ" dirty="0" err="1"/>
              <a:t>age</a:t>
            </a:r>
            <a:r>
              <a:rPr lang="cs-CZ" dirty="0"/>
              <a:t> </a:t>
            </a:r>
            <a:r>
              <a:rPr lang="cs-CZ" dirty="0" err="1"/>
              <a:t>bibliografi</a:t>
            </a:r>
            <a:r>
              <a:rPr lang="cs-CZ" dirty="0"/>
              <a:t> </a:t>
            </a:r>
            <a:r>
              <a:rPr lang="cs-CZ" dirty="0" err="1"/>
              <a:t>over</a:t>
            </a:r>
            <a:r>
              <a:rPr lang="cs-CZ" dirty="0"/>
              <a:t> </a:t>
            </a:r>
            <a:r>
              <a:rPr lang="cs-CZ" dirty="0" err="1"/>
              <a:t>tekste</a:t>
            </a:r>
            <a:r>
              <a:rPr lang="nb-NO" dirty="0"/>
              <a:t>ne du finner med tematikk</a:t>
            </a:r>
            <a:r>
              <a:rPr lang="cs-CZ" dirty="0"/>
              <a:t> </a:t>
            </a:r>
            <a:r>
              <a:rPr lang="cs-CZ" dirty="0" err="1"/>
              <a:t>om</a:t>
            </a:r>
            <a:r>
              <a:rPr lang="cs-CZ" dirty="0"/>
              <a:t> </a:t>
            </a:r>
            <a:r>
              <a:rPr lang="cs-CZ" dirty="0" err="1"/>
              <a:t>Norge</a:t>
            </a:r>
            <a:r>
              <a:rPr lang="cs-CZ" dirty="0"/>
              <a:t> </a:t>
            </a:r>
            <a:r>
              <a:rPr lang="cs-CZ" dirty="0" err="1"/>
              <a:t>og</a:t>
            </a:r>
            <a:r>
              <a:rPr lang="cs-CZ" dirty="0"/>
              <a:t> </a:t>
            </a:r>
            <a:r>
              <a:rPr lang="cs-CZ" dirty="0" err="1"/>
              <a:t>Skandinavia</a:t>
            </a:r>
            <a:r>
              <a:rPr lang="cs-CZ" dirty="0"/>
              <a:t> (</a:t>
            </a:r>
            <a:r>
              <a:rPr lang="cs-CZ" dirty="0" err="1"/>
              <a:t>forfattere</a:t>
            </a:r>
            <a:r>
              <a:rPr lang="cs-CZ" dirty="0"/>
              <a:t>, b</a:t>
            </a:r>
            <a:r>
              <a:rPr lang="nb-NO" dirty="0"/>
              <a:t>øker, annonser, </a:t>
            </a:r>
            <a:r>
              <a:rPr lang="cs-CZ" dirty="0" err="1"/>
              <a:t>kulturbegivenheter</a:t>
            </a:r>
            <a:r>
              <a:rPr lang="cs-CZ" dirty="0"/>
              <a:t>, </a:t>
            </a:r>
            <a:r>
              <a:rPr lang="nb-NO" dirty="0"/>
              <a:t>anmeldelser....) </a:t>
            </a:r>
            <a:r>
              <a:rPr lang="nb-NO" dirty="0">
                <a:solidFill>
                  <a:srgbClr val="FF0000"/>
                </a:solidFill>
              </a:rPr>
              <a:t>(9/5)</a:t>
            </a:r>
          </a:p>
          <a:p>
            <a:r>
              <a:rPr lang="nb-NO" dirty="0"/>
              <a:t>B. hver student vil velge en bok (skjønnlitteratur, prosa, dikt, sakprosa, essays....) PÅ NORSK (original) og på tsjekkisk. </a:t>
            </a:r>
            <a:r>
              <a:rPr lang="cs-CZ" dirty="0" err="1"/>
              <a:t>Sammenligning</a:t>
            </a:r>
            <a:r>
              <a:rPr lang="cs-CZ" dirty="0"/>
              <a:t>, v</a:t>
            </a:r>
            <a:r>
              <a:rPr lang="nb-NO" dirty="0"/>
              <a:t>urdering, drøfting, debatt av konkrete emner, spørsmål. </a:t>
            </a:r>
            <a:r>
              <a:rPr lang="nb-NO" dirty="0">
                <a:solidFill>
                  <a:srgbClr val="FF0000"/>
                </a:solidFill>
              </a:rPr>
              <a:t>(25/4)</a:t>
            </a:r>
          </a:p>
          <a:p>
            <a:r>
              <a:rPr lang="nb-NO" dirty="0"/>
              <a:t>C. Hver student vil lese et kapittel fra </a:t>
            </a:r>
            <a:r>
              <a:rPr lang="nb-NO" b="1" i="1" dirty="0">
                <a:solidFill>
                  <a:schemeClr val="accent5"/>
                </a:solidFill>
              </a:rPr>
              <a:t>LITTERÆRE KRETSLØP. </a:t>
            </a:r>
            <a:r>
              <a:rPr lang="nb-NO" b="1" i="1" dirty="0"/>
              <a:t>Skriftlig referat </a:t>
            </a:r>
            <a:r>
              <a:rPr lang="cs-CZ" b="1" i="1" dirty="0"/>
              <a:t>= zápočet</a:t>
            </a:r>
            <a:endParaRPr lang="cs-CZ" b="1" i="1" dirty="0">
              <a:solidFill>
                <a:schemeClr val="accent5"/>
              </a:solidFill>
            </a:endParaRPr>
          </a:p>
        </p:txBody>
      </p:sp>
    </p:spTree>
    <p:extLst>
      <p:ext uri="{BB962C8B-B14F-4D97-AF65-F5344CB8AC3E}">
        <p14:creationId xmlns:p14="http://schemas.microsoft.com/office/powerpoint/2010/main" val="39507345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424715F-8296-4A50-9C21-5C5EB98BCE8D}"/>
              </a:ext>
            </a:extLst>
          </p:cNvPr>
          <p:cNvSpPr>
            <a:spLocks noGrp="1"/>
          </p:cNvSpPr>
          <p:nvPr>
            <p:ph type="title"/>
          </p:nvPr>
        </p:nvSpPr>
        <p:spPr>
          <a:ln>
            <a:solidFill>
              <a:srgbClr val="FF0000"/>
            </a:solidFill>
          </a:ln>
        </p:spPr>
        <p:txBody>
          <a:bodyPr>
            <a:normAutofit/>
          </a:bodyPr>
          <a:lstStyle/>
          <a:p>
            <a:r>
              <a:rPr lang="nb-NO" sz="3600" dirty="0"/>
              <a:t>Pliktlesing</a:t>
            </a:r>
            <a:r>
              <a:rPr lang="cs-CZ" sz="3600" dirty="0"/>
              <a:t> + </a:t>
            </a:r>
            <a:r>
              <a:rPr lang="cs-CZ" sz="3600" dirty="0" err="1"/>
              <a:t>skriving</a:t>
            </a:r>
            <a:r>
              <a:rPr lang="cs-CZ" sz="3600" dirty="0"/>
              <a:t>,</a:t>
            </a:r>
            <a:r>
              <a:rPr lang="nb-NO" sz="3600" dirty="0"/>
              <a:t> også for studenter i Norge</a:t>
            </a:r>
            <a:r>
              <a:rPr lang="cs-CZ" sz="3600" dirty="0"/>
              <a:t>!</a:t>
            </a:r>
          </a:p>
        </p:txBody>
      </p:sp>
      <p:sp>
        <p:nvSpPr>
          <p:cNvPr id="3" name="Zástupný obsah 2">
            <a:extLst>
              <a:ext uri="{FF2B5EF4-FFF2-40B4-BE49-F238E27FC236}">
                <a16:creationId xmlns:a16="http://schemas.microsoft.com/office/drawing/2014/main" id="{3BEFD67B-8FD3-46B9-989B-8A66A35FEA0B}"/>
              </a:ext>
            </a:extLst>
          </p:cNvPr>
          <p:cNvSpPr>
            <a:spLocks noGrp="1"/>
          </p:cNvSpPr>
          <p:nvPr>
            <p:ph idx="1"/>
          </p:nvPr>
        </p:nvSpPr>
        <p:spPr/>
        <p:txBody>
          <a:bodyPr/>
          <a:lstStyle/>
          <a:p>
            <a:pPr marL="0" indent="0">
              <a:buNone/>
            </a:pPr>
            <a:r>
              <a:rPr lang="cs-CZ" dirty="0" err="1"/>
              <a:t>Aasta</a:t>
            </a:r>
            <a:r>
              <a:rPr lang="cs-CZ" dirty="0"/>
              <a:t> M. </a:t>
            </a:r>
            <a:r>
              <a:rPr lang="cs-CZ" dirty="0" err="1"/>
              <a:t>Bjorvand</a:t>
            </a:r>
            <a:r>
              <a:rPr lang="cs-CZ" dirty="0"/>
              <a:t> </a:t>
            </a:r>
            <a:r>
              <a:rPr lang="cs-CZ" dirty="0" err="1"/>
              <a:t>Bj</a:t>
            </a:r>
            <a:r>
              <a:rPr lang="nb-NO" dirty="0"/>
              <a:t>ørkov</a:t>
            </a:r>
            <a:br>
              <a:rPr lang="nb-NO" dirty="0"/>
            </a:br>
            <a:r>
              <a:rPr lang="nb-NO" dirty="0"/>
              <a:t>Ståle Dingstad</a:t>
            </a:r>
            <a:endParaRPr lang="cs-CZ" dirty="0"/>
          </a:p>
          <a:p>
            <a:pPr marL="0" indent="0">
              <a:buNone/>
            </a:pPr>
            <a:r>
              <a:rPr lang="nb-NO" i="1" dirty="0"/>
              <a:t>Litterære kretsløp</a:t>
            </a:r>
            <a:r>
              <a:rPr lang="cs-CZ" i="1" dirty="0"/>
              <a:t>. </a:t>
            </a:r>
            <a:r>
              <a:rPr lang="cs-CZ" i="1" dirty="0" err="1"/>
              <a:t>Bidrag</a:t>
            </a:r>
            <a:r>
              <a:rPr lang="cs-CZ" i="1" dirty="0"/>
              <a:t> til en </a:t>
            </a:r>
            <a:r>
              <a:rPr lang="cs-CZ" i="1" dirty="0" err="1"/>
              <a:t>norsk</a:t>
            </a:r>
            <a:r>
              <a:rPr lang="cs-CZ" i="1" dirty="0"/>
              <a:t> </a:t>
            </a:r>
            <a:r>
              <a:rPr lang="cs-CZ" i="1" dirty="0" err="1"/>
              <a:t>bokhistorie</a:t>
            </a:r>
            <a:r>
              <a:rPr lang="cs-CZ" i="1" dirty="0"/>
              <a:t> </a:t>
            </a:r>
            <a:r>
              <a:rPr lang="cs-CZ" i="1" dirty="0" err="1"/>
              <a:t>fra</a:t>
            </a:r>
            <a:r>
              <a:rPr lang="cs-CZ" i="1" dirty="0"/>
              <a:t> </a:t>
            </a:r>
            <a:r>
              <a:rPr lang="cs-CZ" i="1" dirty="0" err="1"/>
              <a:t>Maurits</a:t>
            </a:r>
            <a:r>
              <a:rPr lang="cs-CZ" i="1" dirty="0"/>
              <a:t> </a:t>
            </a:r>
            <a:r>
              <a:rPr lang="cs-CZ" i="1" dirty="0" err="1"/>
              <a:t>Hansen</a:t>
            </a:r>
            <a:r>
              <a:rPr lang="cs-CZ" i="1" dirty="0"/>
              <a:t> til </a:t>
            </a:r>
            <a:r>
              <a:rPr lang="cs-CZ" i="1" dirty="0" err="1"/>
              <a:t>Gunvor</a:t>
            </a:r>
            <a:r>
              <a:rPr lang="cs-CZ" i="1" dirty="0"/>
              <a:t> </a:t>
            </a:r>
            <a:r>
              <a:rPr lang="cs-CZ" i="1" dirty="0" err="1"/>
              <a:t>Hofmo</a:t>
            </a:r>
            <a:r>
              <a:rPr lang="cs-CZ" i="1" dirty="0"/>
              <a:t>.</a:t>
            </a:r>
          </a:p>
          <a:p>
            <a:pPr marL="0" indent="0">
              <a:buNone/>
            </a:pPr>
            <a:r>
              <a:rPr lang="cs-CZ" dirty="0"/>
              <a:t>Oslo: </a:t>
            </a:r>
            <a:r>
              <a:rPr lang="cs-CZ" dirty="0" err="1"/>
              <a:t>Dreyers</a:t>
            </a:r>
            <a:r>
              <a:rPr lang="cs-CZ" dirty="0"/>
              <a:t> </a:t>
            </a:r>
            <a:r>
              <a:rPr lang="cs-CZ" dirty="0" err="1"/>
              <a:t>Forlag</a:t>
            </a:r>
            <a:r>
              <a:rPr lang="cs-CZ" dirty="0"/>
              <a:t> 2017</a:t>
            </a:r>
          </a:p>
          <a:p>
            <a:pPr marL="0" indent="0">
              <a:buNone/>
            </a:pPr>
            <a:r>
              <a:rPr lang="cs-CZ" dirty="0"/>
              <a:t>ISBN 978-82-8265-177-6</a:t>
            </a:r>
          </a:p>
        </p:txBody>
      </p:sp>
    </p:spTree>
    <p:extLst>
      <p:ext uri="{BB962C8B-B14F-4D97-AF65-F5344CB8AC3E}">
        <p14:creationId xmlns:p14="http://schemas.microsoft.com/office/powerpoint/2010/main" val="13754065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32E9776-6528-4B9E-ACE3-25466E1FD510}"/>
              </a:ext>
            </a:extLst>
          </p:cNvPr>
          <p:cNvSpPr>
            <a:spLocks noGrp="1"/>
          </p:cNvSpPr>
          <p:nvPr>
            <p:ph type="title"/>
          </p:nvPr>
        </p:nvSpPr>
        <p:spPr/>
        <p:txBody>
          <a:bodyPr/>
          <a:lstStyle/>
          <a:p>
            <a:r>
              <a:rPr lang="cs-CZ" dirty="0" err="1"/>
              <a:t>Oppgaver</a:t>
            </a:r>
            <a:r>
              <a:rPr lang="cs-CZ" dirty="0"/>
              <a:t>/zadání (</a:t>
            </a:r>
            <a:r>
              <a:rPr lang="cs-CZ" dirty="0" err="1"/>
              <a:t>for</a:t>
            </a:r>
            <a:r>
              <a:rPr lang="cs-CZ" dirty="0"/>
              <a:t> </a:t>
            </a:r>
            <a:r>
              <a:rPr lang="cs-CZ" dirty="0" err="1"/>
              <a:t>studenter</a:t>
            </a:r>
            <a:r>
              <a:rPr lang="nb-NO" dirty="0"/>
              <a:t> </a:t>
            </a:r>
            <a:r>
              <a:rPr lang="cs-CZ" dirty="0"/>
              <a:t>)</a:t>
            </a:r>
          </a:p>
        </p:txBody>
      </p:sp>
      <p:sp>
        <p:nvSpPr>
          <p:cNvPr id="3" name="Zástupný obsah 2">
            <a:extLst>
              <a:ext uri="{FF2B5EF4-FFF2-40B4-BE49-F238E27FC236}">
                <a16:creationId xmlns:a16="http://schemas.microsoft.com/office/drawing/2014/main" id="{06841975-1718-49AC-BC39-1AC496149366}"/>
              </a:ext>
            </a:extLst>
          </p:cNvPr>
          <p:cNvSpPr>
            <a:spLocks noGrp="1"/>
          </p:cNvSpPr>
          <p:nvPr>
            <p:ph idx="1"/>
          </p:nvPr>
        </p:nvSpPr>
        <p:spPr/>
        <p:txBody>
          <a:bodyPr/>
          <a:lstStyle/>
          <a:p>
            <a:r>
              <a:rPr lang="cs-CZ" i="1" dirty="0"/>
              <a:t>I </a:t>
            </a:r>
            <a:r>
              <a:rPr lang="nb-NO" i="1" dirty="0"/>
              <a:t>løpet av </a:t>
            </a:r>
            <a:r>
              <a:rPr lang="cs-CZ" i="1" dirty="0" err="1"/>
              <a:t>semestret</a:t>
            </a:r>
            <a:r>
              <a:rPr lang="cs-CZ" dirty="0"/>
              <a:t>:</a:t>
            </a:r>
            <a:endParaRPr lang="nb-NO" dirty="0"/>
          </a:p>
          <a:p>
            <a:r>
              <a:rPr lang="nb-NO" dirty="0"/>
              <a:t>Aktiviteter – se nede</a:t>
            </a:r>
            <a:endParaRPr lang="cs-CZ" dirty="0"/>
          </a:p>
          <a:p>
            <a:r>
              <a:rPr lang="cs-CZ" i="1" dirty="0"/>
              <a:t>Zápočet</a:t>
            </a:r>
            <a:r>
              <a:rPr lang="cs-CZ" dirty="0"/>
              <a:t>:</a:t>
            </a:r>
            <a:r>
              <a:rPr lang="nb-NO" dirty="0"/>
              <a:t> referat</a:t>
            </a:r>
            <a:r>
              <a:rPr lang="cs-CZ" dirty="0"/>
              <a:t> </a:t>
            </a:r>
            <a:r>
              <a:rPr lang="cs-CZ" dirty="0" err="1"/>
              <a:t>fra</a:t>
            </a:r>
            <a:r>
              <a:rPr lang="nb-NO" dirty="0"/>
              <a:t> </a:t>
            </a:r>
            <a:r>
              <a:rPr lang="cs-CZ" sz="2800" i="1" dirty="0" err="1">
                <a:solidFill>
                  <a:srgbClr val="FF0000"/>
                </a:solidFill>
              </a:rPr>
              <a:t>Litter</a:t>
            </a:r>
            <a:r>
              <a:rPr lang="nb-NO" sz="2800" i="1" dirty="0">
                <a:solidFill>
                  <a:srgbClr val="FF0000"/>
                </a:solidFill>
              </a:rPr>
              <a:t>ære kretsløp </a:t>
            </a:r>
            <a:endParaRPr lang="cs-CZ" dirty="0">
              <a:solidFill>
                <a:srgbClr val="FF0000"/>
              </a:solidFill>
            </a:endParaRPr>
          </a:p>
          <a:p>
            <a:r>
              <a:rPr lang="cs-CZ" i="1" dirty="0"/>
              <a:t>Zkouška</a:t>
            </a:r>
            <a:r>
              <a:rPr lang="cs-CZ" dirty="0"/>
              <a:t>:  EKSAMEN :  </a:t>
            </a:r>
            <a:r>
              <a:rPr lang="nb-NO" dirty="0"/>
              <a:t>komplett</a:t>
            </a:r>
            <a:r>
              <a:rPr lang="cs-CZ" dirty="0"/>
              <a:t> </a:t>
            </a:r>
            <a:r>
              <a:rPr lang="cs-CZ" dirty="0" err="1"/>
              <a:t>rapport</a:t>
            </a:r>
            <a:r>
              <a:rPr lang="nb-NO" dirty="0"/>
              <a:t> om faglesing</a:t>
            </a:r>
            <a:r>
              <a:rPr lang="cs-CZ" dirty="0"/>
              <a:t> </a:t>
            </a:r>
            <a:r>
              <a:rPr lang="cs-CZ" dirty="0" err="1"/>
              <a:t>og</a:t>
            </a:r>
            <a:r>
              <a:rPr lang="cs-CZ" dirty="0"/>
              <a:t> </a:t>
            </a:r>
            <a:r>
              <a:rPr lang="cs-CZ" dirty="0" err="1"/>
              <a:t>aktiviteter</a:t>
            </a:r>
            <a:r>
              <a:rPr lang="cs-CZ" dirty="0"/>
              <a:t> i </a:t>
            </a:r>
            <a:r>
              <a:rPr lang="cs-CZ" dirty="0" err="1"/>
              <a:t>semestret</a:t>
            </a:r>
            <a:r>
              <a:rPr lang="cs-CZ" dirty="0"/>
              <a:t>, </a:t>
            </a:r>
            <a:r>
              <a:rPr lang="cs-CZ" dirty="0" err="1"/>
              <a:t>muntlig</a:t>
            </a:r>
            <a:r>
              <a:rPr lang="nb-NO" dirty="0"/>
              <a:t> presentasjon av alle egne aktiviteter og </a:t>
            </a:r>
            <a:r>
              <a:rPr lang="cs-CZ" dirty="0"/>
              <a:t>(</a:t>
            </a:r>
            <a:r>
              <a:rPr lang="cs-CZ" dirty="0" err="1"/>
              <a:t>skriftlige</a:t>
            </a:r>
            <a:r>
              <a:rPr lang="cs-CZ" dirty="0"/>
              <a:t>) </a:t>
            </a:r>
            <a:r>
              <a:rPr lang="nb-NO" dirty="0"/>
              <a:t>resultater</a:t>
            </a:r>
            <a:endParaRPr lang="cs-CZ" dirty="0"/>
          </a:p>
        </p:txBody>
      </p:sp>
    </p:spTree>
    <p:extLst>
      <p:ext uri="{BB962C8B-B14F-4D97-AF65-F5344CB8AC3E}">
        <p14:creationId xmlns:p14="http://schemas.microsoft.com/office/powerpoint/2010/main" val="7934561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683506A-3CFB-4940-BF00-1584F4E26221}"/>
              </a:ext>
            </a:extLst>
          </p:cNvPr>
          <p:cNvSpPr>
            <a:spLocks noGrp="1"/>
          </p:cNvSpPr>
          <p:nvPr>
            <p:ph type="title"/>
          </p:nvPr>
        </p:nvSpPr>
        <p:spPr/>
        <p:txBody>
          <a:bodyPr>
            <a:normAutofit/>
          </a:bodyPr>
          <a:lstStyle/>
          <a:p>
            <a:r>
              <a:rPr lang="nb-NO" sz="4000" i="1" dirty="0"/>
              <a:t>C. </a:t>
            </a:r>
            <a:r>
              <a:rPr lang="cs-CZ" sz="4000" i="1" dirty="0" err="1"/>
              <a:t>Litter</a:t>
            </a:r>
            <a:r>
              <a:rPr lang="nb-NO" sz="4000" i="1" dirty="0"/>
              <a:t>ære kretsløp </a:t>
            </a:r>
            <a:r>
              <a:rPr lang="nb-NO" sz="4000" dirty="0"/>
              <a:t>– kapitler som du kan velge ut</a:t>
            </a:r>
            <a:endParaRPr lang="cs-CZ" sz="4000" dirty="0"/>
          </a:p>
        </p:txBody>
      </p:sp>
      <p:sp>
        <p:nvSpPr>
          <p:cNvPr id="3" name="Zástupný obsah 2">
            <a:extLst>
              <a:ext uri="{FF2B5EF4-FFF2-40B4-BE49-F238E27FC236}">
                <a16:creationId xmlns:a16="http://schemas.microsoft.com/office/drawing/2014/main" id="{DADC191B-2C21-47A6-8648-0215DDB793D0}"/>
              </a:ext>
            </a:extLst>
          </p:cNvPr>
          <p:cNvSpPr>
            <a:spLocks noGrp="1"/>
          </p:cNvSpPr>
          <p:nvPr>
            <p:ph idx="1"/>
          </p:nvPr>
        </p:nvSpPr>
        <p:spPr/>
        <p:txBody>
          <a:bodyPr>
            <a:normAutofit fontScale="92500" lnSpcReduction="20000"/>
          </a:bodyPr>
          <a:lstStyle/>
          <a:p>
            <a:r>
              <a:rPr lang="nb-NO" dirty="0"/>
              <a:t>Asbjørnsen og Moe: str. 52</a:t>
            </a:r>
          </a:p>
          <a:p>
            <a:r>
              <a:rPr lang="nb-NO" dirty="0"/>
              <a:t>Bjørnson: 114</a:t>
            </a:r>
          </a:p>
          <a:p>
            <a:r>
              <a:rPr lang="nb-NO" dirty="0"/>
              <a:t>Ibsen: 136</a:t>
            </a:r>
          </a:p>
          <a:p>
            <a:r>
              <a:rPr lang="nb-NO" dirty="0"/>
              <a:t>Skram: 198</a:t>
            </a:r>
          </a:p>
          <a:p>
            <a:r>
              <a:rPr lang="nb-NO" dirty="0"/>
              <a:t>Vesaas: 404</a:t>
            </a:r>
          </a:p>
          <a:p>
            <a:r>
              <a:rPr lang="nb-NO" dirty="0"/>
              <a:t>Hofmo: 503</a:t>
            </a:r>
          </a:p>
          <a:p>
            <a:r>
              <a:rPr lang="nb-NO" dirty="0"/>
              <a:t>O.H.Hauge: 478</a:t>
            </a:r>
          </a:p>
          <a:p>
            <a:r>
              <a:rPr lang="nb-NO" dirty="0"/>
              <a:t>Egner. 431</a:t>
            </a:r>
          </a:p>
          <a:p>
            <a:r>
              <a:rPr lang="nb-NO" dirty="0"/>
              <a:t>Sandel: 317</a:t>
            </a:r>
          </a:p>
          <a:p>
            <a:r>
              <a:rPr lang="nb-NO" dirty="0"/>
              <a:t>Hamsun: 226</a:t>
            </a:r>
            <a:endParaRPr lang="cs-CZ" dirty="0"/>
          </a:p>
        </p:txBody>
      </p:sp>
    </p:spTree>
    <p:extLst>
      <p:ext uri="{BB962C8B-B14F-4D97-AF65-F5344CB8AC3E}">
        <p14:creationId xmlns:p14="http://schemas.microsoft.com/office/powerpoint/2010/main" val="12760108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694AF19-5D12-4826-9371-74BA77F1F8E9}"/>
              </a:ext>
            </a:extLst>
          </p:cNvPr>
          <p:cNvSpPr>
            <a:spLocks noGrp="1"/>
          </p:cNvSpPr>
          <p:nvPr>
            <p:ph type="title"/>
          </p:nvPr>
        </p:nvSpPr>
        <p:spPr/>
        <p:txBody>
          <a:bodyPr/>
          <a:lstStyle/>
          <a:p>
            <a:r>
              <a:rPr lang="nb-NO" dirty="0"/>
              <a:t>A. Tsjekkiske ti</a:t>
            </a:r>
            <a:r>
              <a:rPr lang="cs-CZ" dirty="0"/>
              <a:t>d</a:t>
            </a:r>
            <a:r>
              <a:rPr lang="nb-NO" dirty="0"/>
              <a:t>sskrifter</a:t>
            </a:r>
            <a:endParaRPr lang="cs-CZ" dirty="0"/>
          </a:p>
        </p:txBody>
      </p:sp>
      <p:sp>
        <p:nvSpPr>
          <p:cNvPr id="3" name="Zástupný obsah 2">
            <a:extLst>
              <a:ext uri="{FF2B5EF4-FFF2-40B4-BE49-F238E27FC236}">
                <a16:creationId xmlns:a16="http://schemas.microsoft.com/office/drawing/2014/main" id="{71AFF69E-E7FE-4138-BC8D-B4D087261047}"/>
              </a:ext>
            </a:extLst>
          </p:cNvPr>
          <p:cNvSpPr>
            <a:spLocks noGrp="1"/>
          </p:cNvSpPr>
          <p:nvPr>
            <p:ph idx="1"/>
          </p:nvPr>
        </p:nvSpPr>
        <p:spPr/>
        <p:txBody>
          <a:bodyPr/>
          <a:lstStyle/>
          <a:p>
            <a:r>
              <a:rPr lang="cs-CZ" sz="1800" dirty="0">
                <a:effectLst/>
                <a:latin typeface="New Times Roman"/>
                <a:ea typeface="Calibri" panose="020F0502020204030204" pitchFamily="34" charset="0"/>
                <a:cs typeface="Times New Roman" panose="02020603050405020304" pitchFamily="18" charset="0"/>
              </a:rPr>
              <a:t>Česká kulturní periodika o skandinávské literatuře a kultuře - materiály</a:t>
            </a:r>
          </a:p>
          <a:p>
            <a:endParaRPr lang="cs-CZ" dirty="0"/>
          </a:p>
        </p:txBody>
      </p:sp>
    </p:spTree>
    <p:extLst>
      <p:ext uri="{BB962C8B-B14F-4D97-AF65-F5344CB8AC3E}">
        <p14:creationId xmlns:p14="http://schemas.microsoft.com/office/powerpoint/2010/main" val="40754334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3836A4F-CBF8-48E7-B7DB-2442E9EF68EA}"/>
              </a:ext>
            </a:extLst>
          </p:cNvPr>
          <p:cNvSpPr>
            <a:spLocks noGrp="1"/>
          </p:cNvSpPr>
          <p:nvPr>
            <p:ph type="title"/>
          </p:nvPr>
        </p:nvSpPr>
        <p:spPr/>
        <p:txBody>
          <a:bodyPr/>
          <a:lstStyle/>
          <a:p>
            <a:r>
              <a:rPr lang="cs-CZ" dirty="0" err="1"/>
              <a:t>key</a:t>
            </a:r>
            <a:endParaRPr lang="cs-CZ" dirty="0"/>
          </a:p>
        </p:txBody>
      </p:sp>
      <p:sp>
        <p:nvSpPr>
          <p:cNvPr id="3" name="Zástupný obsah 2">
            <a:extLst>
              <a:ext uri="{FF2B5EF4-FFF2-40B4-BE49-F238E27FC236}">
                <a16:creationId xmlns:a16="http://schemas.microsoft.com/office/drawing/2014/main" id="{8E837510-7A63-4877-997E-809E84E23A63}"/>
              </a:ext>
            </a:extLst>
          </p:cNvPr>
          <p:cNvSpPr>
            <a:spLocks noGrp="1"/>
          </p:cNvSpPr>
          <p:nvPr>
            <p:ph idx="1"/>
          </p:nvPr>
        </p:nvSpPr>
        <p:spPr/>
        <p:txBody>
          <a:bodyPr/>
          <a:lstStyle/>
          <a:p>
            <a:r>
              <a:rPr lang="cs-CZ" b="1" i="0" dirty="0">
                <a:solidFill>
                  <a:srgbClr val="333333"/>
                </a:solidFill>
                <a:effectLst/>
                <a:latin typeface="Scala"/>
              </a:rPr>
              <a:t>Ondřej </a:t>
            </a:r>
            <a:r>
              <a:rPr lang="cs-CZ" b="1" i="0" dirty="0" err="1">
                <a:solidFill>
                  <a:srgbClr val="333333"/>
                </a:solidFill>
                <a:effectLst/>
                <a:latin typeface="Scala"/>
              </a:rPr>
              <a:t>Vimr</a:t>
            </a:r>
            <a:r>
              <a:rPr lang="cs-CZ" b="1" i="0" dirty="0">
                <a:solidFill>
                  <a:srgbClr val="333333"/>
                </a:solidFill>
                <a:effectLst/>
                <a:latin typeface="Scala"/>
              </a:rPr>
              <a:t>: </a:t>
            </a:r>
            <a:r>
              <a:rPr lang="cs-CZ" b="0" i="1" dirty="0">
                <a:solidFill>
                  <a:srgbClr val="333333"/>
                </a:solidFill>
                <a:effectLst/>
                <a:latin typeface="Scala"/>
              </a:rPr>
              <a:t>Historie překladatele. Cesty skandinávských literatur do češtiny (1890‒1950)</a:t>
            </a:r>
            <a:r>
              <a:rPr lang="cs-CZ" b="0" i="0" dirty="0">
                <a:solidFill>
                  <a:srgbClr val="333333"/>
                </a:solidFill>
                <a:effectLst/>
                <a:latin typeface="Scala"/>
              </a:rPr>
              <a:t>,</a:t>
            </a:r>
            <a:r>
              <a:rPr lang="cs-CZ" b="0" i="1" dirty="0">
                <a:solidFill>
                  <a:srgbClr val="333333"/>
                </a:solidFill>
                <a:effectLst/>
                <a:latin typeface="Scala"/>
              </a:rPr>
              <a:t> </a:t>
            </a:r>
            <a:r>
              <a:rPr lang="cs-CZ" b="0" i="0" dirty="0" err="1">
                <a:solidFill>
                  <a:srgbClr val="333333"/>
                </a:solidFill>
                <a:effectLst/>
                <a:latin typeface="Scala"/>
              </a:rPr>
              <a:t>Pistorius</a:t>
            </a:r>
            <a:r>
              <a:rPr lang="cs-CZ" b="0" i="0" dirty="0">
                <a:solidFill>
                  <a:srgbClr val="333333"/>
                </a:solidFill>
                <a:effectLst/>
                <a:latin typeface="Scala"/>
              </a:rPr>
              <a:t> &amp; Olšanská, Příbram, 2014, 208 s.</a:t>
            </a:r>
          </a:p>
          <a:p>
            <a:endParaRPr lang="cs-CZ" dirty="0">
              <a:solidFill>
                <a:srgbClr val="333333"/>
              </a:solidFill>
              <a:latin typeface="Scala"/>
            </a:endParaRPr>
          </a:p>
          <a:p>
            <a:r>
              <a:rPr lang="cs-CZ" dirty="0">
                <a:hlinkClick r:id="rId2"/>
              </a:rPr>
              <a:t>https://www.iliteratura.cz/Clanek/33425/vimr-ondrej-historie-prekladatele</a:t>
            </a:r>
            <a:endParaRPr lang="cs-CZ" dirty="0"/>
          </a:p>
          <a:p>
            <a:endParaRPr lang="cs-CZ" dirty="0"/>
          </a:p>
        </p:txBody>
      </p:sp>
    </p:spTree>
    <p:extLst>
      <p:ext uri="{BB962C8B-B14F-4D97-AF65-F5344CB8AC3E}">
        <p14:creationId xmlns:p14="http://schemas.microsoft.com/office/powerpoint/2010/main" val="39184048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68BD988-8B05-4F13-9B04-495283B2A974}"/>
              </a:ext>
            </a:extLst>
          </p:cNvPr>
          <p:cNvSpPr>
            <a:spLocks noGrp="1"/>
          </p:cNvSpPr>
          <p:nvPr>
            <p:ph type="title"/>
          </p:nvPr>
        </p:nvSpPr>
        <p:spPr>
          <a:solidFill>
            <a:srgbClr val="FFCCFF"/>
          </a:solidFill>
        </p:spPr>
        <p:txBody>
          <a:bodyPr/>
          <a:lstStyle/>
          <a:p>
            <a:r>
              <a:rPr lang="cs-CZ" dirty="0" err="1"/>
              <a:t>Innhold</a:t>
            </a:r>
            <a:r>
              <a:rPr lang="cs-CZ" dirty="0"/>
              <a:t>, </a:t>
            </a:r>
            <a:r>
              <a:rPr lang="nb-NO" dirty="0"/>
              <a:t>mål</a:t>
            </a:r>
            <a:r>
              <a:rPr lang="cs-CZ" dirty="0"/>
              <a:t> </a:t>
            </a:r>
            <a:r>
              <a:rPr lang="cs-CZ" dirty="0" err="1"/>
              <a:t>og</a:t>
            </a:r>
            <a:r>
              <a:rPr lang="cs-CZ" dirty="0"/>
              <a:t> </a:t>
            </a:r>
            <a:r>
              <a:rPr lang="cs-CZ" dirty="0" err="1"/>
              <a:t>hensikt</a:t>
            </a:r>
            <a:r>
              <a:rPr lang="nb-NO" dirty="0"/>
              <a:t> med dette faget</a:t>
            </a:r>
            <a:endParaRPr lang="cs-CZ" dirty="0"/>
          </a:p>
        </p:txBody>
      </p:sp>
      <p:sp>
        <p:nvSpPr>
          <p:cNvPr id="3" name="Zástupný obsah 2">
            <a:extLst>
              <a:ext uri="{FF2B5EF4-FFF2-40B4-BE49-F238E27FC236}">
                <a16:creationId xmlns:a16="http://schemas.microsoft.com/office/drawing/2014/main" id="{CED5B1A2-1F82-4889-AB41-27A0F00A0558}"/>
              </a:ext>
            </a:extLst>
          </p:cNvPr>
          <p:cNvSpPr>
            <a:spLocks noGrp="1"/>
          </p:cNvSpPr>
          <p:nvPr>
            <p:ph idx="1"/>
          </p:nvPr>
        </p:nvSpPr>
        <p:spPr/>
        <p:txBody>
          <a:bodyPr/>
          <a:lstStyle/>
          <a:p>
            <a:r>
              <a:rPr lang="cs-CZ" dirty="0"/>
              <a:t> </a:t>
            </a:r>
            <a:r>
              <a:rPr lang="cs-CZ" dirty="0" err="1"/>
              <a:t>Litteraturvitenskap</a:t>
            </a:r>
            <a:r>
              <a:rPr lang="cs-CZ" dirty="0"/>
              <a:t>?</a:t>
            </a:r>
          </a:p>
          <a:p>
            <a:endParaRPr lang="cs-CZ" dirty="0"/>
          </a:p>
          <a:p>
            <a:r>
              <a:rPr lang="cs-CZ" dirty="0" err="1"/>
              <a:t>Enkelte</a:t>
            </a:r>
            <a:r>
              <a:rPr lang="cs-CZ" dirty="0"/>
              <a:t> </a:t>
            </a:r>
            <a:r>
              <a:rPr lang="cs-CZ" dirty="0" err="1"/>
              <a:t>discipliner</a:t>
            </a:r>
            <a:r>
              <a:rPr lang="cs-CZ" dirty="0"/>
              <a:t> i </a:t>
            </a:r>
            <a:r>
              <a:rPr lang="cs-CZ" dirty="0" err="1"/>
              <a:t>teori</a:t>
            </a:r>
            <a:r>
              <a:rPr lang="cs-CZ" dirty="0"/>
              <a:t> </a:t>
            </a:r>
            <a:r>
              <a:rPr lang="cs-CZ" dirty="0" err="1"/>
              <a:t>og</a:t>
            </a:r>
            <a:r>
              <a:rPr lang="cs-CZ" dirty="0"/>
              <a:t> </a:t>
            </a:r>
            <a:r>
              <a:rPr lang="cs-CZ" dirty="0" err="1"/>
              <a:t>praksis</a:t>
            </a:r>
            <a:endParaRPr lang="cs-CZ" dirty="0"/>
          </a:p>
          <a:p>
            <a:endParaRPr lang="cs-CZ" dirty="0"/>
          </a:p>
          <a:p>
            <a:r>
              <a:rPr lang="cs-CZ" dirty="0"/>
              <a:t>Case study: </a:t>
            </a:r>
            <a:r>
              <a:rPr lang="cs-CZ" dirty="0" err="1"/>
              <a:t>norsk</a:t>
            </a:r>
            <a:r>
              <a:rPr lang="cs-CZ" dirty="0"/>
              <a:t> </a:t>
            </a:r>
            <a:r>
              <a:rPr lang="cs-CZ" dirty="0" err="1"/>
              <a:t>litteratur</a:t>
            </a:r>
            <a:r>
              <a:rPr lang="cs-CZ" dirty="0"/>
              <a:t> i </a:t>
            </a:r>
            <a:r>
              <a:rPr lang="cs-CZ" dirty="0" err="1"/>
              <a:t>tsjekkisk</a:t>
            </a:r>
            <a:r>
              <a:rPr lang="cs-CZ" dirty="0"/>
              <a:t> kultur 1918 - 2022</a:t>
            </a:r>
          </a:p>
        </p:txBody>
      </p:sp>
    </p:spTree>
    <p:extLst>
      <p:ext uri="{BB962C8B-B14F-4D97-AF65-F5344CB8AC3E}">
        <p14:creationId xmlns:p14="http://schemas.microsoft.com/office/powerpoint/2010/main" val="13232118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729F7F3-CA97-4AE1-BFD1-40171B8277E2}"/>
              </a:ext>
            </a:extLst>
          </p:cNvPr>
          <p:cNvSpPr>
            <a:spLocks noGrp="1"/>
          </p:cNvSpPr>
          <p:nvPr>
            <p:ph type="title"/>
          </p:nvPr>
        </p:nvSpPr>
        <p:spPr/>
        <p:txBody>
          <a:bodyPr/>
          <a:lstStyle/>
          <a:p>
            <a:r>
              <a:rPr lang="cs-CZ" dirty="0" err="1"/>
              <a:t>Litteraturfaget</a:t>
            </a:r>
            <a:r>
              <a:rPr lang="cs-CZ" dirty="0"/>
              <a:t> </a:t>
            </a:r>
            <a:r>
              <a:rPr lang="cs-CZ" dirty="0" err="1"/>
              <a:t>gjennom</a:t>
            </a:r>
            <a:r>
              <a:rPr lang="cs-CZ" dirty="0"/>
              <a:t> </a:t>
            </a:r>
            <a:r>
              <a:rPr lang="cs-CZ" dirty="0" err="1"/>
              <a:t>historien</a:t>
            </a:r>
            <a:endParaRPr lang="cs-CZ" dirty="0"/>
          </a:p>
        </p:txBody>
      </p:sp>
      <p:sp>
        <p:nvSpPr>
          <p:cNvPr id="3" name="Zástupný obsah 2">
            <a:extLst>
              <a:ext uri="{FF2B5EF4-FFF2-40B4-BE49-F238E27FC236}">
                <a16:creationId xmlns:a16="http://schemas.microsoft.com/office/drawing/2014/main" id="{BD585E56-7852-4244-B6BC-7792056C83FC}"/>
              </a:ext>
            </a:extLst>
          </p:cNvPr>
          <p:cNvSpPr>
            <a:spLocks noGrp="1"/>
          </p:cNvSpPr>
          <p:nvPr>
            <p:ph idx="1"/>
          </p:nvPr>
        </p:nvSpPr>
        <p:spPr/>
        <p:txBody>
          <a:bodyPr>
            <a:normAutofit/>
          </a:bodyPr>
          <a:lstStyle/>
          <a:p>
            <a:r>
              <a:rPr lang="cs-CZ" i="1" dirty="0" err="1"/>
              <a:t>Tidligere</a:t>
            </a:r>
            <a:r>
              <a:rPr lang="cs-CZ" i="1" dirty="0"/>
              <a:t>:</a:t>
            </a:r>
          </a:p>
          <a:p>
            <a:r>
              <a:rPr lang="cs-CZ" dirty="0" err="1"/>
              <a:t>Poetikk</a:t>
            </a:r>
            <a:r>
              <a:rPr lang="cs-CZ" dirty="0"/>
              <a:t>, </a:t>
            </a:r>
            <a:r>
              <a:rPr lang="cs-CZ" dirty="0" err="1"/>
              <a:t>Retorikk</a:t>
            </a:r>
            <a:r>
              <a:rPr lang="cs-CZ" dirty="0"/>
              <a:t>, </a:t>
            </a:r>
            <a:r>
              <a:rPr lang="cs-CZ" dirty="0" err="1"/>
              <a:t>Filosofi</a:t>
            </a:r>
            <a:r>
              <a:rPr lang="cs-CZ" dirty="0"/>
              <a:t>, </a:t>
            </a:r>
            <a:r>
              <a:rPr lang="cs-CZ" dirty="0" err="1"/>
              <a:t>Teologi</a:t>
            </a:r>
            <a:r>
              <a:rPr lang="cs-CZ" dirty="0"/>
              <a:t>, </a:t>
            </a:r>
            <a:r>
              <a:rPr lang="cs-CZ" dirty="0" err="1"/>
              <a:t>hermeneutikk</a:t>
            </a:r>
            <a:r>
              <a:rPr lang="cs-CZ" dirty="0"/>
              <a:t>…</a:t>
            </a:r>
          </a:p>
          <a:p>
            <a:r>
              <a:rPr lang="cs-CZ" i="1" dirty="0" err="1"/>
              <a:t>Dagens</a:t>
            </a:r>
            <a:r>
              <a:rPr lang="cs-CZ" i="1" dirty="0"/>
              <a:t> </a:t>
            </a:r>
            <a:r>
              <a:rPr lang="cs-CZ" i="1" dirty="0" err="1"/>
              <a:t>deling</a:t>
            </a:r>
            <a:r>
              <a:rPr lang="cs-CZ" i="1" dirty="0"/>
              <a:t>:</a:t>
            </a:r>
          </a:p>
          <a:p>
            <a:r>
              <a:rPr lang="cs-CZ" dirty="0"/>
              <a:t>I. Literární věda/věda o literatuře/ </a:t>
            </a:r>
            <a:r>
              <a:rPr lang="cs-CZ" dirty="0" err="1"/>
              <a:t>litteraturvitenskap</a:t>
            </a:r>
            <a:r>
              <a:rPr lang="cs-CZ" dirty="0"/>
              <a:t>/</a:t>
            </a:r>
            <a:r>
              <a:rPr lang="cs-CZ" dirty="0" err="1"/>
              <a:t>literary</a:t>
            </a:r>
            <a:r>
              <a:rPr lang="cs-CZ" dirty="0"/>
              <a:t> science</a:t>
            </a:r>
          </a:p>
          <a:p>
            <a:r>
              <a:rPr lang="cs-CZ" dirty="0"/>
              <a:t>II. Literární historie/</a:t>
            </a:r>
            <a:r>
              <a:rPr lang="cs-CZ" dirty="0" err="1"/>
              <a:t>litteraturhistorie</a:t>
            </a:r>
            <a:r>
              <a:rPr lang="cs-CZ" dirty="0"/>
              <a:t>/</a:t>
            </a:r>
            <a:r>
              <a:rPr lang="cs-CZ" dirty="0" err="1"/>
              <a:t>literature</a:t>
            </a:r>
            <a:r>
              <a:rPr lang="cs-CZ" dirty="0"/>
              <a:t> </a:t>
            </a:r>
            <a:r>
              <a:rPr lang="cs-CZ" dirty="0" err="1"/>
              <a:t>history</a:t>
            </a:r>
            <a:endParaRPr lang="cs-CZ" dirty="0"/>
          </a:p>
          <a:p>
            <a:r>
              <a:rPr lang="cs-CZ" dirty="0"/>
              <a:t>III. Literární kritika/</a:t>
            </a:r>
            <a:r>
              <a:rPr lang="cs-CZ" dirty="0" err="1"/>
              <a:t>litteraturkritikk</a:t>
            </a:r>
            <a:r>
              <a:rPr lang="cs-CZ" dirty="0"/>
              <a:t>/ </a:t>
            </a:r>
            <a:r>
              <a:rPr lang="cs-CZ" dirty="0" err="1">
                <a:solidFill>
                  <a:srgbClr val="FF0000"/>
                </a:solidFill>
              </a:rPr>
              <a:t>literary</a:t>
            </a:r>
            <a:r>
              <a:rPr lang="cs-CZ" dirty="0">
                <a:solidFill>
                  <a:srgbClr val="FF0000"/>
                </a:solidFill>
              </a:rPr>
              <a:t> </a:t>
            </a:r>
            <a:r>
              <a:rPr lang="cs-CZ" dirty="0" err="1">
                <a:solidFill>
                  <a:srgbClr val="FF0000"/>
                </a:solidFill>
              </a:rPr>
              <a:t>criticism</a:t>
            </a:r>
            <a:r>
              <a:rPr lang="cs-CZ" dirty="0"/>
              <a:t>/</a:t>
            </a:r>
            <a:r>
              <a:rPr lang="cs-CZ" dirty="0" err="1"/>
              <a:t>literary</a:t>
            </a:r>
            <a:r>
              <a:rPr lang="cs-CZ" dirty="0"/>
              <a:t> </a:t>
            </a:r>
            <a:r>
              <a:rPr lang="cs-CZ" dirty="0" err="1"/>
              <a:t>studies</a:t>
            </a:r>
            <a:endParaRPr lang="cs-CZ" dirty="0"/>
          </a:p>
        </p:txBody>
      </p:sp>
    </p:spTree>
    <p:extLst>
      <p:ext uri="{BB962C8B-B14F-4D97-AF65-F5344CB8AC3E}">
        <p14:creationId xmlns:p14="http://schemas.microsoft.com/office/powerpoint/2010/main" val="11068720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D4EBD55-292B-4504-AD8D-76956AD6087C}"/>
              </a:ext>
            </a:extLst>
          </p:cNvPr>
          <p:cNvSpPr>
            <a:spLocks noGrp="1"/>
          </p:cNvSpPr>
          <p:nvPr>
            <p:ph type="title"/>
          </p:nvPr>
        </p:nvSpPr>
        <p:spPr/>
        <p:txBody>
          <a:bodyPr/>
          <a:lstStyle/>
          <a:p>
            <a:r>
              <a:rPr lang="cs-CZ" dirty="0" err="1"/>
              <a:t>Det</a:t>
            </a:r>
            <a:r>
              <a:rPr lang="cs-CZ" dirty="0"/>
              <a:t> 20. </a:t>
            </a:r>
            <a:r>
              <a:rPr lang="nb-NO" dirty="0"/>
              <a:t>århundre</a:t>
            </a:r>
            <a:r>
              <a:rPr lang="cs-CZ" dirty="0"/>
              <a:t>t</a:t>
            </a:r>
          </a:p>
        </p:txBody>
      </p:sp>
      <p:sp>
        <p:nvSpPr>
          <p:cNvPr id="3" name="Zástupný obsah 2">
            <a:extLst>
              <a:ext uri="{FF2B5EF4-FFF2-40B4-BE49-F238E27FC236}">
                <a16:creationId xmlns:a16="http://schemas.microsoft.com/office/drawing/2014/main" id="{0DFC252B-DA63-4C71-9620-46F6A6F3FD03}"/>
              </a:ext>
            </a:extLst>
          </p:cNvPr>
          <p:cNvSpPr>
            <a:spLocks noGrp="1"/>
          </p:cNvSpPr>
          <p:nvPr>
            <p:ph idx="1"/>
          </p:nvPr>
        </p:nvSpPr>
        <p:spPr/>
        <p:txBody>
          <a:bodyPr/>
          <a:lstStyle/>
          <a:p>
            <a:r>
              <a:rPr lang="nb-NO" dirty="0"/>
              <a:t>Fokus og struktur har endret seg</a:t>
            </a:r>
          </a:p>
          <a:p>
            <a:r>
              <a:rPr lang="nb-NO" dirty="0"/>
              <a:t>Forskningens </a:t>
            </a:r>
            <a:r>
              <a:rPr lang="nb-NO" u="sng" dirty="0"/>
              <a:t>hovedakse</a:t>
            </a:r>
            <a:r>
              <a:rPr lang="nb-NO" dirty="0"/>
              <a:t>:</a:t>
            </a:r>
          </a:p>
          <a:p>
            <a:r>
              <a:rPr lang="nb-NO" dirty="0">
                <a:solidFill>
                  <a:srgbClr val="00B050"/>
                </a:solidFill>
              </a:rPr>
              <a:t>AUTOR</a:t>
            </a:r>
            <a:r>
              <a:rPr lang="nb-NO" dirty="0"/>
              <a:t>                       </a:t>
            </a:r>
            <a:r>
              <a:rPr lang="nb-NO" dirty="0">
                <a:solidFill>
                  <a:srgbClr val="7030A0"/>
                </a:solidFill>
              </a:rPr>
              <a:t>TEKST   </a:t>
            </a:r>
            <a:r>
              <a:rPr lang="nb-NO" dirty="0"/>
              <a:t>                 </a:t>
            </a:r>
            <a:r>
              <a:rPr lang="cs-CZ" dirty="0"/>
              <a:t>    </a:t>
            </a:r>
            <a:r>
              <a:rPr lang="nb-NO" dirty="0">
                <a:solidFill>
                  <a:srgbClr val="FF0000"/>
                </a:solidFill>
              </a:rPr>
              <a:t>LESER</a:t>
            </a:r>
          </a:p>
          <a:p>
            <a:r>
              <a:rPr lang="nb-NO" dirty="0">
                <a:solidFill>
                  <a:srgbClr val="00B050"/>
                </a:solidFill>
              </a:rPr>
              <a:t>Biografisk metode    </a:t>
            </a:r>
            <a:r>
              <a:rPr lang="nb-NO" dirty="0">
                <a:solidFill>
                  <a:srgbClr val="7030A0"/>
                </a:solidFill>
              </a:rPr>
              <a:t>formalisme</a:t>
            </a:r>
            <a:r>
              <a:rPr lang="nb-NO" dirty="0"/>
              <a:t>          </a:t>
            </a:r>
            <a:r>
              <a:rPr lang="cs-CZ" dirty="0"/>
              <a:t>    </a:t>
            </a:r>
            <a:r>
              <a:rPr lang="nb-NO" dirty="0">
                <a:solidFill>
                  <a:srgbClr val="FF0000"/>
                </a:solidFill>
              </a:rPr>
              <a:t>resepsjonshistorie</a:t>
            </a:r>
          </a:p>
          <a:p>
            <a:r>
              <a:rPr lang="nb-NO" dirty="0">
                <a:solidFill>
                  <a:srgbClr val="00B050"/>
                </a:solidFill>
              </a:rPr>
              <a:t>Psykoanalyse </a:t>
            </a:r>
            <a:r>
              <a:rPr lang="nb-NO" dirty="0"/>
              <a:t>           </a:t>
            </a:r>
            <a:r>
              <a:rPr lang="nb-NO" dirty="0">
                <a:solidFill>
                  <a:srgbClr val="7030A0"/>
                </a:solidFill>
              </a:rPr>
              <a:t>strukturalisme</a:t>
            </a:r>
            <a:r>
              <a:rPr lang="nb-NO" dirty="0"/>
              <a:t>      </a:t>
            </a:r>
            <a:r>
              <a:rPr lang="cs-CZ" dirty="0"/>
              <a:t>   </a:t>
            </a:r>
            <a:r>
              <a:rPr lang="nb-NO" dirty="0">
                <a:solidFill>
                  <a:srgbClr val="FF0000"/>
                </a:solidFill>
              </a:rPr>
              <a:t>resepsjonsestetikk</a:t>
            </a:r>
          </a:p>
          <a:p>
            <a:r>
              <a:rPr lang="nb-NO" dirty="0"/>
              <a:t>                                     </a:t>
            </a:r>
            <a:r>
              <a:rPr lang="nb-NO" dirty="0">
                <a:solidFill>
                  <a:srgbClr val="7030A0"/>
                </a:solidFill>
              </a:rPr>
              <a:t>genologi               </a:t>
            </a:r>
            <a:r>
              <a:rPr lang="cs-CZ" dirty="0">
                <a:solidFill>
                  <a:srgbClr val="7030A0"/>
                </a:solidFill>
              </a:rPr>
              <a:t>   </a:t>
            </a:r>
            <a:r>
              <a:rPr lang="nb-NO" dirty="0">
                <a:solidFill>
                  <a:srgbClr val="FF0000"/>
                </a:solidFill>
              </a:rPr>
              <a:t>bøker i samfunnet (forlag)</a:t>
            </a:r>
            <a:endParaRPr lang="nb-NO" dirty="0">
              <a:solidFill>
                <a:srgbClr val="7030A0"/>
              </a:solidFill>
            </a:endParaRPr>
          </a:p>
          <a:p>
            <a:r>
              <a:rPr lang="nb-NO" dirty="0"/>
              <a:t>                                     </a:t>
            </a:r>
            <a:r>
              <a:rPr lang="nb-NO" dirty="0">
                <a:solidFill>
                  <a:srgbClr val="7030A0"/>
                </a:solidFill>
              </a:rPr>
              <a:t>narratologi           </a:t>
            </a:r>
            <a:r>
              <a:rPr lang="cs-CZ" dirty="0">
                <a:solidFill>
                  <a:srgbClr val="7030A0"/>
                </a:solidFill>
              </a:rPr>
              <a:t>   </a:t>
            </a:r>
            <a:r>
              <a:rPr lang="nb-NO" dirty="0">
                <a:solidFill>
                  <a:srgbClr val="FF0000"/>
                </a:solidFill>
              </a:rPr>
              <a:t>tekster i forskjellige medier</a:t>
            </a:r>
            <a:endParaRPr lang="nb-NO" dirty="0">
              <a:solidFill>
                <a:srgbClr val="7030A0"/>
              </a:solidFill>
            </a:endParaRPr>
          </a:p>
          <a:p>
            <a:r>
              <a:rPr lang="nb-NO" dirty="0">
                <a:solidFill>
                  <a:srgbClr val="7030A0"/>
                </a:solidFill>
              </a:rPr>
              <a:t>                                     intertekstualitet</a:t>
            </a:r>
            <a:endParaRPr lang="cs-CZ" dirty="0">
              <a:solidFill>
                <a:srgbClr val="7030A0"/>
              </a:solidFill>
            </a:endParaRPr>
          </a:p>
        </p:txBody>
      </p:sp>
    </p:spTree>
    <p:extLst>
      <p:ext uri="{BB962C8B-B14F-4D97-AF65-F5344CB8AC3E}">
        <p14:creationId xmlns:p14="http://schemas.microsoft.com/office/powerpoint/2010/main" val="3093667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EF113DC-1033-4322-AE40-B4C2BE914249}"/>
              </a:ext>
            </a:extLst>
          </p:cNvPr>
          <p:cNvSpPr>
            <a:spLocks noGrp="1"/>
          </p:cNvSpPr>
          <p:nvPr>
            <p:ph type="title"/>
          </p:nvPr>
        </p:nvSpPr>
        <p:spPr/>
        <p:txBody>
          <a:bodyPr/>
          <a:lstStyle/>
          <a:p>
            <a:r>
              <a:rPr lang="cs-CZ" dirty="0" err="1"/>
              <a:t>ogs</a:t>
            </a:r>
            <a:r>
              <a:rPr lang="nb-NO" dirty="0"/>
              <a:t>å</a:t>
            </a:r>
            <a:endParaRPr lang="cs-CZ" dirty="0"/>
          </a:p>
        </p:txBody>
      </p:sp>
      <p:sp>
        <p:nvSpPr>
          <p:cNvPr id="3" name="Zástupný obsah 2">
            <a:extLst>
              <a:ext uri="{FF2B5EF4-FFF2-40B4-BE49-F238E27FC236}">
                <a16:creationId xmlns:a16="http://schemas.microsoft.com/office/drawing/2014/main" id="{6D3EDB33-DF0B-49D8-B32B-AB87D6AAF980}"/>
              </a:ext>
            </a:extLst>
          </p:cNvPr>
          <p:cNvSpPr>
            <a:spLocks noGrp="1"/>
          </p:cNvSpPr>
          <p:nvPr>
            <p:ph idx="1"/>
          </p:nvPr>
        </p:nvSpPr>
        <p:spPr/>
        <p:txBody>
          <a:bodyPr>
            <a:normAutofit fontScale="92500" lnSpcReduction="10000"/>
          </a:bodyPr>
          <a:lstStyle/>
          <a:p>
            <a:r>
              <a:rPr lang="en-US" dirty="0">
                <a:solidFill>
                  <a:srgbClr val="C00000"/>
                </a:solidFill>
              </a:rPr>
              <a:t>History of the book</a:t>
            </a:r>
          </a:p>
          <a:p>
            <a:r>
              <a:rPr lang="en-US" dirty="0"/>
              <a:t>Related to other forms of literary criticism, the history of the book is a field of interdisciplinary inquiry drawing on the methods of bibliography, cultural history, history of literature, and media theory. Principally concerned with the production, circulation, and reception of texts and their material forms, book history seeks to connect forms of textuality with their material aspects.</a:t>
            </a:r>
          </a:p>
          <a:p>
            <a:endParaRPr lang="en-US" dirty="0"/>
          </a:p>
          <a:p>
            <a:r>
              <a:rPr lang="en-US" dirty="0"/>
              <a:t>Among the issues within the history of literature with which book history can be seen to intersect are: the development of authorship as a profession, the formation of reading audiences, the constraints of censorship and copyright, and the economics of literary form.</a:t>
            </a:r>
            <a:endParaRPr lang="cs-CZ" dirty="0"/>
          </a:p>
        </p:txBody>
      </p:sp>
    </p:spTree>
    <p:extLst>
      <p:ext uri="{BB962C8B-B14F-4D97-AF65-F5344CB8AC3E}">
        <p14:creationId xmlns:p14="http://schemas.microsoft.com/office/powerpoint/2010/main" val="1703400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0D031B67-6C23-4121-AF6B-791980D05839}"/>
              </a:ext>
            </a:extLst>
          </p:cNvPr>
          <p:cNvSpPr txBox="1"/>
          <p:nvPr/>
        </p:nvSpPr>
        <p:spPr>
          <a:xfrm>
            <a:off x="3047260" y="887767"/>
            <a:ext cx="7233082" cy="4801314"/>
          </a:xfrm>
          <a:prstGeom prst="rect">
            <a:avLst/>
          </a:prstGeom>
          <a:noFill/>
        </p:spPr>
        <p:txBody>
          <a:bodyPr wrap="square">
            <a:spAutoFit/>
          </a:bodyPr>
          <a:lstStyle/>
          <a:p>
            <a:r>
              <a:rPr lang="en-US" dirty="0"/>
              <a:t>Theodor Adorno: Cultural Criticism and Society; Aesthetic Theory</a:t>
            </a:r>
          </a:p>
          <a:p>
            <a:r>
              <a:rPr lang="en-US" dirty="0"/>
              <a:t>Roman Jakobson: The Metaphoric and Metonymic Poles</a:t>
            </a:r>
          </a:p>
          <a:p>
            <a:r>
              <a:rPr lang="en-US" dirty="0"/>
              <a:t>Northrop Frye: Anatomy of Criticism; The Critical Path</a:t>
            </a:r>
          </a:p>
          <a:p>
            <a:r>
              <a:rPr lang="en-US" dirty="0"/>
              <a:t>Gaston Bachelard: The Poetics of Space</a:t>
            </a:r>
          </a:p>
          <a:p>
            <a:r>
              <a:rPr lang="en-US" dirty="0"/>
              <a:t>Ernst </a:t>
            </a:r>
            <a:r>
              <a:rPr lang="en-US" dirty="0" err="1"/>
              <a:t>Gombrich</a:t>
            </a:r>
            <a:r>
              <a:rPr lang="en-US" dirty="0"/>
              <a:t>: Art and Illusion</a:t>
            </a:r>
          </a:p>
          <a:p>
            <a:r>
              <a:rPr lang="en-US" dirty="0"/>
              <a:t>Martin Heidegger: The Nature of Language; Language in the Poem; </a:t>
            </a:r>
            <a:r>
              <a:rPr lang="en-US" dirty="0" err="1"/>
              <a:t>Hölderlin</a:t>
            </a:r>
            <a:r>
              <a:rPr lang="en-US" dirty="0"/>
              <a:t> and the Essence of Poetry</a:t>
            </a:r>
          </a:p>
          <a:p>
            <a:r>
              <a:rPr lang="en-US" dirty="0"/>
              <a:t>Jacques Derrida: Structure, Sign, and Play in the Discourse of the Human Sciences</a:t>
            </a:r>
          </a:p>
          <a:p>
            <a:r>
              <a:rPr lang="en-US" dirty="0">
                <a:highlight>
                  <a:srgbClr val="FFFF00"/>
                </a:highlight>
              </a:rPr>
              <a:t>Roland Barthes</a:t>
            </a:r>
            <a:r>
              <a:rPr lang="en-US" dirty="0"/>
              <a:t>: The Structuralist Activity; The Death of the Author</a:t>
            </a:r>
          </a:p>
          <a:p>
            <a:r>
              <a:rPr lang="en-US" dirty="0"/>
              <a:t>Michel Foucault: Truth and Power; What Is an Author?; The Discourse on Language</a:t>
            </a:r>
          </a:p>
          <a:p>
            <a:r>
              <a:rPr lang="en-US" dirty="0">
                <a:highlight>
                  <a:srgbClr val="FFFF00"/>
                </a:highlight>
              </a:rPr>
              <a:t>Hans Robert </a:t>
            </a:r>
            <a:r>
              <a:rPr lang="en-US" dirty="0" err="1">
                <a:highlight>
                  <a:srgbClr val="FFFF00"/>
                </a:highlight>
              </a:rPr>
              <a:t>Jauss</a:t>
            </a:r>
            <a:r>
              <a:rPr lang="en-US" dirty="0"/>
              <a:t>: Literary History as a Challenge to Literary Theory</a:t>
            </a:r>
          </a:p>
          <a:p>
            <a:r>
              <a:rPr lang="en-US" dirty="0"/>
              <a:t>Georges Poulet: Phenomenology of Reading</a:t>
            </a:r>
          </a:p>
          <a:p>
            <a:r>
              <a:rPr lang="en-US" dirty="0"/>
              <a:t>M.M. </a:t>
            </a:r>
            <a:r>
              <a:rPr lang="en-US" dirty="0" err="1"/>
              <a:t>Bachtin</a:t>
            </a:r>
            <a:r>
              <a:rPr lang="en-US" dirty="0"/>
              <a:t>:</a:t>
            </a:r>
          </a:p>
          <a:p>
            <a:r>
              <a:rPr lang="en-US" dirty="0"/>
              <a:t>Gerard Genette:</a:t>
            </a:r>
          </a:p>
          <a:p>
            <a:r>
              <a:rPr lang="en-US" dirty="0"/>
              <a:t>Umberto Eco:</a:t>
            </a:r>
          </a:p>
        </p:txBody>
      </p:sp>
    </p:spTree>
    <p:extLst>
      <p:ext uri="{BB962C8B-B14F-4D97-AF65-F5344CB8AC3E}">
        <p14:creationId xmlns:p14="http://schemas.microsoft.com/office/powerpoint/2010/main" val="12142711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C85A9384-9194-493D-850F-88204536AD84}"/>
              </a:ext>
            </a:extLst>
          </p:cNvPr>
          <p:cNvSpPr txBox="1"/>
          <p:nvPr/>
        </p:nvSpPr>
        <p:spPr>
          <a:xfrm>
            <a:off x="2521258" y="816745"/>
            <a:ext cx="8504808" cy="5355312"/>
          </a:xfrm>
          <a:prstGeom prst="rect">
            <a:avLst/>
          </a:prstGeom>
          <a:noFill/>
        </p:spPr>
        <p:txBody>
          <a:bodyPr wrap="square">
            <a:spAutoFit/>
          </a:bodyPr>
          <a:lstStyle/>
          <a:p>
            <a:r>
              <a:rPr lang="en-US" dirty="0"/>
              <a:t>Julia Kristeva: From One Identity to Another; Women's Time</a:t>
            </a:r>
            <a:endParaRPr lang="cs-CZ" dirty="0"/>
          </a:p>
          <a:p>
            <a:r>
              <a:rPr lang="en-US" dirty="0"/>
              <a:t>Stanley Fish: Normal Circumstances, Literal Language, Direct Speech Acts, the Ordinary, the Everyday, the Obvious, What Goes Without Saying, and Other Special Cases; Is There a Text in This Class?</a:t>
            </a:r>
            <a:endParaRPr lang="cs-CZ" dirty="0"/>
          </a:p>
          <a:p>
            <a:r>
              <a:rPr lang="en-US" dirty="0">
                <a:highlight>
                  <a:srgbClr val="FFFF00"/>
                </a:highlight>
              </a:rPr>
              <a:t>Hélène </a:t>
            </a:r>
            <a:r>
              <a:rPr lang="en-US" dirty="0" err="1">
                <a:highlight>
                  <a:srgbClr val="FFFF00"/>
                </a:highlight>
              </a:rPr>
              <a:t>Cixous</a:t>
            </a:r>
            <a:r>
              <a:rPr lang="en-US" dirty="0"/>
              <a:t>: The Laugh of the Medusa</a:t>
            </a:r>
          </a:p>
          <a:p>
            <a:r>
              <a:rPr lang="en-US" dirty="0"/>
              <a:t>Jonathan Culler: Beyond Interpretation</a:t>
            </a:r>
          </a:p>
          <a:p>
            <a:r>
              <a:rPr lang="en-US" dirty="0"/>
              <a:t>Geoffrey Hartman: Literary Commentary as Literature</a:t>
            </a:r>
          </a:p>
          <a:p>
            <a:r>
              <a:rPr lang="en-US" dirty="0">
                <a:highlight>
                  <a:srgbClr val="FFFF00"/>
                </a:highlight>
              </a:rPr>
              <a:t>Wolfgang </a:t>
            </a:r>
            <a:r>
              <a:rPr lang="en-US" dirty="0" err="1">
                <a:highlight>
                  <a:srgbClr val="FFFF00"/>
                </a:highlight>
              </a:rPr>
              <a:t>Iser</a:t>
            </a:r>
            <a:r>
              <a:rPr lang="en-US" dirty="0"/>
              <a:t>: The Repertoire</a:t>
            </a:r>
          </a:p>
          <a:p>
            <a:r>
              <a:rPr lang="en-US" dirty="0"/>
              <a:t>Hayden White: The Historical Text as Literary Artifact</a:t>
            </a:r>
          </a:p>
          <a:p>
            <a:r>
              <a:rPr lang="en-US" dirty="0"/>
              <a:t>Hans-Georg Gadamer: Truth and Method</a:t>
            </a:r>
          </a:p>
          <a:p>
            <a:r>
              <a:rPr lang="en-US" dirty="0"/>
              <a:t>Paul </a:t>
            </a:r>
            <a:r>
              <a:rPr lang="en-US" dirty="0" err="1"/>
              <a:t>Ricoeur</a:t>
            </a:r>
            <a:r>
              <a:rPr lang="en-US" dirty="0"/>
              <a:t>: The Metaphorical Process as Cognition, Imagination, and Feeling</a:t>
            </a:r>
          </a:p>
          <a:p>
            <a:r>
              <a:rPr lang="en-US" dirty="0"/>
              <a:t>Peter </a:t>
            </a:r>
            <a:r>
              <a:rPr lang="en-US" dirty="0" err="1"/>
              <a:t>Szondi</a:t>
            </a:r>
            <a:r>
              <a:rPr lang="en-US" dirty="0"/>
              <a:t>: On Textual Understanding</a:t>
            </a:r>
          </a:p>
          <a:p>
            <a:r>
              <a:rPr lang="en-US" dirty="0"/>
              <a:t>M. H. Abrams: How to Do Things with Texts</a:t>
            </a:r>
          </a:p>
          <a:p>
            <a:r>
              <a:rPr lang="en-US" dirty="0"/>
              <a:t>J. Hillis Miller: The Critic as Host</a:t>
            </a:r>
          </a:p>
          <a:p>
            <a:r>
              <a:rPr lang="en-US" dirty="0"/>
              <a:t>Clifford Geertz: Blurred Genres: The Refiguration of Social Thought</a:t>
            </a:r>
          </a:p>
          <a:p>
            <a:r>
              <a:rPr lang="en-US" dirty="0"/>
              <a:t>Filippo Tommaso Marinetti: The Foundation and Manifesto of Futurism</a:t>
            </a:r>
          </a:p>
          <a:p>
            <a:r>
              <a:rPr lang="en-US" dirty="0"/>
              <a:t>Tristan Tzara: Unpretentious Proclamation</a:t>
            </a:r>
          </a:p>
          <a:p>
            <a:endParaRPr lang="en-US" dirty="0"/>
          </a:p>
          <a:p>
            <a:endParaRPr lang="en-US" dirty="0"/>
          </a:p>
        </p:txBody>
      </p:sp>
    </p:spTree>
    <p:extLst>
      <p:ext uri="{BB962C8B-B14F-4D97-AF65-F5344CB8AC3E}">
        <p14:creationId xmlns:p14="http://schemas.microsoft.com/office/powerpoint/2010/main" val="1878007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B200771-53F5-4F06-879E-02143B281471}"/>
              </a:ext>
            </a:extLst>
          </p:cNvPr>
          <p:cNvSpPr>
            <a:spLocks noGrp="1"/>
          </p:cNvSpPr>
          <p:nvPr>
            <p:ph type="title"/>
          </p:nvPr>
        </p:nvSpPr>
        <p:spPr/>
        <p:txBody>
          <a:bodyPr/>
          <a:lstStyle/>
          <a:p>
            <a:r>
              <a:rPr lang="cs-CZ" dirty="0" err="1"/>
              <a:t>Tsjekkisk</a:t>
            </a:r>
            <a:r>
              <a:rPr lang="cs-CZ" dirty="0"/>
              <a:t> </a:t>
            </a:r>
            <a:r>
              <a:rPr lang="cs-CZ" dirty="0" err="1"/>
              <a:t>forskning</a:t>
            </a:r>
            <a:r>
              <a:rPr lang="cs-CZ" dirty="0"/>
              <a:t> </a:t>
            </a:r>
            <a:r>
              <a:rPr lang="cs-CZ" dirty="0" err="1"/>
              <a:t>om</a:t>
            </a:r>
            <a:r>
              <a:rPr lang="cs-CZ" dirty="0"/>
              <a:t> </a:t>
            </a:r>
            <a:r>
              <a:rPr lang="cs-CZ" dirty="0" err="1"/>
              <a:t>litteratur</a:t>
            </a:r>
            <a:r>
              <a:rPr lang="cs-CZ" dirty="0"/>
              <a:t> (</a:t>
            </a:r>
            <a:r>
              <a:rPr lang="cs-CZ" dirty="0" err="1"/>
              <a:t>eksempler</a:t>
            </a:r>
            <a:r>
              <a:rPr lang="cs-CZ" dirty="0"/>
              <a:t>)</a:t>
            </a:r>
          </a:p>
        </p:txBody>
      </p:sp>
      <p:sp>
        <p:nvSpPr>
          <p:cNvPr id="3" name="Zástupný obsah 2">
            <a:extLst>
              <a:ext uri="{FF2B5EF4-FFF2-40B4-BE49-F238E27FC236}">
                <a16:creationId xmlns:a16="http://schemas.microsoft.com/office/drawing/2014/main" id="{3E4D880E-C472-4074-A88E-D7EF3E913561}"/>
              </a:ext>
            </a:extLst>
          </p:cNvPr>
          <p:cNvSpPr>
            <a:spLocks noGrp="1"/>
          </p:cNvSpPr>
          <p:nvPr>
            <p:ph idx="1"/>
          </p:nvPr>
        </p:nvSpPr>
        <p:spPr/>
        <p:txBody>
          <a:bodyPr/>
          <a:lstStyle/>
          <a:p>
            <a:r>
              <a:rPr lang="nb-NO" dirty="0"/>
              <a:t>J</a:t>
            </a:r>
            <a:r>
              <a:rPr lang="cs-CZ" dirty="0" err="1"/>
              <a:t>an</a:t>
            </a:r>
            <a:r>
              <a:rPr lang="cs-CZ" dirty="0"/>
              <a:t> Mukařovský (1891 – 1975)</a:t>
            </a:r>
            <a:endParaRPr lang="nb-NO" dirty="0"/>
          </a:p>
          <a:p>
            <a:r>
              <a:rPr lang="cs-CZ" dirty="0"/>
              <a:t>Zdeněk </a:t>
            </a:r>
            <a:r>
              <a:rPr lang="cs-CZ" dirty="0" err="1"/>
              <a:t>Mathauser</a:t>
            </a:r>
            <a:r>
              <a:rPr lang="cs-CZ" dirty="0"/>
              <a:t> (1920 – 2007)</a:t>
            </a:r>
          </a:p>
          <a:p>
            <a:r>
              <a:rPr lang="cs-CZ" dirty="0"/>
              <a:t>Vladimír Svatoň (1931 – 2018)</a:t>
            </a:r>
          </a:p>
          <a:p>
            <a:r>
              <a:rPr lang="cs-CZ" dirty="0"/>
              <a:t>Lubomír Doležel (1922 – 2017)</a:t>
            </a:r>
          </a:p>
          <a:p>
            <a:r>
              <a:rPr lang="cs-CZ" dirty="0"/>
              <a:t>Daniela Hodrová, 1946</a:t>
            </a:r>
          </a:p>
          <a:p>
            <a:endParaRPr lang="cs-CZ" dirty="0"/>
          </a:p>
          <a:p>
            <a:r>
              <a:rPr lang="cs-CZ" dirty="0"/>
              <a:t>KEY: Karolína Stehlíková, Ondřej </a:t>
            </a:r>
            <a:r>
              <a:rPr lang="cs-CZ" dirty="0" err="1"/>
              <a:t>Vimr</a:t>
            </a:r>
            <a:r>
              <a:rPr lang="cs-CZ" dirty="0"/>
              <a:t>, MJ (Časopis Česká literatura </a:t>
            </a:r>
            <a:r>
              <a:rPr lang="pl-PL" b="0" i="0" dirty="0">
                <a:solidFill>
                  <a:srgbClr val="0A0A0A"/>
                </a:solidFill>
                <a:effectLst/>
                <a:latin typeface="Open Sans" panose="020B0606030504020204" pitchFamily="34" charset="0"/>
              </a:rPr>
              <a:t>2017, roč. 65, č. 4, s. 590-604) se: materialer</a:t>
            </a:r>
            <a:endParaRPr lang="cs-CZ" dirty="0"/>
          </a:p>
        </p:txBody>
      </p:sp>
    </p:spTree>
    <p:extLst>
      <p:ext uri="{BB962C8B-B14F-4D97-AF65-F5344CB8AC3E}">
        <p14:creationId xmlns:p14="http://schemas.microsoft.com/office/powerpoint/2010/main" val="101202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49BDB95-D9CF-4C43-9E8A-19E4E3EDF7FD}"/>
              </a:ext>
            </a:extLst>
          </p:cNvPr>
          <p:cNvSpPr>
            <a:spLocks noGrp="1"/>
          </p:cNvSpPr>
          <p:nvPr>
            <p:ph type="title"/>
          </p:nvPr>
        </p:nvSpPr>
        <p:spPr/>
        <p:txBody>
          <a:bodyPr/>
          <a:lstStyle/>
          <a:p>
            <a:r>
              <a:rPr lang="cs-CZ" dirty="0" err="1"/>
              <a:t>Relevant</a:t>
            </a:r>
            <a:r>
              <a:rPr lang="cs-CZ" dirty="0"/>
              <a:t> </a:t>
            </a:r>
            <a:r>
              <a:rPr lang="cs-CZ" dirty="0" err="1"/>
              <a:t>for</a:t>
            </a:r>
            <a:r>
              <a:rPr lang="cs-CZ" dirty="0"/>
              <a:t> </a:t>
            </a:r>
            <a:r>
              <a:rPr lang="cs-CZ" dirty="0" err="1"/>
              <a:t>kulturhistorie</a:t>
            </a:r>
            <a:r>
              <a:rPr lang="cs-CZ" dirty="0"/>
              <a:t>/</a:t>
            </a:r>
            <a:r>
              <a:rPr lang="cs-CZ" dirty="0" err="1"/>
              <a:t>bilaterale</a:t>
            </a:r>
            <a:r>
              <a:rPr lang="cs-CZ" dirty="0"/>
              <a:t> </a:t>
            </a:r>
            <a:r>
              <a:rPr lang="cs-CZ" dirty="0" err="1"/>
              <a:t>kontakter</a:t>
            </a:r>
            <a:r>
              <a:rPr lang="cs-CZ" dirty="0"/>
              <a:t> NO-CZ/</a:t>
            </a:r>
            <a:r>
              <a:rPr lang="cs-CZ" dirty="0" err="1"/>
              <a:t>kulturtransfer</a:t>
            </a:r>
            <a:endParaRPr lang="cs-CZ" dirty="0"/>
          </a:p>
        </p:txBody>
      </p:sp>
      <p:sp>
        <p:nvSpPr>
          <p:cNvPr id="3" name="Zástupný obsah 2">
            <a:extLst>
              <a:ext uri="{FF2B5EF4-FFF2-40B4-BE49-F238E27FC236}">
                <a16:creationId xmlns:a16="http://schemas.microsoft.com/office/drawing/2014/main" id="{094F96C2-D27E-46DA-B68D-E0EC80BBD42B}"/>
              </a:ext>
            </a:extLst>
          </p:cNvPr>
          <p:cNvSpPr>
            <a:spLocks noGrp="1"/>
          </p:cNvSpPr>
          <p:nvPr>
            <p:ph idx="1"/>
          </p:nvPr>
        </p:nvSpPr>
        <p:spPr/>
        <p:txBody>
          <a:bodyPr/>
          <a:lstStyle/>
          <a:p>
            <a:r>
              <a:rPr lang="cs-CZ" dirty="0"/>
              <a:t>1. </a:t>
            </a:r>
            <a:r>
              <a:rPr lang="cs-CZ" dirty="0" err="1"/>
              <a:t>komparatistikk</a:t>
            </a:r>
            <a:endParaRPr lang="cs-CZ" dirty="0"/>
          </a:p>
          <a:p>
            <a:r>
              <a:rPr lang="cs-CZ" dirty="0"/>
              <a:t>2. </a:t>
            </a:r>
            <a:r>
              <a:rPr lang="cs-CZ" b="1" dirty="0" err="1">
                <a:solidFill>
                  <a:schemeClr val="accent4"/>
                </a:solidFill>
              </a:rPr>
              <a:t>tekstologi</a:t>
            </a:r>
            <a:endParaRPr lang="cs-CZ" b="1" dirty="0">
              <a:solidFill>
                <a:schemeClr val="accent4"/>
              </a:solidFill>
            </a:endParaRPr>
          </a:p>
          <a:p>
            <a:r>
              <a:rPr lang="cs-CZ" dirty="0"/>
              <a:t>3. </a:t>
            </a:r>
            <a:r>
              <a:rPr lang="cs-CZ" dirty="0" err="1"/>
              <a:t>translatologi</a:t>
            </a:r>
            <a:r>
              <a:rPr lang="cs-CZ" dirty="0"/>
              <a:t>  a/</a:t>
            </a:r>
            <a:r>
              <a:rPr lang="cs-CZ" b="1" dirty="0">
                <a:solidFill>
                  <a:schemeClr val="accent4"/>
                </a:solidFill>
              </a:rPr>
              <a:t>deskriptiv</a:t>
            </a:r>
            <a:r>
              <a:rPr lang="cs-CZ" dirty="0"/>
              <a:t>    B/ </a:t>
            </a:r>
            <a:r>
              <a:rPr lang="cs-CZ" dirty="0" err="1"/>
              <a:t>anvendt</a:t>
            </a:r>
            <a:endParaRPr lang="cs-CZ" dirty="0"/>
          </a:p>
        </p:txBody>
      </p:sp>
    </p:spTree>
    <p:extLst>
      <p:ext uri="{BB962C8B-B14F-4D97-AF65-F5344CB8AC3E}">
        <p14:creationId xmlns:p14="http://schemas.microsoft.com/office/powerpoint/2010/main" val="4250310346"/>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235</TotalTime>
  <Words>1038</Words>
  <Application>Microsoft Office PowerPoint</Application>
  <PresentationFormat>Širokoúhlá obrazovka</PresentationFormat>
  <Paragraphs>105</Paragraphs>
  <Slides>16</Slides>
  <Notes>0</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16</vt:i4>
      </vt:variant>
    </vt:vector>
  </HeadingPairs>
  <TitlesOfParts>
    <vt:vector size="23" baseType="lpstr">
      <vt:lpstr>Arial</vt:lpstr>
      <vt:lpstr>Calibri</vt:lpstr>
      <vt:lpstr>Calibri Light</vt:lpstr>
      <vt:lpstr>New Times Roman</vt:lpstr>
      <vt:lpstr>Open Sans</vt:lpstr>
      <vt:lpstr>Scala</vt:lpstr>
      <vt:lpstr>Motiv Office</vt:lpstr>
      <vt:lpstr>NOII_074 Dějiny překladu ze skandinávských jazyků</vt:lpstr>
      <vt:lpstr>Innhold, mål og hensikt med dette faget</vt:lpstr>
      <vt:lpstr>Litteraturfaget gjennom historien</vt:lpstr>
      <vt:lpstr>Det 20. århundret</vt:lpstr>
      <vt:lpstr>også</vt:lpstr>
      <vt:lpstr>Prezentace aplikace PowerPoint</vt:lpstr>
      <vt:lpstr>Prezentace aplikace PowerPoint</vt:lpstr>
      <vt:lpstr>Tsjekkisk forskning om litteratur (eksempler)</vt:lpstr>
      <vt:lpstr>Relevant for kulturhistorie/bilaterale kontakter NO-CZ/kulturtransfer</vt:lpstr>
      <vt:lpstr>translatologi</vt:lpstr>
      <vt:lpstr>aktiviteter</vt:lpstr>
      <vt:lpstr>Pliktlesing + skriving, også for studenter i Norge!</vt:lpstr>
      <vt:lpstr>Oppgaver/zadání (for studenter )</vt:lpstr>
      <vt:lpstr>C. Litterære kretsløp – kapitler som du kan velge ut</vt:lpstr>
      <vt:lpstr>A. Tsjekkiske tidsskrifter</vt:lpstr>
      <vt:lpstr>key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NOII_074 Dějiny překladu ze skandinávských jazyků</dc:title>
  <dc:creator>Miluše Juříčková</dc:creator>
  <cp:lastModifiedBy>Miluše Juříčková</cp:lastModifiedBy>
  <cp:revision>5</cp:revision>
  <dcterms:created xsi:type="dcterms:W3CDTF">2022-02-28T07:49:10Z</dcterms:created>
  <dcterms:modified xsi:type="dcterms:W3CDTF">2022-02-28T11:44:48Z</dcterms:modified>
</cp:coreProperties>
</file>