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9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1832-1B3C-4F03-B029-CE6C2569881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08C0-DB76-4FA8-9880-FCDF1CB5924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3345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1832-1B3C-4F03-B029-CE6C2569881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08C0-DB76-4FA8-9880-FCDF1CB59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42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1832-1B3C-4F03-B029-CE6C2569881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08C0-DB76-4FA8-9880-FCDF1CB59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67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1832-1B3C-4F03-B029-CE6C2569881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08C0-DB76-4FA8-9880-FCDF1CB59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076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1832-1B3C-4F03-B029-CE6C2569881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08C0-DB76-4FA8-9880-FCDF1CB5924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008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1832-1B3C-4F03-B029-CE6C2569881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08C0-DB76-4FA8-9880-FCDF1CB59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35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1832-1B3C-4F03-B029-CE6C2569881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08C0-DB76-4FA8-9880-FCDF1CB59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55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1832-1B3C-4F03-B029-CE6C2569881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08C0-DB76-4FA8-9880-FCDF1CB59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65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1832-1B3C-4F03-B029-CE6C2569881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08C0-DB76-4FA8-9880-FCDF1CB59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11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C5A1832-1B3C-4F03-B029-CE6C2569881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5108C0-DB76-4FA8-9880-FCDF1CB59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68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1832-1B3C-4F03-B029-CE6C2569881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08C0-DB76-4FA8-9880-FCDF1CB59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39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C5A1832-1B3C-4F03-B029-CE6C2569881E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E5108C0-DB76-4FA8-9880-FCDF1CB59248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728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17" r:id="rId8"/>
    <p:sldLayoutId id="2147484018" r:id="rId9"/>
    <p:sldLayoutId id="2147484019" r:id="rId10"/>
    <p:sldLayoutId id="214748402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EAC065-E7C6-408D-B41E-D1A17C8592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Undset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A21FA5-67C0-47C6-AE6B-49712F150C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22/3 2022</a:t>
            </a:r>
          </a:p>
        </p:txBody>
      </p:sp>
    </p:spTree>
    <p:extLst>
      <p:ext uri="{BB962C8B-B14F-4D97-AF65-F5344CB8AC3E}">
        <p14:creationId xmlns:p14="http://schemas.microsoft.com/office/powerpoint/2010/main" val="1284118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13C499-AF85-43BC-806D-8229392EFA6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/>
              <a:t>OA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3F16B1-D795-4136-9637-3B4E2CFD6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Diskontinuita vnitřního obrazu moderního jedince</a:t>
            </a:r>
          </a:p>
          <a:p>
            <a:r>
              <a:rPr lang="cs-CZ" sz="2800" dirty="0"/>
              <a:t>Na okraji chaosu i ve struktuře a uspořádání textu</a:t>
            </a:r>
          </a:p>
          <a:p>
            <a:r>
              <a:rPr lang="cs-CZ" sz="2800" dirty="0"/>
              <a:t>Olav ztrácí privilegium hlavní postavy a tato role připadá </a:t>
            </a:r>
            <a:r>
              <a:rPr lang="cs-CZ" sz="2800" dirty="0" err="1"/>
              <a:t>Eirikovi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85168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71413E-2058-497D-A250-859132A31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 - </a:t>
            </a:r>
            <a:r>
              <a:rPr lang="cs-CZ" dirty="0" err="1"/>
              <a:t>textovost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39C65A-7D20-4677-BFE0-7DFEE5E6F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Literární dílo = finalita</a:t>
            </a:r>
          </a:p>
          <a:p>
            <a:r>
              <a:rPr lang="cs-CZ" sz="2400" dirty="0"/>
              <a:t>Text = neohraničenost, neukončenost</a:t>
            </a:r>
          </a:p>
          <a:p>
            <a:endParaRPr lang="cs-CZ" sz="2400" dirty="0"/>
          </a:p>
          <a:p>
            <a:r>
              <a:rPr lang="cs-CZ" sz="2400" dirty="0"/>
              <a:t>Text – struktura (tkaniny)</a:t>
            </a:r>
          </a:p>
          <a:p>
            <a:r>
              <a:rPr lang="cs-CZ" sz="2400" dirty="0"/>
              <a:t>„Žádný tkadlec neví, co tká“ (Daniela Hodrová)</a:t>
            </a:r>
          </a:p>
        </p:txBody>
      </p:sp>
    </p:spTree>
    <p:extLst>
      <p:ext uri="{BB962C8B-B14F-4D97-AF65-F5344CB8AC3E}">
        <p14:creationId xmlns:p14="http://schemas.microsoft.com/office/powerpoint/2010/main" val="399998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3F914-DA5F-4ABD-B6FF-32F0C6BBB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Konstitutivní principy textuality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4484B-013E-41F5-8BD3-B092FA1E8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Koheze – realizace povrchové struktury textu, výrazy, stylistické aspekty</a:t>
            </a:r>
          </a:p>
          <a:p>
            <a:r>
              <a:rPr lang="cs-CZ" sz="2400" dirty="0"/>
              <a:t>Koherence – výsledek kognitivních a ideových procesů, celkový koncept</a:t>
            </a:r>
          </a:p>
          <a:p>
            <a:r>
              <a:rPr lang="cs-CZ" sz="2400" dirty="0"/>
              <a:t>Intencionalita – záměr autora</a:t>
            </a:r>
          </a:p>
          <a:p>
            <a:r>
              <a:rPr lang="cs-CZ" sz="2400" dirty="0" err="1"/>
              <a:t>Akceptabilita</a:t>
            </a:r>
            <a:r>
              <a:rPr lang="cs-CZ" sz="2400" dirty="0"/>
              <a:t> – postoj recipienta</a:t>
            </a:r>
          </a:p>
          <a:p>
            <a:r>
              <a:rPr lang="cs-CZ" sz="2400" dirty="0"/>
              <a:t>Informativnost</a:t>
            </a:r>
          </a:p>
          <a:p>
            <a:r>
              <a:rPr lang="cs-CZ" sz="2400" dirty="0" err="1"/>
              <a:t>Situačnost</a:t>
            </a:r>
            <a:r>
              <a:rPr lang="cs-CZ" sz="2400" dirty="0"/>
              <a:t> – relevantnost v dané situaci</a:t>
            </a:r>
          </a:p>
          <a:p>
            <a:r>
              <a:rPr lang="cs-CZ" sz="2400" dirty="0"/>
              <a:t>Intertextovost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473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D4E85F-DB1E-4693-96CE-D8246378A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E9DC56-57ED-45C8-8755-48DF1DB47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Hugo </a:t>
            </a:r>
            <a:r>
              <a:rPr lang="cs-CZ" sz="2800" dirty="0" err="1"/>
              <a:t>Aust</a:t>
            </a:r>
            <a:r>
              <a:rPr lang="cs-CZ" sz="2800" dirty="0"/>
              <a:t>: historický román je zvláštní forma výpovědi o vlastní době</a:t>
            </a:r>
          </a:p>
          <a:p>
            <a:endParaRPr lang="cs-CZ" sz="2800" dirty="0"/>
          </a:p>
          <a:p>
            <a:r>
              <a:rPr lang="cs-CZ" sz="2800" dirty="0"/>
              <a:t>SU romány neslouží především k poznání historie. Dějiny jsou zde tvůrčím způsobem přetaveny, a to ve dvou směrech</a:t>
            </a:r>
          </a:p>
          <a:p>
            <a:r>
              <a:rPr lang="cs-CZ" sz="2800" dirty="0"/>
              <a:t>a/ hledání smyslu historické narace svého národa a evropské kultury</a:t>
            </a:r>
          </a:p>
          <a:p>
            <a:r>
              <a:rPr lang="cs-CZ" sz="2800" dirty="0"/>
              <a:t>b/ obraz člověka (obraz moderního člověka)</a:t>
            </a:r>
          </a:p>
        </p:txBody>
      </p:sp>
    </p:spTree>
    <p:extLst>
      <p:ext uri="{BB962C8B-B14F-4D97-AF65-F5344CB8AC3E}">
        <p14:creationId xmlns:p14="http://schemas.microsoft.com/office/powerpoint/2010/main" val="1128299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C91CF-70F7-4AFD-86CA-DFDEE4D2C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Tempo vyprávění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DCF04B-A595-4E63-AC15-919AD1C69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„velmi pomalé a inspirující k reflexi“</a:t>
            </a:r>
          </a:p>
          <a:p>
            <a:r>
              <a:rPr lang="cs-CZ" sz="2800" dirty="0"/>
              <a:t>Popisné pasáže by mohly znamenat ulpění na povrchu nebo vnějškovou antikvárnost, ve skutečnosti jsou odrazem nitra jednajících osob, paralelním nasvícením jejich psychiky, vztahových a společenských souvislostí.</a:t>
            </a:r>
          </a:p>
          <a:p>
            <a:r>
              <a:rPr lang="cs-CZ" sz="2800" dirty="0"/>
              <a:t>C.F. </a:t>
            </a:r>
            <a:r>
              <a:rPr lang="cs-CZ" sz="2800" dirty="0" err="1"/>
              <a:t>Engelstad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45516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2D58A1-238F-4360-B5EE-9183A728051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/>
              <a:t>Srovnání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BCE511-4C72-40A2-9F35-52A5001EE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Ve srovnání s trilogií působí OA nevyrovnaně, fragmentárně</a:t>
            </a:r>
          </a:p>
          <a:p>
            <a:r>
              <a:rPr lang="cs-CZ" sz="2800" dirty="0"/>
              <a:t>Hlavní postava se vymyká charakteristice (silný i slabý), vnitřní chaos</a:t>
            </a:r>
          </a:p>
          <a:p>
            <a:r>
              <a:rPr lang="cs-CZ" sz="2800" dirty="0"/>
              <a:t>Jako milostná romance nebo rytířský příběh by musel být OA považován za fiasko</a:t>
            </a:r>
          </a:p>
        </p:txBody>
      </p:sp>
    </p:spTree>
    <p:extLst>
      <p:ext uri="{BB962C8B-B14F-4D97-AF65-F5344CB8AC3E}">
        <p14:creationId xmlns:p14="http://schemas.microsoft.com/office/powerpoint/2010/main" val="2636553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FD1E2E-94A6-4A9E-92C7-995229AB78D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/>
              <a:t>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B17273-9F12-4799-A103-63B885919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Typologie postav zde nepodléhá smířlivé logice života ženy a matky, tedy kladné hrdinky, která přes všechna klopýtnutí nikdy neztratí svou tvář a své životní směřování. Čtenářská identifikace byla snadná.</a:t>
            </a:r>
          </a:p>
          <a:p>
            <a:r>
              <a:rPr lang="cs-CZ" sz="2400" dirty="0"/>
              <a:t>Protože byl horizont očekávání u těchto dvou děl shodný (pauza mezi nimi byla pouze 3 roky), musel se norský čtenář cítit zklamán a podveden.</a:t>
            </a:r>
          </a:p>
          <a:p>
            <a:r>
              <a:rPr lang="cs-CZ" sz="2400" dirty="0"/>
              <a:t>Diagnóza: autorčin úbytek uměleckých schopností, její zaměření na církevní problematiku má zcizující efekt</a:t>
            </a:r>
          </a:p>
          <a:p>
            <a:r>
              <a:rPr lang="cs-CZ" sz="2400" dirty="0"/>
              <a:t>X</a:t>
            </a:r>
          </a:p>
          <a:p>
            <a:r>
              <a:rPr lang="cs-CZ" sz="2400" dirty="0"/>
              <a:t>Česká recepce: „román hledání“, „román vzdoru“</a:t>
            </a:r>
          </a:p>
          <a:p>
            <a:r>
              <a:rPr lang="cs-CZ" sz="2400" dirty="0"/>
              <a:t>Recenzenti si kladli otázky, jež nesměřovaly k poli mimoliterárnímu/historiografickému, nýbrž k jádru umělecké výpovědi/</a:t>
            </a:r>
            <a:r>
              <a:rPr lang="cs-CZ" sz="2400" dirty="0" err="1"/>
              <a:t>literarity</a:t>
            </a:r>
            <a:r>
              <a:rPr lang="cs-CZ" sz="2400" dirty="0"/>
              <a:t>/literárnosti</a:t>
            </a:r>
          </a:p>
        </p:txBody>
      </p:sp>
    </p:spTree>
    <p:extLst>
      <p:ext uri="{BB962C8B-B14F-4D97-AF65-F5344CB8AC3E}">
        <p14:creationId xmlns:p14="http://schemas.microsoft.com/office/powerpoint/2010/main" val="2347873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23C3B-2DCA-4FD6-B347-E4B8FA378E8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/>
              <a:t>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524C7F-7738-4E82-AEC0-4166C4A0A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OA není milostný román ani </a:t>
            </a:r>
            <a:r>
              <a:rPr lang="cs-CZ" sz="2800" dirty="0" err="1"/>
              <a:t>bildungsroman</a:t>
            </a:r>
            <a:endParaRPr lang="cs-CZ" sz="2800" dirty="0"/>
          </a:p>
          <a:p>
            <a:r>
              <a:rPr lang="cs-CZ" sz="2800" dirty="0"/>
              <a:t>Struktura nedisponuje mytologickou a magickou </a:t>
            </a:r>
            <a:r>
              <a:rPr lang="cs-CZ" sz="2800" dirty="0" err="1"/>
              <a:t>třístupňovostí</a:t>
            </a:r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Jde o diptych (v českém vydání omylem tetralogie)</a:t>
            </a:r>
          </a:p>
          <a:p>
            <a:r>
              <a:rPr lang="cs-CZ" sz="2800" dirty="0"/>
              <a:t>Dva díly: Dvojka – dvojakost, dvojpólovost</a:t>
            </a:r>
          </a:p>
          <a:p>
            <a:r>
              <a:rPr lang="cs-CZ" sz="2800" dirty="0"/>
              <a:t>Antagonismus, ambivalentnost</a:t>
            </a:r>
          </a:p>
          <a:p>
            <a:r>
              <a:rPr lang="cs-CZ" sz="2800" dirty="0"/>
              <a:t>Protiklady (dobro a zlo) jsou odsouzeni ke koexistenci, byť formou věčného zápasu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9372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0A69A3-0B85-4B74-AF3E-4C997C28C3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/>
              <a:t>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D7719C-C976-4EA5-AE27-45E4DA0FE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600" dirty="0"/>
              <a:t>Epos/antická tragédie bez rozuzlení/explicitní katarze</a:t>
            </a:r>
          </a:p>
          <a:p>
            <a:endParaRPr lang="cs-CZ" sz="2600" dirty="0"/>
          </a:p>
          <a:p>
            <a:r>
              <a:rPr lang="cs-CZ" sz="2600" dirty="0"/>
              <a:t>Vývoj ženy se po spirále dostává na vyšší úroveň obětavé lásky</a:t>
            </a:r>
          </a:p>
          <a:p>
            <a:r>
              <a:rPr lang="cs-CZ" sz="2600" dirty="0"/>
              <a:t>X </a:t>
            </a:r>
          </a:p>
          <a:p>
            <a:r>
              <a:rPr lang="cs-CZ" sz="2600" dirty="0"/>
              <a:t>Sirotek, který nemá, s kým by se poradil</a:t>
            </a:r>
          </a:p>
          <a:p>
            <a:r>
              <a:rPr lang="cs-CZ" sz="2600" dirty="0"/>
              <a:t>Mladý muž, který je krutě trestán za své omyly</a:t>
            </a:r>
          </a:p>
          <a:p>
            <a:r>
              <a:rPr lang="cs-CZ" sz="2600" dirty="0"/>
              <a:t>Manžel, jeho síly nestačí na zvrácení nepřízně osudu</a:t>
            </a:r>
          </a:p>
          <a:p>
            <a:r>
              <a:rPr lang="cs-CZ" sz="2600" dirty="0"/>
              <a:t>Zpochybnitelný otec</a:t>
            </a:r>
          </a:p>
          <a:p>
            <a:r>
              <a:rPr lang="cs-CZ" sz="2600" dirty="0"/>
              <a:t>Pochybný vychovatel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16715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</TotalTime>
  <Words>445</Words>
  <Application>Microsoft Office PowerPoint</Application>
  <PresentationFormat>Širokoúhlá obrazovka</PresentationFormat>
  <Paragraphs>59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Retrospektiva</vt:lpstr>
      <vt:lpstr>Undset</vt:lpstr>
      <vt:lpstr>Text - textovost</vt:lpstr>
      <vt:lpstr>Konstitutivní principy textuality</vt:lpstr>
      <vt:lpstr>SU</vt:lpstr>
      <vt:lpstr>Tempo vyprávění</vt:lpstr>
      <vt:lpstr>Srovnání</vt:lpstr>
      <vt:lpstr>1</vt:lpstr>
      <vt:lpstr>2</vt:lpstr>
      <vt:lpstr>3</vt:lpstr>
      <vt:lpstr>OA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Undset</dc:title>
  <dc:creator>Miluše Juříčková</dc:creator>
  <cp:lastModifiedBy>Miluše Juříčková</cp:lastModifiedBy>
  <cp:revision>3</cp:revision>
  <dcterms:created xsi:type="dcterms:W3CDTF">2022-03-21T20:15:04Z</dcterms:created>
  <dcterms:modified xsi:type="dcterms:W3CDTF">2022-03-21T20:26:00Z</dcterms:modified>
</cp:coreProperties>
</file>