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92" r:id="rId6"/>
    <p:sldId id="297" r:id="rId7"/>
    <p:sldId id="293" r:id="rId8"/>
    <p:sldId id="294" r:id="rId9"/>
    <p:sldId id="295" r:id="rId10"/>
    <p:sldId id="296" r:id="rId11"/>
    <p:sldId id="298" r:id="rId12"/>
    <p:sldId id="299" r:id="rId13"/>
    <p:sldId id="300" r:id="rId14"/>
    <p:sldId id="30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7498E-C167-4A70-9FEE-F3BD020AB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763A8C-AA64-48D5-A260-5D36E2B43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3D3AB0-3B2D-4FB8-B4E1-99849E81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CCA5D7-875A-4C45-BED6-50CF589B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EE791-7593-491E-8C90-B5E3D497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78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42AD8-B93B-49A8-AEC8-7BC4DEAD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BBA6BD-9579-4AA9-A6AD-FE42AC540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DA31E0-450C-4929-8ABE-C38004E2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357A6-4FC8-4844-B464-148C02B5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729C40-1818-4FED-A977-2E22DDCF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49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4AC3CD-C290-420B-9E50-5CF90F2F7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557E16-5ABE-4046-9DD9-8F983689B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C264EC-C600-4A53-8BE1-C60CA1B3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F6B015-57E4-42D0-BF86-FDB3F634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3C0F98-98DF-46E3-A306-BBFFCA71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37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8D30C-A441-4B2A-8977-BA02929D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47A4A-FE43-4970-93D8-DFCCD625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F3C5CB-2F65-46BC-927D-8A11BC32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38DA2F-63E3-4093-8D3F-85E5D4A1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35C430-F2F5-45D0-9344-34D3A71B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7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742D1-B08F-40EF-A37B-09C56AC7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5A1A8D-A703-4237-AA42-72827213A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4FA91-02D8-490E-BA3A-8CC07728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EE47FD-3F8C-4241-9BE8-D228AB09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9284D1-632C-45DA-9BF3-3B0E93EC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5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30FFB-5C21-4B09-A717-CBCFEB28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0A614-7326-49BD-BABC-54D503618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8685EE-DC04-45B9-815A-D3BB79E8A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69FF9C-8A92-4AE0-81D1-26990A1C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A68CD8-7C65-4BED-8A0E-4795C734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DB6DC2-9722-4F73-A450-00E5C3F1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33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076F8-13AB-4A6F-A216-BB38D2C2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BE0379-D5AF-4120-89FE-812DB845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024CFD-9E09-4164-81C9-14A5BF72A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5C9B09-E06A-4940-8E52-7339950A6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DEBFDC-3C49-4A23-9881-3DAE4B852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3358D3-B4EF-43F7-8916-54C2BD5D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17AF98-A84B-4B68-BF96-C0346E6A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6BC1C2-F824-4504-BED7-ED2DC4D3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6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D71B5-64C4-4F24-8965-A0A5E35A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A6D24A-D0F8-4D39-910E-E23265C2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8173B8-980E-4286-BA72-86DC65B3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8A4F00-4807-4489-8DED-28B6301A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48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371F93-79E2-4E55-9596-9A7BC56A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943BE0-448B-4DBC-8448-71CD7688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27B71C-EC70-4320-A1A9-3D38634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55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59256-111C-4252-B427-0419FAE0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0BA94-5F94-4E52-A587-DE9CB36C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F87E6A-557C-4F9E-971A-CC94458E3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6539B4-8334-49F0-B893-F21FD15E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601940-439F-474A-A81E-9CDB37B8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068776-01C4-453F-A9C9-9524BADC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02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1F066-FD07-47A3-AECA-2403ADDD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2FB498-5D02-4398-954C-E87CECCDC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B74EF3-0C27-4679-A08E-8BE6F85CD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D53260-4572-4A35-B44F-6584EF64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4BA65-5052-489C-95FE-21407E67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2BE43D-C095-46FF-AD88-9241E627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74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3CB358-9474-4157-9002-4C70E7F8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19E239-F68C-44A3-9F11-25687592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321B51-4AA7-45A3-9CCE-1CF008E62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6018-4F96-44B3-BF8A-9A7DFC3002CE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83CB72-8045-4713-AF55-5C4534800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5EB40C-276C-4768-A1AE-625038CB9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ECE0-EB1A-48BE-81B8-2DB639252E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2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o.wikipedia.org/wiki/1950" TargetMode="External"/><Relationship Id="rId3" Type="http://schemas.openxmlformats.org/officeDocument/2006/relationships/hyperlink" Target="https://no.wikipedia.org/wiki/Novelle" TargetMode="External"/><Relationship Id="rId7" Type="http://schemas.openxmlformats.org/officeDocument/2006/relationships/hyperlink" Target="https://no.wikipedia.org/wiki/1947" TargetMode="External"/><Relationship Id="rId2" Type="http://schemas.openxmlformats.org/officeDocument/2006/relationships/hyperlink" Target="https://no.wikipedia.org/wiki/Bak_skapet_st%C3%A5r_%C3%B8ks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.wikipedia.org/wiki/Roman" TargetMode="External"/><Relationship Id="rId5" Type="http://schemas.openxmlformats.org/officeDocument/2006/relationships/hyperlink" Target="https://no.wikipedia.org/wiki/Av_m%C3%A5neskinn_gror_det_ingenting" TargetMode="External"/><Relationship Id="rId4" Type="http://schemas.openxmlformats.org/officeDocument/2006/relationships/hyperlink" Target="https://no.wikipedia.org/wiki/1945" TargetMode="External"/><Relationship Id="rId9" Type="http://schemas.openxmlformats.org/officeDocument/2006/relationships/hyperlink" Target="https://no.wikipedia.org/wiki/195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Tor_Obrestad" TargetMode="External"/><Relationship Id="rId2" Type="http://schemas.openxmlformats.org/officeDocument/2006/relationships/hyperlink" Target="https://snl.no/Liv_K%C3%B8ltzo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nl.no/Paal-Helge_Haugen" TargetMode="External"/><Relationship Id="rId4" Type="http://schemas.openxmlformats.org/officeDocument/2006/relationships/hyperlink" Target="https://snl.no/Eldrid_Lunde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6BA96-97C8-44D1-A303-621CB5B34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 poválečnému vývoji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37DCAF-8AB6-47A5-AD46-46946B7E1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Om</a:t>
            </a:r>
            <a:r>
              <a:rPr lang="cs-CZ" dirty="0"/>
              <a:t> </a:t>
            </a:r>
            <a:r>
              <a:rPr lang="cs-CZ" dirty="0" err="1"/>
              <a:t>utvikling</a:t>
            </a:r>
            <a:r>
              <a:rPr lang="cs-CZ" dirty="0"/>
              <a:t> </a:t>
            </a:r>
            <a:r>
              <a:rPr lang="cs-CZ" dirty="0" err="1"/>
              <a:t>etter</a:t>
            </a:r>
            <a:r>
              <a:rPr lang="cs-CZ" dirty="0"/>
              <a:t> </a:t>
            </a:r>
            <a:r>
              <a:rPr lang="cs-CZ" dirty="0" err="1"/>
              <a:t>krigen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22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3A3D-9461-4A76-A5CE-EC2A4755FD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Kvinnelige forfattere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1C350-61C5-4B2E-A476-C2CA89FB0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Liv Køltzow</a:t>
            </a:r>
          </a:p>
          <a:p>
            <a:r>
              <a:rPr lang="nb-NO" dirty="0"/>
              <a:t>Herbjørg Wassmo</a:t>
            </a:r>
          </a:p>
          <a:p>
            <a:r>
              <a:rPr lang="nb-NO" dirty="0"/>
              <a:t>Bjørg Vik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9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1018A-611B-4876-9369-C71AC4BEA9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80-årene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9D393D-3BF0-4470-80A8-CC7E32EF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A/ tradisjon og Oslo: </a:t>
            </a:r>
          </a:p>
          <a:p>
            <a:r>
              <a:rPr lang="nb-NO" dirty="0"/>
              <a:t>Lars Saabye Christensen, f. 195</a:t>
            </a:r>
            <a:r>
              <a:rPr lang="cs-CZ" dirty="0"/>
              <a:t>3</a:t>
            </a:r>
            <a:endParaRPr lang="nb-NO" dirty="0"/>
          </a:p>
          <a:p>
            <a:r>
              <a:rPr lang="nb-NO" dirty="0"/>
              <a:t>Beatles 1984</a:t>
            </a:r>
          </a:p>
          <a:p>
            <a:r>
              <a:rPr lang="nb-NO" dirty="0"/>
              <a:t>Polovi</a:t>
            </a:r>
            <a:r>
              <a:rPr lang="cs-CZ" dirty="0"/>
              <a:t>č</a:t>
            </a:r>
            <a:r>
              <a:rPr lang="nb-NO" dirty="0"/>
              <a:t>n</a:t>
            </a:r>
            <a:r>
              <a:rPr lang="cs-CZ" dirty="0"/>
              <a:t>í</a:t>
            </a:r>
            <a:r>
              <a:rPr lang="nb-NO" dirty="0"/>
              <a:t> bratr 2001 (Halvbroren)</a:t>
            </a:r>
          </a:p>
          <a:p>
            <a:r>
              <a:rPr lang="nb-NO" dirty="0"/>
              <a:t>B/ Spenningsbøker</a:t>
            </a:r>
          </a:p>
          <a:p>
            <a:r>
              <a:rPr lang="nb-NO" dirty="0"/>
              <a:t>    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Jon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Michelet</a:t>
            </a:r>
            <a:r>
              <a:rPr lang="nb-NO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(krigen)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endParaRPr lang="nb-NO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r>
              <a:rPr lang="cs-CZ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Gunnar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Staalesen</a:t>
            </a:r>
            <a:r>
              <a:rPr lang="nb-NO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Helvetica" panose="020B0604020202020204" pitchFamily="34" charset="0"/>
              </a:rPr>
              <a:t>(krimi)</a:t>
            </a:r>
            <a:endParaRPr lang="nb-NO" dirty="0"/>
          </a:p>
          <a:p>
            <a:r>
              <a:rPr lang="nb-NO" dirty="0"/>
              <a:t>C/ Scifi</a:t>
            </a:r>
          </a:p>
          <a:p>
            <a:r>
              <a:rPr lang="nb-NO" dirty="0"/>
              <a:t>Tor Åge Bringsværd, f. 1939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67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D033C7D-700C-4E07-A995-27D38127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8" y="127821"/>
            <a:ext cx="4068000" cy="596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defined">
            <a:extLst>
              <a:ext uri="{FF2B5EF4-FFF2-40B4-BE49-F238E27FC236}">
                <a16:creationId xmlns:a16="http://schemas.microsoft.com/office/drawing/2014/main" id="{132D24B2-8C49-4A27-979D-FBE5D235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69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2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6D3EB-B1CB-41A2-A8B8-1C98370D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Jan Kjærstad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4A4D8-C502-453F-9395-FF43D93AA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1984 Homo falsus, eller det perfekte mord</a:t>
            </a:r>
          </a:p>
          <a:p>
            <a:endParaRPr lang="nb-NO" dirty="0"/>
          </a:p>
          <a:p>
            <a:r>
              <a:rPr lang="nb-NO" dirty="0"/>
              <a:t>Essayst, litteraturkritiker, romanforfatter</a:t>
            </a:r>
          </a:p>
          <a:p>
            <a:endParaRPr lang="nb-NO" dirty="0"/>
          </a:p>
          <a:p>
            <a:r>
              <a:rPr lang="nb-NO" dirty="0"/>
              <a:t>Nordisk Råds litteraturpris 2001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51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9516B-1550-4958-BCAD-28170E5B3F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90-årene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8384A9-FED5-436F-B722-5FB4128D2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1991: Sofies verden</a:t>
            </a:r>
            <a:r>
              <a:rPr lang="cs-CZ" dirty="0"/>
              <a:t> (</a:t>
            </a:r>
            <a:r>
              <a:rPr lang="cs-CZ" dirty="0" err="1"/>
              <a:t>Jostein</a:t>
            </a:r>
            <a:r>
              <a:rPr lang="cs-CZ" dirty="0"/>
              <a:t> </a:t>
            </a:r>
            <a:r>
              <a:rPr lang="cs-CZ" dirty="0" err="1"/>
              <a:t>Gaarder</a:t>
            </a:r>
            <a:r>
              <a:rPr lang="cs-CZ" dirty="0"/>
              <a:t>)</a:t>
            </a:r>
            <a:endParaRPr lang="nb-NO" dirty="0"/>
          </a:p>
          <a:p>
            <a:r>
              <a:rPr lang="nb-NO" dirty="0"/>
              <a:t>1990: Kabalmysteriet</a:t>
            </a:r>
          </a:p>
          <a:p>
            <a:r>
              <a:rPr lang="nb-NO" dirty="0"/>
              <a:t>Barnelitteratur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Minimalisme</a:t>
            </a:r>
          </a:p>
          <a:p>
            <a:r>
              <a:rPr lang="nb-NO" dirty="0"/>
              <a:t>Hanne Ørstavik</a:t>
            </a:r>
          </a:p>
          <a:p>
            <a:r>
              <a:rPr lang="nb-NO" dirty="0"/>
              <a:t>Erlend Loe</a:t>
            </a:r>
          </a:p>
        </p:txBody>
      </p:sp>
    </p:spTree>
    <p:extLst>
      <p:ext uri="{BB962C8B-B14F-4D97-AF65-F5344CB8AC3E}">
        <p14:creationId xmlns:p14="http://schemas.microsoft.com/office/powerpoint/2010/main" val="33322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43BEE-9867-4A2F-9E69-2605B8B2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1945-1946-1947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BA1E2E-9FBA-4914-8B9B-B82404712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Antall</a:t>
            </a:r>
            <a:r>
              <a:rPr lang="cs-CZ" dirty="0"/>
              <a:t> </a:t>
            </a:r>
            <a:r>
              <a:rPr lang="cs-CZ" dirty="0" err="1"/>
              <a:t>titler</a:t>
            </a:r>
            <a:r>
              <a:rPr lang="cs-CZ" dirty="0"/>
              <a:t> </a:t>
            </a:r>
            <a:r>
              <a:rPr lang="cs-CZ" dirty="0" err="1"/>
              <a:t>vokser</a:t>
            </a:r>
            <a:r>
              <a:rPr lang="cs-CZ" dirty="0"/>
              <a:t>, prosa a dikt</a:t>
            </a:r>
          </a:p>
          <a:p>
            <a:r>
              <a:rPr lang="cs-CZ" dirty="0"/>
              <a:t>- </a:t>
            </a:r>
            <a:r>
              <a:rPr lang="cs-CZ" dirty="0" err="1"/>
              <a:t>forfatterstreik</a:t>
            </a:r>
            <a:r>
              <a:rPr lang="cs-CZ" dirty="0"/>
              <a:t> (</a:t>
            </a:r>
            <a:r>
              <a:rPr lang="cs-CZ" dirty="0" err="1"/>
              <a:t>Tarjei</a:t>
            </a:r>
            <a:r>
              <a:rPr lang="cs-CZ" dirty="0"/>
              <a:t> </a:t>
            </a:r>
            <a:r>
              <a:rPr lang="cs-CZ" dirty="0" err="1"/>
              <a:t>Vesaas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dirty="0" err="1"/>
              <a:t>Naziforfulgte</a:t>
            </a:r>
            <a:r>
              <a:rPr lang="cs-CZ" dirty="0"/>
              <a:t> (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)</a:t>
            </a:r>
          </a:p>
          <a:p>
            <a:r>
              <a:rPr lang="cs-CZ" dirty="0"/>
              <a:t>-</a:t>
            </a:r>
            <a:r>
              <a:rPr lang="cs-CZ" dirty="0" err="1"/>
              <a:t>emigranter</a:t>
            </a:r>
            <a:r>
              <a:rPr lang="cs-CZ" dirty="0"/>
              <a:t> </a:t>
            </a:r>
            <a:r>
              <a:rPr lang="cs-CZ" dirty="0" err="1"/>
              <a:t>kommer</a:t>
            </a:r>
            <a:r>
              <a:rPr lang="cs-CZ" dirty="0"/>
              <a:t> </a:t>
            </a:r>
            <a:r>
              <a:rPr lang="cs-CZ" dirty="0" err="1"/>
              <a:t>hjem</a:t>
            </a:r>
            <a:r>
              <a:rPr lang="cs-CZ" dirty="0"/>
              <a:t> (</a:t>
            </a:r>
            <a:r>
              <a:rPr lang="nb-NO" dirty="0"/>
              <a:t>Johan Borgen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87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err="1"/>
              <a:t>Odd</a:t>
            </a:r>
            <a:r>
              <a:rPr lang="cs-CZ" sz="2800" b="1" dirty="0"/>
              <a:t> </a:t>
            </a:r>
            <a:r>
              <a:rPr lang="cs-CZ" sz="2800" b="1" dirty="0" err="1"/>
              <a:t>Nansen</a:t>
            </a:r>
            <a:r>
              <a:rPr lang="nb-NO" sz="2800" b="1" dirty="0"/>
              <a:t> </a:t>
            </a:r>
            <a:r>
              <a:rPr lang="cs-CZ" sz="2800" dirty="0"/>
              <a:t>(1901 – 1973)</a:t>
            </a:r>
            <a:br>
              <a:rPr lang="cs-CZ" sz="2800" dirty="0"/>
            </a:br>
            <a:r>
              <a:rPr lang="cs-CZ" sz="2800" dirty="0"/>
              <a:t>1942 – 1945 internován v Sachsenhausenu</a:t>
            </a:r>
            <a:br>
              <a:rPr lang="cs-CZ" sz="2800" dirty="0"/>
            </a:br>
            <a:r>
              <a:rPr lang="cs-CZ" sz="2800" dirty="0"/>
              <a:t>Svědkem obsazení Prahy 15.3.39</a:t>
            </a:r>
            <a:br>
              <a:rPr lang="nb-NO" sz="2800" dirty="0"/>
            </a:br>
            <a:r>
              <a:rPr lang="nb-NO" sz="2800" dirty="0"/>
              <a:t>Fra dag til dag (dagbok)</a:t>
            </a:r>
            <a:endParaRPr lang="cs-CZ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47" y="2966696"/>
            <a:ext cx="2380953" cy="32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98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E1769-D648-4C24-8A72-97E5E856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50-</a:t>
            </a:r>
            <a:r>
              <a:rPr lang="nb-NO" dirty="0"/>
              <a:t>årene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9F447-6AE1-4B81-873B-6FF1EB10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venting på modernisme</a:t>
            </a:r>
          </a:p>
          <a:p>
            <a:r>
              <a:rPr lang="nb-NO" dirty="0">
                <a:highlight>
                  <a:srgbClr val="FFFF00"/>
                </a:highlight>
              </a:rPr>
              <a:t>Torborg Nedraas </a:t>
            </a:r>
            <a:r>
              <a:rPr lang="nb-NO" dirty="0"/>
              <a:t>1906 – 1987: bøkene om Herdis</a:t>
            </a:r>
          </a:p>
          <a:p>
            <a:endParaRPr lang="nb-NO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1" u="none" strike="noStrike" dirty="0">
                <a:effectLst/>
                <a:latin typeface="Arial" panose="020B0604020202020204" pitchFamily="34" charset="0"/>
                <a:hlinkClick r:id="rId2" tooltip="Bak skapet står øks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Bak skapet står øksen</a:t>
            </a:r>
            <a:r>
              <a:rPr lang="nb-NO" b="0" i="0" dirty="0">
                <a:effectLst/>
                <a:latin typeface="Arial" panose="020B0604020202020204" pitchFamily="34" charset="0"/>
              </a:rPr>
              <a:t> – </a:t>
            </a:r>
            <a:r>
              <a:rPr lang="nb-NO" b="0" i="0" u="none" strike="noStrike" dirty="0">
                <a:effectLst/>
                <a:latin typeface="Arial" panose="020B0604020202020204" pitchFamily="34" charset="0"/>
                <a:hlinkClick r:id="rId3" tooltip="Novel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noveller</a:t>
            </a:r>
            <a:r>
              <a:rPr lang="nb-NO" b="0" i="0" dirty="0">
                <a:effectLst/>
                <a:latin typeface="Arial" panose="020B0604020202020204" pitchFamily="34" charset="0"/>
              </a:rPr>
              <a:t> (</a:t>
            </a:r>
            <a:r>
              <a:rPr lang="nb-NO" b="0" i="0" u="none" strike="noStrike" dirty="0">
                <a:effectLst/>
                <a:latin typeface="Arial" panose="020B0604020202020204" pitchFamily="34" charset="0"/>
                <a:hlinkClick r:id="rId4" tooltip="19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1945</a:t>
            </a:r>
            <a:r>
              <a:rPr lang="nb-NO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Før det ringer tredje gang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noveller </a:t>
            </a:r>
            <a:r>
              <a:rPr lang="nb-NO" b="0" i="0" dirty="0">
                <a:effectLst/>
                <a:latin typeface="Arial" panose="020B0604020202020204" pitchFamily="34" charset="0"/>
              </a:rPr>
              <a:t>(</a:t>
            </a:r>
            <a:r>
              <a:rPr lang="nb-NO" b="0" i="0" u="none" strike="noStrike" dirty="0">
                <a:effectLst/>
                <a:latin typeface="Arial" panose="020B0604020202020204" pitchFamily="34" charset="0"/>
                <a:hlinkClick r:id="rId4" tooltip="19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1945</a:t>
            </a:r>
            <a:r>
              <a:rPr lang="nb-NO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1" u="none" strike="noStrike" dirty="0">
                <a:effectLst/>
                <a:latin typeface="Arial" panose="020B0604020202020204" pitchFamily="34" charset="0"/>
                <a:hlinkClick r:id="rId5" tooltip="Av måneskinn gror det ingen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 måneskinn gror det ingenting</a:t>
            </a:r>
            <a:r>
              <a:rPr lang="nb-NO" b="0" i="0" dirty="0">
                <a:effectLst/>
                <a:latin typeface="Arial" panose="020B0604020202020204" pitchFamily="34" charset="0"/>
              </a:rPr>
              <a:t> – </a:t>
            </a:r>
            <a:r>
              <a:rPr lang="nb-NO" b="0" i="0" u="none" strike="noStrike" dirty="0">
                <a:effectLst/>
                <a:latin typeface="Arial" panose="020B0604020202020204" pitchFamily="34" charset="0"/>
                <a:hlinkClick r:id="rId6" tooltip="Ro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</a:t>
            </a:r>
            <a:r>
              <a:rPr lang="nb-NO" b="0" i="0" dirty="0">
                <a:effectLst/>
                <a:latin typeface="Arial" panose="020B0604020202020204" pitchFamily="34" charset="0"/>
              </a:rPr>
              <a:t> (</a:t>
            </a:r>
            <a:r>
              <a:rPr lang="nb-NO" b="0" i="0" u="none" strike="noStrike" dirty="0">
                <a:effectLst/>
                <a:latin typeface="Arial" panose="020B0604020202020204" pitchFamily="34" charset="0"/>
                <a:hlinkClick r:id="rId7" tooltip="19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1947</a:t>
            </a:r>
            <a:r>
              <a:rPr lang="nb-NO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1" dirty="0">
                <a:effectLst/>
                <a:latin typeface="Arial" panose="020B0604020202020204" pitchFamily="34" charset="0"/>
              </a:rPr>
              <a:t>Trylleglasset</a:t>
            </a:r>
            <a:r>
              <a:rPr lang="nb-NO" b="0" i="0" dirty="0">
                <a:effectLst/>
                <a:latin typeface="Arial" panose="020B0604020202020204" pitchFamily="34" charset="0"/>
              </a:rPr>
              <a:t> – noveller (</a:t>
            </a:r>
            <a:r>
              <a:rPr lang="nb-NO" b="0" i="0" u="none" strike="noStrike" dirty="0">
                <a:effectLst/>
                <a:latin typeface="Arial" panose="020B0604020202020204" pitchFamily="34" charset="0"/>
                <a:hlinkClick r:id="rId8" tooltip="195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1950</a:t>
            </a:r>
            <a:r>
              <a:rPr lang="nb-NO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1" dirty="0">
                <a:effectLst/>
                <a:latin typeface="Arial" panose="020B0604020202020204" pitchFamily="34" charset="0"/>
              </a:rPr>
              <a:t>De varme hendene</a:t>
            </a:r>
            <a:r>
              <a:rPr lang="nb-NO" b="0" i="0" dirty="0">
                <a:effectLst/>
                <a:latin typeface="Arial" panose="020B0604020202020204" pitchFamily="34" charset="0"/>
              </a:rPr>
              <a:t> – roman (</a:t>
            </a:r>
            <a:r>
              <a:rPr lang="nb-NO" b="0" i="0" u="none" strike="noStrike" dirty="0">
                <a:effectLst/>
                <a:latin typeface="Arial" panose="020B0604020202020204" pitchFamily="34" charset="0"/>
                <a:hlinkClick r:id="rId9" tooltip="19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1952</a:t>
            </a:r>
            <a:r>
              <a:rPr lang="nb-NO" b="0" i="0" dirty="0">
                <a:effectLst/>
                <a:latin typeface="Arial" panose="020B0604020202020204" pitchFamily="34" charset="0"/>
              </a:rPr>
              <a:t>)</a:t>
            </a:r>
          </a:p>
          <a:p>
            <a:endParaRPr lang="nb-NO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rborg Nedreaas er fremdeles aktuell">
            <a:extLst>
              <a:ext uri="{FF2B5EF4-FFF2-40B4-BE49-F238E27FC236}">
                <a16:creationId xmlns:a16="http://schemas.microsoft.com/office/drawing/2014/main" id="{F7EDA853-D787-4484-BAAC-B39F1CD5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0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AE627-710E-49C1-99BF-FA458126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Agnar Mykle</a:t>
            </a:r>
            <a:br>
              <a:rPr lang="cs-CZ" dirty="0"/>
            </a:br>
            <a:r>
              <a:rPr lang="cs-CZ" dirty="0"/>
              <a:t>1915 - 1993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53F124A-D6E1-497D-ACBD-F137B92F9B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90" y="1776464"/>
            <a:ext cx="33121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7501756-999C-47CC-B7D0-D9BF038A0002}"/>
              </a:ext>
            </a:extLst>
          </p:cNvPr>
          <p:cNvSpPr txBox="1"/>
          <p:nvPr/>
        </p:nvSpPr>
        <p:spPr>
          <a:xfrm>
            <a:off x="3048000" y="3246792"/>
            <a:ext cx="351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Lasso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rundt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fru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Luna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1495AE-B212-43B3-8F74-7DAE6A930D95}"/>
              </a:ext>
            </a:extLst>
          </p:cNvPr>
          <p:cNvSpPr txBox="1"/>
          <p:nvPr/>
        </p:nvSpPr>
        <p:spPr>
          <a:xfrm>
            <a:off x="2831690" y="3998836"/>
            <a:ext cx="3264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Sangen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om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den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røde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rubin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51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2D7EA-D572-4787-A344-78D5B5B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nb-NO" dirty="0"/>
              <a:t>1966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FF269-C3B6-4831-AF0A-0E432491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Profil – gruppen, Profil-generasjonen</a:t>
            </a:r>
          </a:p>
          <a:p>
            <a:r>
              <a:rPr lang="nb-NO" b="0" i="0" dirty="0">
                <a:solidFill>
                  <a:srgbClr val="203E51"/>
                </a:solidFill>
                <a:effectLst/>
                <a:latin typeface="Publico text"/>
              </a:rPr>
              <a:t>Tidsskriftet ble oppfattet som talerør for en ny generasjon, og de mest kjente forfatterne som er assosiert med den såkalte Profil-kretsen, er Jan Erik Vold, Dag Solstad, Espen Haavardsholm, </a:t>
            </a:r>
            <a:r>
              <a:rPr lang="nb-NO" b="0" i="0" u="none" strike="noStrike" dirty="0">
                <a:effectLst/>
                <a:latin typeface="Publico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 Køltzow</a:t>
            </a:r>
            <a:r>
              <a:rPr lang="nb-NO" b="0" i="0" dirty="0">
                <a:effectLst/>
                <a:latin typeface="Publico text"/>
              </a:rPr>
              <a:t>, </a:t>
            </a:r>
            <a:r>
              <a:rPr lang="nb-NO" b="0" i="0" u="none" strike="noStrike" dirty="0">
                <a:effectLst/>
                <a:latin typeface="Publico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 Obrestad</a:t>
            </a:r>
            <a:r>
              <a:rPr lang="nb-NO" b="0" i="0" dirty="0">
                <a:effectLst/>
                <a:latin typeface="Publico text"/>
              </a:rPr>
              <a:t>, </a:t>
            </a:r>
            <a:r>
              <a:rPr lang="nb-NO" b="0" i="0" u="none" strike="noStrike" dirty="0">
                <a:effectLst/>
                <a:latin typeface="Publico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Eldrid Lunden</a:t>
            </a:r>
            <a:r>
              <a:rPr lang="nb-NO" b="0" i="0" dirty="0">
                <a:effectLst/>
                <a:latin typeface="Publico text"/>
              </a:rPr>
              <a:t> og </a:t>
            </a:r>
            <a:r>
              <a:rPr lang="nb-NO" b="0" i="0" u="none" strike="noStrike" dirty="0">
                <a:effectLst/>
                <a:latin typeface="Publico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Paal-Helge Haugen</a:t>
            </a:r>
            <a:r>
              <a:rPr lang="nb-NO" b="0" i="0" dirty="0">
                <a:effectLst/>
                <a:latin typeface="Publico text"/>
              </a:rPr>
              <a:t>. Tidsskriftet opphørte etter noen år.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57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fil – Store norske leksikon">
            <a:extLst>
              <a:ext uri="{FF2B5EF4-FFF2-40B4-BE49-F238E27FC236}">
                <a16:creationId xmlns:a16="http://schemas.microsoft.com/office/drawing/2014/main" id="{02B718FC-42C9-4FC7-AB07-ED4B1F895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76" y="411702"/>
            <a:ext cx="4000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C43A7-4389-46DD-9B7C-0D6F526C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70C0"/>
                </a:solidFill>
              </a:rPr>
              <a:t>70-årene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46AF88-5CD8-4B0D-ACFC-798BB4DD0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32" y="1452763"/>
            <a:ext cx="10515600" cy="4351338"/>
          </a:xfrm>
        </p:spPr>
        <p:txBody>
          <a:bodyPr/>
          <a:lstStyle/>
          <a:p>
            <a:r>
              <a:rPr lang="nb-NO" dirty="0"/>
              <a:t>Et tiår full av reformer </a:t>
            </a:r>
          </a:p>
          <a:p>
            <a:r>
              <a:rPr lang="nb-NO" dirty="0"/>
              <a:t>Kvinnelitteratur i fokus</a:t>
            </a:r>
          </a:p>
          <a:p>
            <a:endParaRPr lang="cs-CZ" dirty="0"/>
          </a:p>
        </p:txBody>
      </p:sp>
      <p:pic>
        <p:nvPicPr>
          <p:cNvPr id="5122" name="Picture 2" descr="Norsk kvinnelitteraturhistorie. B. 1 : 1600-1900">
            <a:extLst>
              <a:ext uri="{FF2B5EF4-FFF2-40B4-BE49-F238E27FC236}">
                <a16:creationId xmlns:a16="http://schemas.microsoft.com/office/drawing/2014/main" id="{8D37F30E-E73F-41B7-9B04-080C2300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95" y="1855988"/>
            <a:ext cx="16668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A02F087-6ACE-4073-89A7-CE9D599F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45" y="1381727"/>
            <a:ext cx="2857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514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297</Words>
  <Application>Microsoft Office PowerPoint</Application>
  <PresentationFormat>Širokoúhlá obrazovka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Publico text</vt:lpstr>
      <vt:lpstr>Motiv Office</vt:lpstr>
      <vt:lpstr>K poválečnému vývoji</vt:lpstr>
      <vt:lpstr>1945-1946-1947</vt:lpstr>
      <vt:lpstr>Odd Nansen (1901 – 1973) 1942 – 1945 internován v Sachsenhausenu Svědkem obsazení Prahy 15.3.39 Fra dag til dag (dagbok)</vt:lpstr>
      <vt:lpstr>50-årene</vt:lpstr>
      <vt:lpstr>Prezentace aplikace PowerPoint</vt:lpstr>
      <vt:lpstr>Agnar Mykle 1915 - 1993</vt:lpstr>
      <vt:lpstr>1966</vt:lpstr>
      <vt:lpstr>Prezentace aplikace PowerPoint</vt:lpstr>
      <vt:lpstr>70-årene</vt:lpstr>
      <vt:lpstr>Kvinnelige forfattere</vt:lpstr>
      <vt:lpstr>80-årene</vt:lpstr>
      <vt:lpstr>Prezentace aplikace PowerPoint</vt:lpstr>
      <vt:lpstr>Jan Kjærstad</vt:lpstr>
      <vt:lpstr>90-årene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poválečnému vývoji</dc:title>
  <dc:creator>Miluše Juříčková</dc:creator>
  <cp:lastModifiedBy>Miluše Juříčková</cp:lastModifiedBy>
  <cp:revision>1</cp:revision>
  <dcterms:created xsi:type="dcterms:W3CDTF">2022-04-27T05:55:02Z</dcterms:created>
  <dcterms:modified xsi:type="dcterms:W3CDTF">2022-04-27T06:46:23Z</dcterms:modified>
</cp:coreProperties>
</file>