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F1534DC-F5D5-4E5A-9797-76E465DDE23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solidFill>
                  <a:schemeClr val="tx1"/>
                </a:solidFill>
              </a:rPr>
              <a:t>Avledning</a:t>
            </a:r>
            <a:r>
              <a:rPr lang="cs-CZ" dirty="0">
                <a:solidFill>
                  <a:schemeClr val="tx1"/>
                </a:solidFill>
              </a:rPr>
              <a:t> med </a:t>
            </a:r>
            <a:r>
              <a:rPr lang="cs-CZ" dirty="0" err="1">
                <a:solidFill>
                  <a:schemeClr val="tx1"/>
                </a:solidFill>
              </a:rPr>
              <a:t>suffiks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ADJEKTIV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AVLEDNING</a:t>
            </a:r>
          </a:p>
        </p:txBody>
      </p:sp>
    </p:spTree>
    <p:extLst>
      <p:ext uri="{BB962C8B-B14F-4D97-AF65-F5344CB8AC3E}">
        <p14:creationId xmlns:p14="http://schemas.microsoft.com/office/powerpoint/2010/main" val="415607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Avledning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Ordet har</a:t>
            </a:r>
          </a:p>
          <a:p>
            <a:r>
              <a:rPr lang="nb-NO" dirty="0"/>
              <a:t>1. rotmorfem</a:t>
            </a:r>
          </a:p>
          <a:p>
            <a:r>
              <a:rPr lang="nb-NO" dirty="0"/>
              <a:t>2. avledningsmorfem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80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avledningsmorfem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- prefiks som stilles foran rota</a:t>
            </a:r>
          </a:p>
          <a:p>
            <a:r>
              <a:rPr lang="nb-NO" dirty="0"/>
              <a:t>- suffiks som stilles etter rora</a:t>
            </a:r>
          </a:p>
          <a:p>
            <a:endParaRPr lang="nb-NO" dirty="0"/>
          </a:p>
          <a:p>
            <a:r>
              <a:rPr lang="nb-NO" dirty="0"/>
              <a:t>Kombinasjon av begge er mulig. U-LOV-LIG</a:t>
            </a:r>
          </a:p>
          <a:p>
            <a:endParaRPr lang="nb-NO" dirty="0"/>
          </a:p>
          <a:p>
            <a:r>
              <a:rPr lang="nb-NO" dirty="0"/>
              <a:t>Avledningsmorfemene er BUNDNE morfem, og kan ikke stå alene som et selvstendig ord.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380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Obs!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Suffiksene bestemmer om hvilke ordklasse ordet tilhører til.</a:t>
            </a:r>
          </a:p>
          <a:p>
            <a:r>
              <a:rPr lang="nb-NO" dirty="0"/>
              <a:t>Prefiksene kan ikke det.</a:t>
            </a:r>
          </a:p>
          <a:p>
            <a:endParaRPr lang="nb-NO" dirty="0"/>
          </a:p>
          <a:p>
            <a:r>
              <a:rPr lang="nb-NO" dirty="0"/>
              <a:t>Prefiks:</a:t>
            </a:r>
          </a:p>
          <a:p>
            <a:r>
              <a:rPr lang="nb-NO" dirty="0"/>
              <a:t>Nordisk, germansk</a:t>
            </a:r>
          </a:p>
          <a:p>
            <a:r>
              <a:rPr lang="nb-NO" dirty="0"/>
              <a:t>Gresk, latin, annet opphav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02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Gresk</a:t>
            </a:r>
            <a:r>
              <a:rPr lang="cs-CZ" dirty="0"/>
              <a:t>/latin/</a:t>
            </a:r>
            <a:r>
              <a:rPr lang="cs-CZ" dirty="0" err="1"/>
              <a:t>franske</a:t>
            </a:r>
            <a:r>
              <a:rPr lang="cs-CZ" dirty="0"/>
              <a:t> </a:t>
            </a:r>
            <a:r>
              <a:rPr lang="cs-CZ" dirty="0" err="1"/>
              <a:t>suffiks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-</a:t>
            </a:r>
            <a:r>
              <a:rPr lang="cs-CZ" dirty="0" err="1"/>
              <a:t>abel</a:t>
            </a:r>
            <a:r>
              <a:rPr lang="cs-CZ" dirty="0"/>
              <a:t>      </a:t>
            </a:r>
            <a:r>
              <a:rPr lang="cs-CZ" dirty="0" err="1"/>
              <a:t>akseptabel</a:t>
            </a:r>
            <a:endParaRPr lang="cs-CZ" dirty="0"/>
          </a:p>
          <a:p>
            <a:r>
              <a:rPr lang="cs-CZ" dirty="0"/>
              <a:t>-al           universal</a:t>
            </a:r>
          </a:p>
          <a:p>
            <a:r>
              <a:rPr lang="cs-CZ" dirty="0"/>
              <a:t>-ant        </a:t>
            </a:r>
            <a:r>
              <a:rPr lang="cs-CZ" dirty="0" err="1"/>
              <a:t>interessant</a:t>
            </a:r>
            <a:r>
              <a:rPr lang="cs-CZ" dirty="0"/>
              <a:t>, </a:t>
            </a:r>
            <a:r>
              <a:rPr lang="cs-CZ" dirty="0" err="1"/>
              <a:t>tolerant</a:t>
            </a:r>
            <a:endParaRPr lang="cs-CZ" dirty="0"/>
          </a:p>
          <a:p>
            <a:r>
              <a:rPr lang="cs-CZ" dirty="0"/>
              <a:t>-</a:t>
            </a:r>
            <a:r>
              <a:rPr lang="cs-CZ" dirty="0" err="1"/>
              <a:t>ell</a:t>
            </a:r>
            <a:r>
              <a:rPr lang="cs-CZ" dirty="0"/>
              <a:t>          </a:t>
            </a:r>
            <a:r>
              <a:rPr lang="cs-CZ" dirty="0" err="1"/>
              <a:t>provinsiell</a:t>
            </a:r>
            <a:r>
              <a:rPr lang="cs-CZ" dirty="0"/>
              <a:t>, </a:t>
            </a:r>
            <a:r>
              <a:rPr lang="cs-CZ" dirty="0" err="1"/>
              <a:t>ideell</a:t>
            </a:r>
            <a:endParaRPr lang="cs-CZ" dirty="0"/>
          </a:p>
          <a:p>
            <a:r>
              <a:rPr lang="cs-CZ" dirty="0"/>
              <a:t>-</a:t>
            </a:r>
            <a:r>
              <a:rPr lang="cs-CZ" dirty="0" err="1"/>
              <a:t>ent</a:t>
            </a:r>
            <a:r>
              <a:rPr lang="cs-CZ" dirty="0"/>
              <a:t>        </a:t>
            </a:r>
            <a:r>
              <a:rPr lang="cs-CZ" dirty="0" err="1"/>
              <a:t>resistent</a:t>
            </a:r>
            <a:endParaRPr lang="cs-CZ" dirty="0"/>
          </a:p>
          <a:p>
            <a:r>
              <a:rPr lang="cs-CZ" dirty="0"/>
              <a:t>-</a:t>
            </a:r>
            <a:r>
              <a:rPr lang="cs-CZ" dirty="0" err="1"/>
              <a:t>ibel</a:t>
            </a:r>
            <a:r>
              <a:rPr lang="cs-CZ" dirty="0"/>
              <a:t>        </a:t>
            </a:r>
            <a:r>
              <a:rPr lang="cs-CZ" dirty="0" err="1"/>
              <a:t>disponibel</a:t>
            </a:r>
            <a:endParaRPr lang="cs-CZ" dirty="0"/>
          </a:p>
          <a:p>
            <a:r>
              <a:rPr lang="cs-CZ" dirty="0"/>
              <a:t>-id           solid, </a:t>
            </a:r>
            <a:r>
              <a:rPr lang="cs-CZ" dirty="0" err="1"/>
              <a:t>frigid</a:t>
            </a:r>
            <a:endParaRPr lang="cs-CZ" dirty="0"/>
          </a:p>
          <a:p>
            <a:r>
              <a:rPr lang="cs-CZ" dirty="0"/>
              <a:t>-</a:t>
            </a:r>
            <a:r>
              <a:rPr lang="cs-CZ" dirty="0" err="1"/>
              <a:t>iv</a:t>
            </a:r>
            <a:r>
              <a:rPr lang="cs-CZ" dirty="0"/>
              <a:t>           </a:t>
            </a:r>
            <a:r>
              <a:rPr lang="cs-CZ" dirty="0" err="1"/>
              <a:t>dekorativ</a:t>
            </a:r>
            <a:r>
              <a:rPr lang="cs-CZ" dirty="0"/>
              <a:t>, </a:t>
            </a:r>
            <a:r>
              <a:rPr lang="cs-CZ" dirty="0" err="1"/>
              <a:t>intensiv</a:t>
            </a:r>
            <a:endParaRPr lang="cs-CZ" dirty="0"/>
          </a:p>
          <a:p>
            <a:r>
              <a:rPr lang="nb-NO" dirty="0"/>
              <a:t>-ær         elementær, militær</a:t>
            </a:r>
          </a:p>
          <a:p>
            <a:r>
              <a:rPr lang="nb-NO" dirty="0"/>
              <a:t>-øs          religiøs, melodiøsggg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449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Nordisk/germanske suffiks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-aktig    geleaktig, svampaktig</a:t>
            </a:r>
          </a:p>
          <a:p>
            <a:r>
              <a:rPr lang="nb-NO" dirty="0"/>
              <a:t>-bar       følbar, brukbar, bærbar</a:t>
            </a:r>
          </a:p>
          <a:p>
            <a:r>
              <a:rPr lang="nb-NO" dirty="0"/>
              <a:t>-haftig   standhaftig</a:t>
            </a:r>
          </a:p>
          <a:p>
            <a:r>
              <a:rPr lang="nb-NO" dirty="0"/>
              <a:t>-ig           blodig, nyttig</a:t>
            </a:r>
          </a:p>
          <a:p>
            <a:r>
              <a:rPr lang="nb-NO" dirty="0"/>
              <a:t>-lig          lovlig, spiselig, daglig</a:t>
            </a:r>
          </a:p>
          <a:p>
            <a:r>
              <a:rPr lang="nb-NO" dirty="0"/>
              <a:t>-messig  arbeidsmessig, helsemessig</a:t>
            </a:r>
          </a:p>
          <a:p>
            <a:r>
              <a:rPr lang="nb-NO" dirty="0"/>
              <a:t>-stendig  fullstendig</a:t>
            </a:r>
          </a:p>
          <a:p>
            <a:r>
              <a:rPr lang="nb-NO" dirty="0"/>
              <a:t>-som        arbeidsom, hjelpsom, omtenksom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78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</TotalTime>
  <Words>170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Georgia</vt:lpstr>
      <vt:lpstr>Wingdings</vt:lpstr>
      <vt:lpstr>Wingdings 2</vt:lpstr>
      <vt:lpstr>Administrativní</vt:lpstr>
      <vt:lpstr>AVLEDNING</vt:lpstr>
      <vt:lpstr>Avledning </vt:lpstr>
      <vt:lpstr>avledningsmorfem</vt:lpstr>
      <vt:lpstr>Obs!</vt:lpstr>
      <vt:lpstr>Gresk/latin/franske suffiks</vt:lpstr>
      <vt:lpstr>Nordisk/germanske suffiks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AVLEDNING</dc:title>
  <dc:creator>user</dc:creator>
  <cp:lastModifiedBy>Miluše Juříčková</cp:lastModifiedBy>
  <cp:revision>7</cp:revision>
  <dcterms:created xsi:type="dcterms:W3CDTF">2014-04-01T05:20:21Z</dcterms:created>
  <dcterms:modified xsi:type="dcterms:W3CDTF">2022-03-02T20:57:10Z</dcterms:modified>
</cp:coreProperties>
</file>