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463B0-7E89-42FD-916D-4D87C2B8B5EA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ECB1-1221-4590-8952-37B1F2C7D37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71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463B0-7E89-42FD-916D-4D87C2B8B5EA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ECB1-1221-4590-8952-37B1F2C7D3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49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463B0-7E89-42FD-916D-4D87C2B8B5EA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ECB1-1221-4590-8952-37B1F2C7D3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65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463B0-7E89-42FD-916D-4D87C2B8B5EA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ECB1-1221-4590-8952-37B1F2C7D3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326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463B0-7E89-42FD-916D-4D87C2B8B5EA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ECB1-1221-4590-8952-37B1F2C7D37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57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463B0-7E89-42FD-916D-4D87C2B8B5EA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ECB1-1221-4590-8952-37B1F2C7D3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171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463B0-7E89-42FD-916D-4D87C2B8B5EA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ECB1-1221-4590-8952-37B1F2C7D3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45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463B0-7E89-42FD-916D-4D87C2B8B5EA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ECB1-1221-4590-8952-37B1F2C7D3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27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463B0-7E89-42FD-916D-4D87C2B8B5EA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ECB1-1221-4590-8952-37B1F2C7D3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42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4C463B0-7E89-42FD-916D-4D87C2B8B5EA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FECB1-1221-4590-8952-37B1F2C7D3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62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463B0-7E89-42FD-916D-4D87C2B8B5EA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ECB1-1221-4590-8952-37B1F2C7D3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82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4C463B0-7E89-42FD-916D-4D87C2B8B5EA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FECB1-1221-4590-8952-37B1F2C7D37F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90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prakradet.no/Vi-og-vart/hva-skjer/Aktuelt-ord/koronaviru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nl.no/l%C3%A6r" TargetMode="External"/><Relationship Id="rId2" Type="http://schemas.openxmlformats.org/officeDocument/2006/relationships/hyperlink" Target="https://snl.no/skylapp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nl.no/hes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Slov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Raketa" TargetMode="External"/><Relationship Id="rId13" Type="http://schemas.openxmlformats.org/officeDocument/2006/relationships/hyperlink" Target="https://cs.wikipedia.org/wiki/P%C5%99%C3%ADle%C5%BEitost" TargetMode="External"/><Relationship Id="rId18" Type="http://schemas.openxmlformats.org/officeDocument/2006/relationships/hyperlink" Target="https://cs.wikipedia.org/wiki/Loterie" TargetMode="External"/><Relationship Id="rId3" Type="http://schemas.openxmlformats.org/officeDocument/2006/relationships/hyperlink" Target="https://cs.wikipedia.org/wiki/Hranice" TargetMode="External"/><Relationship Id="rId21" Type="http://schemas.openxmlformats.org/officeDocument/2006/relationships/hyperlink" Target="https://cs.wikipedia.org/wiki/Stopka" TargetMode="External"/><Relationship Id="rId7" Type="http://schemas.openxmlformats.org/officeDocument/2006/relationships/hyperlink" Target="https://cs.wikipedia.org/wiki/Maso" TargetMode="External"/><Relationship Id="rId12" Type="http://schemas.openxmlformats.org/officeDocument/2006/relationships/hyperlink" Target="https://cs.wikipedia.org/wiki/Opevn%C4%9Bn%C3%AD" TargetMode="External"/><Relationship Id="rId17" Type="http://schemas.openxmlformats.org/officeDocument/2006/relationships/hyperlink" Target="https://cs.wikipedia.org/wiki/Los_evropsk%C3%BD" TargetMode="External"/><Relationship Id="rId25" Type="http://schemas.openxmlformats.org/officeDocument/2006/relationships/hyperlink" Target="https://cs.wikipedia.org/wiki/Cukr" TargetMode="External"/><Relationship Id="rId2" Type="http://schemas.openxmlformats.org/officeDocument/2006/relationships/hyperlink" Target="https://cs.wikipedia.org/wiki/Ba%C5%A1ta" TargetMode="External"/><Relationship Id="rId16" Type="http://schemas.openxmlformats.org/officeDocument/2006/relationships/hyperlink" Target="https://cs.wikipedia.org/wiki/Homonymum#cite_note-1" TargetMode="External"/><Relationship Id="rId20" Type="http://schemas.openxmlformats.org/officeDocument/2006/relationships/hyperlink" Target="https://cs.wikipedia.org/wiki/Tonut%C3%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Masov%C3%BD_hrob" TargetMode="External"/><Relationship Id="rId11" Type="http://schemas.openxmlformats.org/officeDocument/2006/relationships/hyperlink" Target="https://cs.wikipedia.org/wiki/Rys_ostrovid" TargetMode="External"/><Relationship Id="rId24" Type="http://schemas.openxmlformats.org/officeDocument/2006/relationships/hyperlink" Target="https://cs.wikipedia.org/w/index.php?title=Pas_(anatomie)&amp;action=edit&amp;redlink=1" TargetMode="External"/><Relationship Id="rId5" Type="http://schemas.openxmlformats.org/officeDocument/2006/relationships/hyperlink" Target="https://cs.wikipedia.org/wiki/Studentsk%C3%A1_kolej" TargetMode="External"/><Relationship Id="rId15" Type="http://schemas.openxmlformats.org/officeDocument/2006/relationships/hyperlink" Target="https://cs.wikipedia.org/wiki/V%C3%ADno" TargetMode="External"/><Relationship Id="rId23" Type="http://schemas.openxmlformats.org/officeDocument/2006/relationships/hyperlink" Target="https://cs.wikipedia.org/wiki/Cestovn%C3%AD_pas" TargetMode="External"/><Relationship Id="rId10" Type="http://schemas.openxmlformats.org/officeDocument/2006/relationships/hyperlink" Target="https://cs.wikipedia.org/wiki/Technick%C3%BD_v%C3%BDkres" TargetMode="External"/><Relationship Id="rId19" Type="http://schemas.openxmlformats.org/officeDocument/2006/relationships/hyperlink" Target="https://cs.wikipedia.org/wiki/Vyt%C3%A1p%C4%9Bn%C3%AD" TargetMode="External"/><Relationship Id="rId4" Type="http://schemas.openxmlformats.org/officeDocument/2006/relationships/hyperlink" Target="https://cs.wikipedia.org/wiki/Kolej" TargetMode="External"/><Relationship Id="rId9" Type="http://schemas.openxmlformats.org/officeDocument/2006/relationships/hyperlink" Target="https://cs.wikipedia.org/w/index.php?title=Raketa_(sportovn%C3%AD)&amp;action=edit&amp;redlink=1" TargetMode="External"/><Relationship Id="rId14" Type="http://schemas.openxmlformats.org/officeDocument/2006/relationships/hyperlink" Target="https://cs.wikipedia.org/wiki/Vina" TargetMode="External"/><Relationship Id="rId22" Type="http://schemas.openxmlformats.org/officeDocument/2006/relationships/hyperlink" Target="https://cs.wikipedia.org/wiki/Dopravn%C3%AD_zna%C4%8Dk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tionary.org/wiki/oko" TargetMode="External"/><Relationship Id="rId2" Type="http://schemas.openxmlformats.org/officeDocument/2006/relationships/hyperlink" Target="https://cs.wikipedia.org/wiki/Polys%C3%A9mi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tionary.org/wiki/pr%C3%A1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nl.no/konteks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nl.no/homonym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E4169-4E4D-40D5-8B6A-E3E0D8D905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homonymi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70979D-A51C-4E42-BD90-CB1C5A5746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sz="3600" dirty="0">
                <a:solidFill>
                  <a:schemeClr val="tx1"/>
                </a:solidFill>
              </a:rPr>
              <a:t>og polysemi 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63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643E3C-0F56-4806-B2C3-58BEF9DB5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Korona</a:t>
            </a:r>
            <a:r>
              <a:rPr lang="cs-CZ" sz="4000" dirty="0"/>
              <a:t> – </a:t>
            </a:r>
            <a:r>
              <a:rPr lang="cs-CZ" sz="4000" dirty="0" err="1"/>
              <a:t>nye</a:t>
            </a:r>
            <a:r>
              <a:rPr lang="cs-CZ" sz="4000" dirty="0"/>
              <a:t> </a:t>
            </a:r>
            <a:r>
              <a:rPr lang="cs-CZ" sz="4000" dirty="0" err="1"/>
              <a:t>ord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9E0746-4346-4680-B264-FE3F518C1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Ikke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lenge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etter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nedstengningen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av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samfunnet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publiserte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Språkrådet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en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tankevekkende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 </a:t>
            </a:r>
            <a:r>
              <a:rPr lang="cs-CZ" sz="2400" b="0" i="0" u="none" strike="noStrike" dirty="0" err="1">
                <a:effectLst/>
                <a:latin typeface="Publico"/>
                <a:hlinkClick r:id="rId2"/>
              </a:rPr>
              <a:t>oversikt</a:t>
            </a:r>
            <a:r>
              <a:rPr lang="cs-CZ" sz="2400" b="0" i="0" u="none" strike="noStrike" dirty="0">
                <a:effectLst/>
                <a:latin typeface="Publico"/>
                <a:hlinkClick r:id="rId2"/>
              </a:rPr>
              <a:t> </a:t>
            </a:r>
            <a:r>
              <a:rPr lang="cs-CZ" sz="2400" b="0" i="0" u="none" strike="noStrike" dirty="0" err="1">
                <a:effectLst/>
                <a:latin typeface="Publico"/>
                <a:hlinkClick r:id="rId2"/>
              </a:rPr>
              <a:t>over</a:t>
            </a:r>
            <a:r>
              <a:rPr lang="cs-CZ" sz="2400" b="0" i="0" u="none" strike="noStrike" dirty="0">
                <a:effectLst/>
                <a:latin typeface="Publico"/>
                <a:hlinkClick r:id="rId2"/>
              </a:rPr>
              <a:t> </a:t>
            </a:r>
            <a:r>
              <a:rPr lang="cs-CZ" sz="2400" b="0" i="0" u="none" strike="noStrike" dirty="0" err="1">
                <a:effectLst/>
                <a:latin typeface="Publico"/>
                <a:hlinkClick r:id="rId2"/>
              </a:rPr>
              <a:t>koronanyord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 –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ord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som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hadde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vært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helt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ukjente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i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norsk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få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uker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tidligere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. Listen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omfatter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ord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som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dorullskam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,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koronakropp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,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koronadugnad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,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smittekurve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,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smittesporing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,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koronafri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,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søringkarantene</a:t>
            </a:r>
            <a:r>
              <a:rPr lang="nb-NO" sz="2400" dirty="0">
                <a:solidFill>
                  <a:srgbClr val="333333"/>
                </a:solidFill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og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klappeaksjon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. </a:t>
            </a:r>
            <a:endParaRPr lang="nb-NO" sz="2400" b="0" i="0" dirty="0">
              <a:solidFill>
                <a:srgbClr val="333333"/>
              </a:solidFill>
              <a:effectLst/>
              <a:latin typeface="Publico"/>
            </a:endParaRPr>
          </a:p>
          <a:p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Dette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er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absolutte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nyord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i den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forstand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at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de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overhodet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ikke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har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eksistert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i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norsk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tidligere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. Alle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er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dannet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ved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sammensetning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, den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vanligste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orddanningsmåten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vi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har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i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norsk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for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nyord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.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Etter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at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koronaen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er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overstått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,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er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det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trolig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ingen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av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disse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ordene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som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vil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inngå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i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allmennspråket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og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dermed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ha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endret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språket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Publico"/>
              </a:rPr>
              <a:t>varig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Publico"/>
              </a:rPr>
              <a:t>. 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59413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75BFC-2B3F-47CF-8F80-676D54BC0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Overført betydning: en talefigur (allegorisk, metaforisk)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AF806E-C19E-4388-A033-9A2C78BFE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0" i="0" dirty="0" err="1">
                <a:solidFill>
                  <a:srgbClr val="203E51"/>
                </a:solidFill>
                <a:effectLst/>
                <a:latin typeface="Publico text"/>
              </a:rPr>
              <a:t>ikke-bokstavelige</a:t>
            </a:r>
            <a:r>
              <a:rPr lang="cs-CZ" sz="2400" b="0" i="0" dirty="0">
                <a:solidFill>
                  <a:srgbClr val="203E51"/>
                </a:solidFill>
                <a:effectLst/>
                <a:latin typeface="Publico text"/>
              </a:rPr>
              <a:t>, </a:t>
            </a:r>
            <a:r>
              <a:rPr lang="cs-CZ" sz="2400" b="0" i="0" dirty="0" err="1">
                <a:solidFill>
                  <a:srgbClr val="203E51"/>
                </a:solidFill>
                <a:effectLst/>
                <a:latin typeface="Publico text"/>
              </a:rPr>
              <a:t>billedlige</a:t>
            </a:r>
            <a:r>
              <a:rPr lang="cs-CZ" sz="2400" b="0" i="0" dirty="0">
                <a:solidFill>
                  <a:srgbClr val="203E51"/>
                </a:solidFill>
                <a:effectLst/>
                <a:latin typeface="Publico text"/>
              </a:rPr>
              <a:t> </a:t>
            </a:r>
            <a:r>
              <a:rPr lang="cs-CZ" sz="2400" b="0" i="0" dirty="0" err="1">
                <a:solidFill>
                  <a:srgbClr val="203E51"/>
                </a:solidFill>
                <a:effectLst/>
                <a:latin typeface="Publico text"/>
              </a:rPr>
              <a:t>betydningen</a:t>
            </a:r>
            <a:r>
              <a:rPr lang="cs-CZ" sz="2400" b="0" i="0" dirty="0">
                <a:solidFill>
                  <a:srgbClr val="203E51"/>
                </a:solidFill>
                <a:effectLst/>
                <a:latin typeface="Publico text"/>
              </a:rPr>
              <a:t>.</a:t>
            </a:r>
            <a:endParaRPr lang="nb-NO" sz="2400" dirty="0"/>
          </a:p>
          <a:p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For eksempel bruker uttrykket </a:t>
            </a:r>
            <a:r>
              <a:rPr lang="nb-NO" sz="2400" b="0" i="1" dirty="0">
                <a:solidFill>
                  <a:srgbClr val="203E51"/>
                </a:solidFill>
                <a:effectLst/>
                <a:latin typeface="Publico text"/>
              </a:rPr>
              <a:t>å ha skylapper</a:t>
            </a:r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 en overført betydning av ordet </a:t>
            </a:r>
            <a:r>
              <a:rPr lang="nb-NO" sz="24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2"/>
              </a:rPr>
              <a:t>skylapper</a:t>
            </a:r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. Skylapper er lapper av </a:t>
            </a:r>
            <a:r>
              <a:rPr lang="nb-NO" sz="24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3"/>
              </a:rPr>
              <a:t>lær</a:t>
            </a:r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 som festes ved øynene på hodet til en </a:t>
            </a:r>
            <a:r>
              <a:rPr lang="nb-NO" sz="24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4"/>
              </a:rPr>
              <a:t>hest</a:t>
            </a:r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 for å hindre den i å se til siden og bli skremt. </a:t>
            </a:r>
            <a:endParaRPr lang="nb-NO" sz="2400" dirty="0"/>
          </a:p>
          <a:p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En person som har skylapper, ser ikke helheten av noe</a:t>
            </a:r>
            <a:endParaRPr lang="nb-NO" sz="2400" dirty="0"/>
          </a:p>
          <a:p>
            <a:r>
              <a:rPr lang="nb-NO" sz="2400" dirty="0"/>
              <a:t>HALSEN på en flaske</a:t>
            </a:r>
          </a:p>
          <a:p>
            <a:r>
              <a:rPr lang="nb-NO" sz="2400" dirty="0"/>
              <a:t>FOTEN av et fjell</a:t>
            </a:r>
          </a:p>
          <a:p>
            <a:r>
              <a:rPr lang="nb-NO" sz="2400" dirty="0"/>
              <a:t>TENNENE på ei sag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71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B3213-1FFB-4B25-B392-E5967C99F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Vikipedie</a:t>
            </a:r>
            <a:r>
              <a:rPr lang="cs-CZ" dirty="0"/>
              <a:t>: homonymum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341828-3E8B-4A1C-BCE4-3DAE8E41F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slovo souzvučné</a:t>
            </a:r>
            <a:r>
              <a:rPr lang="nb-NO" sz="2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=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2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Slovo"/>
              </a:rPr>
              <a:t>slovo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které má stejnou podobu (zvukovou nebo grafickou) jako slovo jiného významu i původu. Výskyt takových slov se nazývá </a:t>
            </a:r>
            <a:r>
              <a:rPr lang="cs-CZ" sz="2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homonymie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279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F49BBB-FDA8-43A3-84A8-931E85BCE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čeština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FC80F5-A382-479C-8B4B-3068882BC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sz="5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bašta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5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chutné jídlo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 </a:t>
            </a:r>
            <a:r>
              <a:rPr lang="cs-CZ" sz="5600" b="0" i="1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Bašta"/>
              </a:rPr>
              <a:t>hradební věž</a:t>
            </a:r>
            <a:endParaRPr lang="cs-CZ" sz="5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hranice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5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hromada dřeva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 </a:t>
            </a:r>
            <a:r>
              <a:rPr lang="cs-CZ" sz="5600" b="0" i="1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Hranice"/>
              </a:rPr>
              <a:t>hraniční čára</a:t>
            </a:r>
            <a:endParaRPr lang="cs-CZ" sz="5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kolej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5600" b="0" i="1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Kolej"/>
              </a:rPr>
              <a:t>dopravní zařízení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 </a:t>
            </a:r>
            <a:r>
              <a:rPr lang="cs-CZ" sz="5600" b="0" i="1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Studentská kolej"/>
              </a:rPr>
              <a:t>ubytovna studentů</a:t>
            </a:r>
            <a:endParaRPr lang="cs-CZ" sz="5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masový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5600" b="0" i="1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Masový hrob"/>
              </a:rPr>
              <a:t>hromadný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 </a:t>
            </a:r>
            <a:r>
              <a:rPr lang="cs-CZ" sz="5600" b="0" i="1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Maso"/>
              </a:rPr>
              <a:t>vyrobený z masa</a:t>
            </a:r>
            <a:endParaRPr lang="cs-CZ" sz="5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raketa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5600" b="0" i="1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Raketa"/>
              </a:rPr>
              <a:t>létací zařízení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 </a:t>
            </a:r>
            <a:r>
              <a:rPr lang="cs-CZ" sz="5600" b="0" i="1" u="none" strike="noStrike" dirty="0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9" tooltip="Raketa (sportovní) (stránka neexistuje)"/>
              </a:rPr>
              <a:t>pálka</a:t>
            </a:r>
            <a:endParaRPr lang="cs-CZ" sz="5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rys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5600" b="0" i="1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0" tooltip="Technický výkres"/>
              </a:rPr>
              <a:t>výsledek rýsování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 </a:t>
            </a:r>
            <a:r>
              <a:rPr lang="cs-CZ" sz="5600" b="0" i="1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1" tooltip="Rys ostrovid"/>
              </a:rPr>
              <a:t>kočkovitá šelma</a:t>
            </a:r>
            <a:endParaRPr lang="cs-CZ" sz="5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šance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5600" b="0" i="1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2" tooltip="Opevnění"/>
              </a:rPr>
              <a:t>hradba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 </a:t>
            </a:r>
            <a:r>
              <a:rPr lang="cs-CZ" sz="5600" b="0" i="1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3" tooltip="Příležitost"/>
              </a:rPr>
              <a:t>příležitost</a:t>
            </a:r>
            <a:endParaRPr lang="cs-CZ" sz="5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vinný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5600" b="0" i="1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4" tooltip="Vina"/>
              </a:rPr>
              <a:t>provinilý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 </a:t>
            </a:r>
            <a:r>
              <a:rPr lang="cs-CZ" sz="5600" b="0" i="1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5" tooltip="Víno"/>
              </a:rPr>
              <a:t>týkající se vína nebo z něj vyrobený</a:t>
            </a:r>
            <a:endParaRPr lang="cs-CZ" sz="5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třída</a:t>
            </a:r>
            <a:r>
              <a:rPr lang="cs-CZ" sz="5600" b="0" i="0" u="none" strike="noStrike" baseline="30000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6"/>
              </a:rPr>
              <a:t>[1]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5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klasifikační jednotka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(ze staročeského </a:t>
            </a:r>
            <a:r>
              <a:rPr lang="cs-CZ" sz="5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střída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= stádo) i </a:t>
            </a:r>
            <a:r>
              <a:rPr lang="cs-CZ" sz="5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široká ulice (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 italského </a:t>
            </a:r>
            <a:r>
              <a:rPr lang="cs-CZ" sz="5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strada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los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5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7" tooltip="Los evropský"/>
              </a:rPr>
              <a:t>zvíře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 </a:t>
            </a:r>
            <a:r>
              <a:rPr lang="cs-CZ" sz="5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8" tooltip="Loterie"/>
              </a:rPr>
              <a:t>tiket do loterie</a:t>
            </a:r>
            <a:endParaRPr lang="cs-CZ" sz="5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topit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5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9" tooltip="Vytápění"/>
              </a:rPr>
              <a:t>v kamnech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 </a:t>
            </a:r>
            <a:r>
              <a:rPr lang="cs-CZ" sz="5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0" tooltip="Tonutí"/>
              </a:rPr>
              <a:t>ve vodě</a:t>
            </a:r>
            <a:endParaRPr lang="cs-CZ" sz="5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stopka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5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1" tooltip="Stopka"/>
              </a:rPr>
              <a:t>od ovoce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 </a:t>
            </a:r>
            <a:r>
              <a:rPr lang="cs-CZ" sz="5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2" tooltip="Dopravní značka"/>
              </a:rPr>
              <a:t>dopravní </a:t>
            </a:r>
            <a:r>
              <a:rPr lang="cs-CZ" sz="5600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2" tooltip="Dopravní značka"/>
              </a:rPr>
              <a:t>snačka</a:t>
            </a:r>
            <a:r>
              <a:rPr lang="cs-CZ" sz="5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2" tooltip="Dopravní značka"/>
              </a:rPr>
              <a:t> STOP</a:t>
            </a:r>
            <a:endParaRPr lang="cs-CZ" sz="5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pas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5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3" tooltip="Cestovní pas"/>
              </a:rPr>
              <a:t>cestovní doklad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 </a:t>
            </a:r>
            <a:r>
              <a:rPr lang="cs-CZ" sz="5600" b="0" i="0" u="none" strike="noStrike" dirty="0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24" tooltip="Pas (anatomie) (stránka neexistuje)"/>
              </a:rPr>
              <a:t>část těla</a:t>
            </a:r>
            <a:endParaRPr lang="cs-CZ" sz="5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sladit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5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5" tooltip="Cukr"/>
              </a:rPr>
              <a:t>přidat cukr</a:t>
            </a:r>
            <a:r>
              <a:rPr lang="cs-CZ" sz="5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 uvést v soulad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111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609B08-11F3-489F-96B0-9093AC0EC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polysemi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9DAB7E-A850-4BA2-9C07-15AF5FB19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Od homonym se liší slova mnohoznačná (</a:t>
            </a:r>
            <a:r>
              <a:rPr lang="cs-CZ" sz="2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Polysémie"/>
              </a:rPr>
              <a:t>polysémantická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). Zatímco u homonym je formální shoda v podstatě náhodná, jednotlivé významy nemají vzájemnou souvislost, různé významy mnohovýznamových slov souvislost mají a vznikly posunem základního významu na základě podobnosti. Příkladem je slovo </a:t>
            </a:r>
            <a:r>
              <a:rPr lang="cs-CZ" sz="2400" b="0" i="1" u="none" strike="noStrike" dirty="0">
                <a:solidFill>
                  <a:srgbClr val="3366BB"/>
                </a:solidFill>
                <a:effectLst/>
                <a:latin typeface="Arial" panose="020B0604020202020204" pitchFamily="34" charset="0"/>
                <a:hlinkClick r:id="rId3" tooltip="wikt:oko"/>
              </a:rPr>
              <a:t>oko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Hranice mezi homonymií a polysémií nemusí být vždy jednoznačná. V širším pojetí se za homonyma považují i slova, jejichž významy sice původně vznikly na základě mnohovýznamovosti, ale v současnosti již není vzájemná souvislost zřejmá (tzv. rozpad polysémie, např. slovo </a:t>
            </a:r>
            <a:r>
              <a:rPr lang="cs-CZ" sz="2400" b="0" i="1" u="none" strike="noStrike" dirty="0">
                <a:solidFill>
                  <a:srgbClr val="3366BB"/>
                </a:solidFill>
                <a:effectLst/>
                <a:latin typeface="Arial" panose="020B0604020202020204" pitchFamily="34" charset="0"/>
                <a:hlinkClick r:id="rId4" tooltip="wikt:prát"/>
              </a:rPr>
              <a:t>prát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(bít, mlátit × zbavovat špíny vodou).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24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5A3B9-8200-45EB-865F-262D44B2F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homonym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3111A3-B610-4F3E-BFF8-83CCE536D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b="0" i="0" dirty="0">
                <a:solidFill>
                  <a:srgbClr val="203E51"/>
                </a:solidFill>
                <a:effectLst/>
                <a:latin typeface="Publico text"/>
              </a:rPr>
              <a:t>Homonymer er ord som har samme skrivemåte eller uttale, men forskjellig betydning. I norsk kan for eksempel </a:t>
            </a:r>
            <a:r>
              <a:rPr lang="nb-NO" sz="2800" b="0" i="1" dirty="0">
                <a:solidFill>
                  <a:srgbClr val="203E51"/>
                </a:solidFill>
                <a:effectLst/>
                <a:latin typeface="Publico text"/>
              </a:rPr>
              <a:t>kart</a:t>
            </a:r>
            <a:r>
              <a:rPr lang="nb-NO" sz="2800" b="0" i="0" dirty="0">
                <a:solidFill>
                  <a:srgbClr val="203E51"/>
                </a:solidFill>
                <a:effectLst/>
                <a:latin typeface="Publico text"/>
              </a:rPr>
              <a:t> bety 'geografisk kart' eller 'umoden frukt', mens i engelsk kan for eksempel </a:t>
            </a:r>
            <a:r>
              <a:rPr lang="nb-NO" sz="2800" b="0" i="1" dirty="0">
                <a:solidFill>
                  <a:srgbClr val="203E51"/>
                </a:solidFill>
                <a:effectLst/>
                <a:latin typeface="Publico text"/>
              </a:rPr>
              <a:t>chair</a:t>
            </a:r>
            <a:r>
              <a:rPr lang="nb-NO" sz="2800" b="0" i="0" dirty="0">
                <a:solidFill>
                  <a:srgbClr val="203E51"/>
                </a:solidFill>
                <a:effectLst/>
                <a:latin typeface="Publico text"/>
              </a:rPr>
              <a:t> bety 'stol' eller 'leder av et møte eller en organisasjon'. Man forstår vanligvis hvilken betydning som menes ut fra sammenhengen eller </a:t>
            </a:r>
            <a:r>
              <a:rPr lang="nb-NO" sz="2800" b="0" i="0" u="none" strike="noStrike" dirty="0">
                <a:effectLst/>
                <a:latin typeface="Publico tex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konteksten</a:t>
            </a:r>
            <a:r>
              <a:rPr lang="nb-NO" sz="2800" b="0" i="0" dirty="0">
                <a:effectLst/>
                <a:latin typeface="Publico text"/>
              </a:rPr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0864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AAE23-04BE-4A6A-90FC-9400F201C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polysemi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BD5306-0D76-4D44-944F-C63DABDB0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b="0" i="0" dirty="0">
                <a:solidFill>
                  <a:srgbClr val="203E51"/>
                </a:solidFill>
                <a:effectLst/>
                <a:latin typeface="Publico text"/>
              </a:rPr>
              <a:t>Polysemi, flertydighet</a:t>
            </a:r>
            <a:r>
              <a:rPr lang="cs-CZ" sz="2800" b="0" i="0" dirty="0">
                <a:solidFill>
                  <a:srgbClr val="203E51"/>
                </a:solidFill>
                <a:effectLst/>
                <a:latin typeface="Publico text"/>
              </a:rPr>
              <a:t>:</a:t>
            </a:r>
            <a:r>
              <a:rPr lang="nb-NO" sz="2800" b="0" i="0" dirty="0">
                <a:solidFill>
                  <a:srgbClr val="203E51"/>
                </a:solidFill>
                <a:effectLst/>
                <a:latin typeface="Publico text"/>
              </a:rPr>
              <a:t> når ett og samme ord har to eller flere beslektede betydninger, slik som for eksempel </a:t>
            </a:r>
            <a:r>
              <a:rPr lang="nb-NO" sz="2800" b="0" i="1" dirty="0">
                <a:solidFill>
                  <a:srgbClr val="203E51"/>
                </a:solidFill>
                <a:effectLst/>
                <a:latin typeface="Publico text"/>
              </a:rPr>
              <a:t>stjerne</a:t>
            </a:r>
            <a:r>
              <a:rPr lang="nb-NO" sz="2800" b="0" i="0" dirty="0">
                <a:solidFill>
                  <a:srgbClr val="203E51"/>
                </a:solidFill>
                <a:effectLst/>
                <a:latin typeface="Publico text"/>
              </a:rPr>
              <a:t> som både kan vise til et himmellegeme eller en berømt person. Polysemi kan lett blandes med </a:t>
            </a:r>
            <a:r>
              <a:rPr lang="nb-NO" sz="2800" b="0" i="0" u="none" strike="noStrike" dirty="0">
                <a:effectLst/>
                <a:latin typeface="Publico tex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homonymi</a:t>
            </a:r>
            <a:r>
              <a:rPr lang="cs-CZ" sz="2800" u="none" strike="noStrike" dirty="0">
                <a:solidFill>
                  <a:srgbClr val="203E51"/>
                </a:solidFill>
                <a:latin typeface="Publico text"/>
              </a:rPr>
              <a:t> (</a:t>
            </a:r>
            <a:r>
              <a:rPr lang="nb-NO" sz="2800" b="0" i="0" dirty="0">
                <a:solidFill>
                  <a:srgbClr val="203E51"/>
                </a:solidFill>
                <a:effectLst/>
                <a:latin typeface="Publico text"/>
              </a:rPr>
              <a:t>men i sistnevnte kategori er ikke betydningene beslektet med hverandre</a:t>
            </a:r>
            <a:r>
              <a:rPr lang="cs-CZ" sz="2800" b="0" i="0" dirty="0">
                <a:solidFill>
                  <a:srgbClr val="203E51"/>
                </a:solidFill>
                <a:effectLst/>
                <a:latin typeface="Publico text"/>
              </a:rPr>
              <a:t>)</a:t>
            </a:r>
            <a:r>
              <a:rPr lang="nb-NO" sz="2800" b="0" i="0" dirty="0">
                <a:solidFill>
                  <a:srgbClr val="203E51"/>
                </a:solidFill>
                <a:effectLst/>
                <a:latin typeface="Publico text"/>
              </a:rPr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59851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1495E-B6B6-4E04-A338-15BFA41B7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/>
              <a:t>Norske</a:t>
            </a:r>
            <a:r>
              <a:rPr lang="cs-CZ" sz="4000" dirty="0"/>
              <a:t> </a:t>
            </a:r>
            <a:r>
              <a:rPr lang="cs-CZ" sz="4000" dirty="0" err="1"/>
              <a:t>eksempler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A8CB5E-944C-4AAB-B5C3-B092660EF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nb-NO" sz="2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tine</a:t>
            </a:r>
            <a:r>
              <a:rPr lang="nb-NO" sz="2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er et ord som brukes til mange ting. Det er et navn, det er å tine (tatt ut av fryseren) og et gammelt ord for en "bøtte" til å ha melk i.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b-NO" sz="2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huske</a:t>
            </a:r>
            <a:r>
              <a:rPr lang="nb-NO" sz="2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brukes til en huske, å huske</a:t>
            </a:r>
            <a:r>
              <a:rPr lang="cs-CZ" sz="2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sz="2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(sitte på en huske) og å huske(huske noe som har skjedd).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b-NO" sz="2600" b="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måke</a:t>
            </a:r>
            <a:r>
              <a:rPr lang="nb-NO" sz="2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betegner både en fugl og en vinterlig aktivitet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b-NO" sz="2600" b="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slått</a:t>
            </a:r>
            <a:r>
              <a:rPr lang="nb-NO" sz="2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betegner både gress som skal slås eller er slått, og en folkemus</a:t>
            </a:r>
            <a:r>
              <a:rPr lang="cs-CZ" sz="26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ikk</a:t>
            </a:r>
            <a:endParaRPr lang="cs-CZ" sz="2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nb-NO" sz="2600" b="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egg</a:t>
            </a:r>
            <a:r>
              <a:rPr lang="nb-NO" sz="2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betegner både noe spiselig fra høna og skjæredel på kniv</a:t>
            </a:r>
            <a:r>
              <a:rPr lang="cs-CZ" sz="2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(ostří)</a:t>
            </a:r>
            <a:endParaRPr lang="nb-NO" sz="2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nb-NO" sz="2600" b="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tre</a:t>
            </a:r>
            <a:r>
              <a:rPr lang="nb-NO" sz="2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nb-NO" sz="2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er det beste eksemplet. Det betegner tallet 3, et tre som i tømmer, men også «å tre inn på teppet», et uttrykk som betyr som regel det samme som "å gå inn døra".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b-NO" sz="2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vær</a:t>
            </a:r>
            <a:r>
              <a:rPr lang="nb-NO" sz="2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(subst) x imperativ av verbet: vær!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nb-NO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nb-NO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804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25E2AE-BAA6-4BF8-BC7E-DB563FE1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Homofon, </a:t>
            </a:r>
            <a:r>
              <a:rPr lang="cs-CZ" i="1" dirty="0" err="1"/>
              <a:t>men</a:t>
            </a:r>
            <a:r>
              <a:rPr lang="cs-CZ" i="1" dirty="0"/>
              <a:t> </a:t>
            </a:r>
            <a:r>
              <a:rPr lang="cs-CZ" i="1" dirty="0" err="1"/>
              <a:t>ikke</a:t>
            </a:r>
            <a:r>
              <a:rPr lang="cs-CZ" i="1" dirty="0"/>
              <a:t> homograf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6959A4-B605-48CB-AAF4-8F3B212C4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jul</a:t>
            </a:r>
            <a:r>
              <a:rPr lang="nb-NO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betegner en høytid og </a:t>
            </a:r>
            <a:r>
              <a:rPr lang="nb-NO" sz="24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hjul</a:t>
            </a:r>
            <a:r>
              <a:rPr lang="cs-CZ" sz="2400" dirty="0">
                <a:solidFill>
                  <a:srgbClr val="202122"/>
                </a:solidFill>
                <a:latin typeface="Arial" panose="020B0604020202020204" pitchFamily="34" charset="0"/>
              </a:rPr>
              <a:t> – kolo</a:t>
            </a:r>
          </a:p>
          <a:p>
            <a:r>
              <a:rPr lang="cs-CZ" sz="24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mars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er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en </a:t>
            </a:r>
            <a:r>
              <a:rPr lang="cs-CZ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måned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og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24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marsj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som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er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en </a:t>
            </a:r>
            <a:r>
              <a:rPr lang="cs-CZ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musikalsk</a:t>
            </a: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sjanger</a:t>
            </a:r>
            <a:endParaRPr lang="nb-NO" sz="2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nb-NO" sz="2400" dirty="0">
                <a:solidFill>
                  <a:srgbClr val="202122"/>
                </a:solidFill>
                <a:latin typeface="Arial" panose="020B0604020202020204" pitchFamily="34" charset="0"/>
              </a:rPr>
              <a:t>gjort x hjort</a:t>
            </a:r>
          </a:p>
          <a:p>
            <a:r>
              <a:rPr lang="nb-NO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har x hard</a:t>
            </a:r>
            <a:endParaRPr lang="cs-CZ" sz="2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cs-CZ" sz="24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cs-CZ" sz="2400" i="1" dirty="0">
                <a:solidFill>
                  <a:srgbClr val="202122"/>
                </a:solidFill>
                <a:latin typeface="Arial" panose="020B0604020202020204" pitchFamily="34" charset="0"/>
              </a:rPr>
              <a:t>HOMOGRAF, </a:t>
            </a:r>
            <a:r>
              <a:rPr lang="cs-CZ" sz="2400" i="1" dirty="0" err="1">
                <a:solidFill>
                  <a:srgbClr val="202122"/>
                </a:solidFill>
                <a:latin typeface="Arial" panose="020B0604020202020204" pitchFamily="34" charset="0"/>
              </a:rPr>
              <a:t>men</a:t>
            </a:r>
            <a:r>
              <a:rPr lang="cs-CZ" sz="2400" i="1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cs-CZ" sz="2400" i="1" dirty="0" err="1">
                <a:solidFill>
                  <a:srgbClr val="202122"/>
                </a:solidFill>
                <a:latin typeface="Arial" panose="020B0604020202020204" pitchFamily="34" charset="0"/>
              </a:rPr>
              <a:t>ikke</a:t>
            </a:r>
            <a:r>
              <a:rPr lang="cs-CZ" sz="2400" i="1" dirty="0">
                <a:solidFill>
                  <a:srgbClr val="202122"/>
                </a:solidFill>
                <a:latin typeface="Arial" panose="020B0604020202020204" pitchFamily="34" charset="0"/>
              </a:rPr>
              <a:t> HOMOFON</a:t>
            </a:r>
          </a:p>
          <a:p>
            <a:r>
              <a:rPr lang="nb-NO" sz="2400" dirty="0">
                <a:solidFill>
                  <a:srgbClr val="202122"/>
                </a:solidFill>
                <a:latin typeface="Arial" panose="020B0604020202020204" pitchFamily="34" charset="0"/>
              </a:rPr>
              <a:t>l</a:t>
            </a:r>
            <a:r>
              <a:rPr lang="cs-CZ" sz="2400" dirty="0" err="1">
                <a:solidFill>
                  <a:srgbClr val="202122"/>
                </a:solidFill>
                <a:latin typeface="Arial" panose="020B0604020202020204" pitchFamily="34" charset="0"/>
              </a:rPr>
              <a:t>yst</a:t>
            </a:r>
            <a:r>
              <a:rPr lang="cs-CZ" sz="2400" dirty="0">
                <a:solidFill>
                  <a:srgbClr val="202122"/>
                </a:solidFill>
                <a:latin typeface="Arial" panose="020B0604020202020204" pitchFamily="34" charset="0"/>
              </a:rPr>
              <a:t> (dlouhá samohláska: světlý) x </a:t>
            </a:r>
            <a:r>
              <a:rPr lang="cs-CZ" sz="2400" dirty="0" err="1">
                <a:solidFill>
                  <a:srgbClr val="202122"/>
                </a:solidFill>
                <a:latin typeface="Arial" panose="020B0604020202020204" pitchFamily="34" charset="0"/>
              </a:rPr>
              <a:t>lyst</a:t>
            </a:r>
            <a:r>
              <a:rPr lang="cs-CZ" sz="2400" dirty="0">
                <a:solidFill>
                  <a:srgbClr val="202122"/>
                </a:solidFill>
                <a:latin typeface="Arial" panose="020B0604020202020204" pitchFamily="34" charset="0"/>
              </a:rPr>
              <a:t> (krátká s.: </a:t>
            </a:r>
            <a:r>
              <a:rPr lang="cs-CZ" sz="2400" dirty="0" err="1">
                <a:solidFill>
                  <a:srgbClr val="202122"/>
                </a:solidFill>
                <a:latin typeface="Arial" panose="020B0604020202020204" pitchFamily="34" charset="0"/>
              </a:rPr>
              <a:t>subst</a:t>
            </a:r>
            <a:r>
              <a:rPr lang="cs-CZ" sz="2400" dirty="0">
                <a:solidFill>
                  <a:srgbClr val="202122"/>
                </a:solidFill>
                <a:latin typeface="Arial" panose="020B0604020202020204" pitchFamily="34" charset="0"/>
              </a:rPr>
              <a:t>)</a:t>
            </a:r>
          </a:p>
          <a:p>
            <a:r>
              <a:rPr lang="nb-NO" sz="2400" dirty="0">
                <a:solidFill>
                  <a:srgbClr val="202122"/>
                </a:solidFill>
                <a:latin typeface="Arial" panose="020B0604020202020204" pitchFamily="34" charset="0"/>
              </a:rPr>
              <a:t>m</a:t>
            </a:r>
            <a:r>
              <a:rPr lang="cs-CZ" sz="2400" dirty="0" err="1">
                <a:solidFill>
                  <a:srgbClr val="202122"/>
                </a:solidFill>
                <a:latin typeface="Arial" panose="020B0604020202020204" pitchFamily="34" charset="0"/>
              </a:rPr>
              <a:t>ast</a:t>
            </a:r>
            <a:r>
              <a:rPr lang="cs-CZ" sz="2400" dirty="0">
                <a:solidFill>
                  <a:srgbClr val="202122"/>
                </a:solidFill>
                <a:latin typeface="Arial" panose="020B0604020202020204" pitchFamily="34" charset="0"/>
              </a:rPr>
              <a:t> (p</a:t>
            </a:r>
            <a:r>
              <a:rPr lang="nb-NO" sz="2400" dirty="0">
                <a:solidFill>
                  <a:srgbClr val="202122"/>
                </a:solidFill>
                <a:latin typeface="Arial" panose="020B0604020202020204" pitchFamily="34" charset="0"/>
              </a:rPr>
              <a:t>å båten) x mast (verbe å mase)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40047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502D16-D602-4971-94F5-DC4F5D30F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b="0" i="0" dirty="0">
                <a:solidFill>
                  <a:srgbClr val="3D3E40"/>
                </a:solidFill>
                <a:effectLst/>
                <a:latin typeface="Noto Sans" panose="020B0502040204020203" pitchFamily="34" charset="0"/>
              </a:rPr>
              <a:t>homografer på tvers av språkene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F93767-F28F-4239-A1CC-771DF64BD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i="0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Norsk-engelsk</a:t>
            </a:r>
            <a:br>
              <a:rPr lang="cs-CZ" dirty="0"/>
            </a:br>
            <a:br>
              <a:rPr lang="cs-CZ" dirty="0"/>
            </a:b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and – and 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(</a:t>
            </a:r>
            <a:r>
              <a:rPr lang="cs-CZ" sz="3800" b="0" i="0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og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)</a:t>
            </a:r>
            <a:br>
              <a:rPr lang="cs-CZ" sz="3800" dirty="0"/>
            </a:b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be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 – </a:t>
            </a: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be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(</a:t>
            </a:r>
            <a:r>
              <a:rPr lang="cs-CZ" sz="3800" b="0" i="0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være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)</a:t>
            </a:r>
            <a:br>
              <a:rPr lang="cs-CZ" sz="3800" dirty="0"/>
            </a:b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barn – barn 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(</a:t>
            </a:r>
            <a:r>
              <a:rPr lang="cs-CZ" sz="3800" b="0" i="0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låve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)</a:t>
            </a:r>
            <a:br>
              <a:rPr lang="cs-CZ" sz="3800" dirty="0"/>
            </a:b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bro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 – </a:t>
            </a: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bro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(</a:t>
            </a:r>
            <a:r>
              <a:rPr lang="cs-CZ" sz="3800" b="0" i="0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bror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 i slang)</a:t>
            </a:r>
            <a:br>
              <a:rPr lang="cs-CZ" sz="3800" dirty="0"/>
            </a:b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den – den 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(hule, </a:t>
            </a:r>
            <a:r>
              <a:rPr lang="cs-CZ" sz="3800" b="0" i="0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hi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)</a:t>
            </a:r>
            <a:br>
              <a:rPr lang="cs-CZ" sz="3800" dirty="0"/>
            </a:b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fin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 – </a:t>
            </a: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fin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(</a:t>
            </a:r>
            <a:r>
              <a:rPr lang="cs-CZ" sz="3800" b="0" i="0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finne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, </a:t>
            </a:r>
            <a:r>
              <a:rPr lang="cs-CZ" sz="3800" b="0" i="0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svømmefot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)</a:t>
            </a:r>
            <a:br>
              <a:rPr lang="cs-CZ" sz="3800" dirty="0"/>
            </a:b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fire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 – </a:t>
            </a: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fire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(</a:t>
            </a:r>
            <a:r>
              <a:rPr lang="cs-CZ" sz="3800" b="0" i="0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ild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, </a:t>
            </a:r>
            <a:r>
              <a:rPr lang="cs-CZ" sz="3800" b="0" i="0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brann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)</a:t>
            </a:r>
            <a:br>
              <a:rPr lang="cs-CZ" sz="3800" dirty="0"/>
            </a:b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fart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 – </a:t>
            </a: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fart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(</a:t>
            </a:r>
            <a:r>
              <a:rPr lang="cs-CZ" sz="3800" b="0" i="0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prompe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)</a:t>
            </a:r>
            <a:br>
              <a:rPr lang="cs-CZ" sz="3800" dirty="0"/>
            </a:b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hell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 – </a:t>
            </a: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hell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(helvete)</a:t>
            </a:r>
            <a:br>
              <a:rPr lang="cs-CZ" sz="3800" dirty="0"/>
            </a:b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ham – ham 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(</a:t>
            </a:r>
            <a:r>
              <a:rPr lang="cs-CZ" sz="3800" b="0" i="0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skinke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)</a:t>
            </a:r>
            <a:br>
              <a:rPr lang="cs-CZ" sz="3800" dirty="0"/>
            </a:b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prat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 – </a:t>
            </a: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prat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(idiot)</a:t>
            </a:r>
            <a:br>
              <a:rPr lang="cs-CZ" sz="3800" dirty="0"/>
            </a:b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sin – sin 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(</a:t>
            </a:r>
            <a:r>
              <a:rPr lang="cs-CZ" sz="3800" b="0" i="0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synd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)</a:t>
            </a:r>
            <a:br>
              <a:rPr lang="cs-CZ" sz="3800" dirty="0"/>
            </a:b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stole – stole 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(</a:t>
            </a:r>
            <a:r>
              <a:rPr lang="cs-CZ" sz="3800" b="0" i="0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stjal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)</a:t>
            </a:r>
            <a:br>
              <a:rPr lang="cs-CZ" sz="3800" dirty="0"/>
            </a:b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time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 – </a:t>
            </a: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time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(</a:t>
            </a:r>
            <a:r>
              <a:rPr lang="cs-CZ" sz="3800" b="0" i="0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tid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)</a:t>
            </a:r>
            <a:br>
              <a:rPr lang="cs-CZ" sz="3800" dirty="0"/>
            </a:b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to – to 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(til)</a:t>
            </a:r>
            <a:br>
              <a:rPr lang="cs-CZ" sz="3800" dirty="0"/>
            </a:b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travel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 – </a:t>
            </a:r>
            <a:r>
              <a:rPr lang="cs-CZ" sz="3800" b="0" i="1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travel</a:t>
            </a:r>
            <a:r>
              <a:rPr lang="cs-CZ" sz="3800" b="0" i="1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(</a:t>
            </a:r>
            <a:r>
              <a:rPr lang="cs-CZ" sz="3800" b="0" i="0" dirty="0" err="1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reise</a:t>
            </a:r>
            <a:r>
              <a:rPr lang="cs-CZ" sz="3800" b="0" i="0" dirty="0">
                <a:solidFill>
                  <a:srgbClr val="3D3E40"/>
                </a:solidFill>
                <a:effectLst/>
                <a:latin typeface="Noto Sans" panose="020B0502040504020204" pitchFamily="34" charset="0"/>
              </a:rPr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9083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</TotalTime>
  <Words>889</Words>
  <Application>Microsoft Office PowerPoint</Application>
  <PresentationFormat>Širokoúhlá obrazovka</PresentationFormat>
  <Paragraphs>56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Noto Sans</vt:lpstr>
      <vt:lpstr>Publico</vt:lpstr>
      <vt:lpstr>Publico text</vt:lpstr>
      <vt:lpstr>Retrospektiva</vt:lpstr>
      <vt:lpstr>homonymi</vt:lpstr>
      <vt:lpstr>Vikipedie: homonymum</vt:lpstr>
      <vt:lpstr>čeština</vt:lpstr>
      <vt:lpstr>polysemi</vt:lpstr>
      <vt:lpstr>homonym</vt:lpstr>
      <vt:lpstr>polysemi</vt:lpstr>
      <vt:lpstr>Norske eksempler</vt:lpstr>
      <vt:lpstr>Homofon, men ikke homograf</vt:lpstr>
      <vt:lpstr>homografer på tvers av språkene</vt:lpstr>
      <vt:lpstr>Korona – nye ord</vt:lpstr>
      <vt:lpstr>Overført betydning: en talefigur (allegorisk, metaforisk)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homonymi</dc:title>
  <dc:creator>Miluše Juříčková</dc:creator>
  <cp:lastModifiedBy>Miluše Juříčková</cp:lastModifiedBy>
  <cp:revision>2</cp:revision>
  <dcterms:created xsi:type="dcterms:W3CDTF">2022-04-27T18:42:38Z</dcterms:created>
  <dcterms:modified xsi:type="dcterms:W3CDTF">2022-04-27T19:35:15Z</dcterms:modified>
</cp:coreProperties>
</file>