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336B0E-FDF5-4DDB-9E84-9416E10DCD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36E593-B586-4B1E-BB54-977D20AE32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42365F-D60F-4A1A-8432-D58213708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84F20-94CC-4C4C-8CC5-8B03EFBDFD9D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2A26B1-45BF-4364-98A8-B07DC58E4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85FA4C-3038-40C4-8561-77F2BD733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0C98-71DE-4B87-AF0D-3B71BBAC7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9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26AA99-487F-47F6-B6E6-C3C58E955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DA414EA-B5C6-413E-85A1-A0FA0B3A99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18A92D-EA72-4D26-A527-5A2E0C0C8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84F20-94CC-4C4C-8CC5-8B03EFBDFD9D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05974E-A909-416D-82E6-250AA4352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9FCAA9-51E9-430F-8944-EEFF6B52C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0C98-71DE-4B87-AF0D-3B71BBAC7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957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D37FA53-5235-4D71-A508-150EF0A123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58D7D91-ADD2-44BF-BE6D-EA8AC2C5EB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9D4B58-682E-43F8-84CB-59A5CC29C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84F20-94CC-4C4C-8CC5-8B03EFBDFD9D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F9DEF0-A44E-4E23-B8E6-425806088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C20BB5-51CE-446C-8AD5-248CD23BF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0C98-71DE-4B87-AF0D-3B71BBAC7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3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983921-AE99-4EFF-BC1E-2F06B8CC3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314642-CFF6-4965-A168-C790435A1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0E6F9F-46FD-4158-8DD2-40CD17651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84F20-94CC-4C4C-8CC5-8B03EFBDFD9D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3EB1B2-0B12-4E6C-AD90-3853AA9A1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5247E4-6E94-4A40-B5B0-D487D19C3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0C98-71DE-4B87-AF0D-3B71BBAC7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224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B606DA-58D8-43A0-A973-AB329D43A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AF69BC6-567B-461A-87B0-F10B8A79A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D44F24-C64C-402F-ACA7-067516F53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84F20-94CC-4C4C-8CC5-8B03EFBDFD9D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7172C7-FAF9-4ECF-8F9B-1B692D9AA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A283C9-F3CB-43BC-A9CB-15139F008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0C98-71DE-4B87-AF0D-3B71BBAC7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75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EE226E-D4DD-4D65-9105-FDEDE14F0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F19F1E-7D9C-4015-85E3-56D78C05F9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E701CE1-F200-46A3-950F-113705C6C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05C68D-8928-4106-9232-205E3E46D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84F20-94CC-4C4C-8CC5-8B03EFBDFD9D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590348F-1CFF-4D30-A059-EEF4A890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2C98D4C-BB2D-49A4-9625-5872FF27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0C98-71DE-4B87-AF0D-3B71BBAC7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385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A6F69A-FD0A-4E20-9F3C-ACB375C21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AEB9920-E202-4056-8DF8-4BE1A38DD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40B73FA-C81B-48FE-9AAD-11AED99E1E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784DB10-202B-458C-83FB-0AB2E9A39A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3DF5C13-3155-401E-81EF-8A08C5C9DC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4AF6C2B-8658-4562-A1E0-E5CC370EB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84F20-94CC-4C4C-8CC5-8B03EFBDFD9D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707161E-AAA5-481C-8C62-C2C27F53E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50089D1-0E66-414D-A174-2E2E2EE51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0C98-71DE-4B87-AF0D-3B71BBAC7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51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674B0A-7005-49D6-8465-C58868DE4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E8B4BE6-BF50-4753-B665-132D125A8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84F20-94CC-4C4C-8CC5-8B03EFBDFD9D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E5979FE-D207-4432-8F84-85EF7C103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001D353-46E9-4A90-B6AE-0A552D023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0C98-71DE-4B87-AF0D-3B71BBAC7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885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FC8EFFE-DE01-4A17-A239-9CB95B03A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84F20-94CC-4C4C-8CC5-8B03EFBDFD9D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C8BFA15-045A-424A-ABDD-3FF39C4DB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B8860A9-396D-41FA-837B-CB3C1FCB1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0C98-71DE-4B87-AF0D-3B71BBAC7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27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9DECCE-2FFA-44B5-9BB4-8A15721DD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C25338-067A-43B8-8756-1BBFEDBA4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588E4F0-812E-47FF-8FE8-F0A84C4648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451B2E-1977-4CF6-BB84-425AC6758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84F20-94CC-4C4C-8CC5-8B03EFBDFD9D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CFE1335-2C6F-4425-9884-D85F8CB54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CA0417-454F-4B64-B373-A2710F2D8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0C98-71DE-4B87-AF0D-3B71BBAC7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613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2E4755-1C7F-4FAC-A344-B218DCE8C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2B9D666-171C-4F51-B9C2-CAE65C44B5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6D810A1-8302-42F6-B01D-788D2E1C7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8C95942-D788-4410-8912-1451BCD1D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84F20-94CC-4C4C-8CC5-8B03EFBDFD9D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CC0129D-B70C-431E-AB0F-E2092469A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0949E1-2440-4D95-B546-1037E2FDB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0C98-71DE-4B87-AF0D-3B71BBAC7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382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3FF7EB0-9FD0-4AF8-A88F-3E39BAD2F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1953F8-140F-42F9-96C9-26E57010A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68BD9A-8F98-47AF-A46B-569660CD0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84F20-94CC-4C4C-8CC5-8B03EFBDFD9D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BDE976-48FD-4864-B6FA-AE5A1AEACA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7D7923-75C6-461B-AC2A-A86E1B38E2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70C98-71DE-4B87-AF0D-3B71BBAC7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68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F779B4-AC7C-4E3B-8E52-7EB4622A68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Oběti trestných činů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09CBC7E-97BA-4F73-84CB-8B98EB05D6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/>
              <a:t>Zákon č. 45/2013 Sb. o obětech trestných činů</a:t>
            </a:r>
          </a:p>
        </p:txBody>
      </p:sp>
    </p:spTree>
    <p:extLst>
      <p:ext uri="{BB962C8B-B14F-4D97-AF65-F5344CB8AC3E}">
        <p14:creationId xmlns:p14="http://schemas.microsoft.com/office/powerpoint/2010/main" val="977012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59877E-12A4-4F7A-995A-81544D0F2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oběti, zvlášť zranitelná oběť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C22472-B7DC-4B0A-BC6B-7789E2354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Oběť</a:t>
            </a:r>
            <a:r>
              <a:rPr lang="cs-CZ" dirty="0"/>
              <a:t> – fyzická osoba, které bylo nebo mělo být trestným činem ublíženo na zdraví, způsobena majetková újma nebo nemajetková újma</a:t>
            </a:r>
          </a:p>
          <a:p>
            <a:r>
              <a:rPr lang="cs-CZ" b="1" dirty="0"/>
              <a:t>Zvlášť zranitelná oběť </a:t>
            </a:r>
            <a:r>
              <a:rPr lang="cs-CZ" dirty="0"/>
              <a:t>§ 2 odst.4</a:t>
            </a:r>
          </a:p>
          <a:p>
            <a:pPr marL="514350" indent="-514350">
              <a:buAutoNum type="alphaLcParenR"/>
            </a:pPr>
            <a:r>
              <a:rPr lang="cs-CZ" dirty="0"/>
              <a:t>Dítě</a:t>
            </a:r>
          </a:p>
          <a:p>
            <a:pPr marL="514350" indent="-514350">
              <a:buAutoNum type="alphaLcParenR"/>
            </a:pPr>
            <a:r>
              <a:rPr lang="cs-CZ" dirty="0"/>
              <a:t>Osoba, která je vysokého věku nebo je postižena fyzickým, mentálním nebo psychickým hendikepem nebo smyslovým poškozeným</a:t>
            </a:r>
          </a:p>
          <a:p>
            <a:pPr marL="514350" indent="-514350">
              <a:buAutoNum type="alphaLcParenR"/>
            </a:pPr>
            <a:r>
              <a:rPr lang="cs-CZ" dirty="0"/>
              <a:t>Oběť trestného činu obchodování s lidmi, znásilnění, týrání, teroristického útoku</a:t>
            </a:r>
          </a:p>
          <a:p>
            <a:pPr marL="514350" indent="-514350">
              <a:buAutoNum type="alphaLcParenR"/>
            </a:pPr>
            <a:r>
              <a:rPr lang="cs-CZ" dirty="0"/>
              <a:t>Oběť trestného činu proti lidské důstojnosti se zohledněním  druhotné újmy vzhledem k věku,  pohlaví, rase, národnosti, sexuální orientaci, náboženství, zdravotnímu stavu, rozumové vyspělosti, schopnosti se vyjadřovat, životní situaci</a:t>
            </a:r>
          </a:p>
        </p:txBody>
      </p:sp>
    </p:spTree>
    <p:extLst>
      <p:ext uri="{BB962C8B-B14F-4D97-AF65-F5344CB8AC3E}">
        <p14:creationId xmlns:p14="http://schemas.microsoft.com/office/powerpoint/2010/main" val="1473227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768F01-01A3-4281-9241-324B3B37E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Bezplatná odborná pomoc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A413C0-BAD0-48CD-9C9D-45FD030B9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0943"/>
            <a:ext cx="10515600" cy="42860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Bezplatná odborná pomoc</a:t>
            </a:r>
          </a:p>
          <a:p>
            <a:pPr marL="0" indent="0">
              <a:buNone/>
            </a:pPr>
            <a:r>
              <a:rPr lang="cs-CZ" dirty="0"/>
              <a:t>§ 5 – subjekty zapsané v registru poskytovatelů pomoci obětem trestných činů mají povinnost poskytnout odbornou pomoc bez zbytečného odkladu bezplatně na základě žádosti zvlášť zranitelné oběti, která tuto pomoc potřebuje…subjekty mohou bezplatně poskytnou odbornou pomoc i jiným obětem</a:t>
            </a:r>
          </a:p>
          <a:p>
            <a:pPr marL="0" indent="0">
              <a:buNone/>
            </a:pPr>
            <a:r>
              <a:rPr lang="cs-CZ" dirty="0"/>
              <a:t>§6 – …Probační a mediační služba může poskytovat obětem podle tohoto zákona právní informace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Registr poskytovatelů pomoci obětem trestných činů </a:t>
            </a:r>
          </a:p>
          <a:p>
            <a:pPr marL="0" indent="0">
              <a:buNone/>
            </a:pPr>
            <a:r>
              <a:rPr lang="cs-CZ" b="1" dirty="0"/>
              <a:t>https://otc.justice.cz/verejne/seznam.jsf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2363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560B59-F19A-454D-B819-FAA7E889D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Informace poskytované oběti dle §</a:t>
            </a:r>
            <a:r>
              <a:rPr lang="cs-CZ" dirty="0"/>
              <a:t> </a:t>
            </a:r>
            <a:r>
              <a:rPr lang="cs-CZ" b="1" dirty="0"/>
              <a:t>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CDD662-F05B-42BA-A954-4DABD1787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Jaké služby organizace poskytuje, případně odkáže na organizace, pokud požadovanou službu neposkytuje</a:t>
            </a:r>
          </a:p>
          <a:p>
            <a:pPr>
              <a:buFontTx/>
              <a:buChar char="-"/>
            </a:pPr>
            <a:r>
              <a:rPr lang="cs-CZ" dirty="0"/>
              <a:t>O právech oběti dle tohoto zákona</a:t>
            </a:r>
          </a:p>
          <a:p>
            <a:pPr>
              <a:buFontTx/>
              <a:buChar char="-"/>
            </a:pPr>
            <a:r>
              <a:rPr lang="cs-CZ" dirty="0"/>
              <a:t>O právech oběti jako poškozeného dle trestního řádu</a:t>
            </a:r>
          </a:p>
          <a:p>
            <a:pPr>
              <a:buFontTx/>
              <a:buChar char="-"/>
            </a:pPr>
            <a:r>
              <a:rPr lang="cs-CZ" dirty="0"/>
              <a:t>O průběhu trestního řízení a postavení oběti jako poškozeného a svědka v něm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636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D09167-59EF-4E8F-BF86-FA16B5C3F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80925"/>
          </a:xfrm>
        </p:spPr>
        <p:txBody>
          <a:bodyPr/>
          <a:lstStyle/>
          <a:p>
            <a:r>
              <a:rPr lang="cs-CZ" b="1" dirty="0"/>
              <a:t>Prohlášení oběti o dopadu trestného činu n a její život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2D7C82-8F68-49DB-87F4-F67EDDE9A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39013"/>
            <a:ext cx="10515600" cy="3637949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§ 22 zákon o obětech a § 43 odst. 4 trestního řádu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Oběť má právo v kterémkoli stadiu trestního řízení učinit prohlášení o tom, jaký dopad měl spáchaný trestný čin na její dosavadní život.</a:t>
            </a:r>
          </a:p>
          <a:p>
            <a:pPr marL="0" indent="0">
              <a:buNone/>
            </a:pPr>
            <a:r>
              <a:rPr lang="cs-CZ" dirty="0"/>
              <a:t>Oběť může učinit prohlášení i písemně.</a:t>
            </a:r>
          </a:p>
          <a:p>
            <a:pPr marL="0" indent="0">
              <a:buNone/>
            </a:pPr>
            <a:r>
              <a:rPr lang="cs-CZ" dirty="0"/>
              <a:t>Písemné prohlášení se v řízení před soudem provede jako listinný důkaz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162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A355A-E649-4CA8-909C-39254706A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Právo na peněžitou pomoc</a:t>
            </a:r>
            <a:br>
              <a:rPr lang="cs-CZ" b="1" dirty="0"/>
            </a:br>
            <a:r>
              <a:rPr lang="cs-CZ" sz="2800" dirty="0"/>
              <a:t>§ 23-36</a:t>
            </a:r>
            <a:endParaRPr lang="cs-CZ" sz="28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07BA79-EDBD-4E5F-BC8A-2B4C7A634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449"/>
            <a:ext cx="10515600" cy="51401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/>
              <a:t>Okruh oprávněných žadatelů §24</a:t>
            </a:r>
            <a:r>
              <a:rPr lang="cs-CZ" dirty="0"/>
              <a:t>:</a:t>
            </a:r>
          </a:p>
          <a:p>
            <a:pPr>
              <a:buFontTx/>
              <a:buChar char="-"/>
            </a:pPr>
            <a:r>
              <a:rPr lang="cs-CZ" dirty="0"/>
              <a:t>ublížení na zdraví (nejméně tři týdny, lékařské ošetření)</a:t>
            </a:r>
          </a:p>
          <a:p>
            <a:pPr>
              <a:buFontTx/>
              <a:buChar char="-"/>
            </a:pPr>
            <a:r>
              <a:rPr lang="cs-CZ" dirty="0"/>
              <a:t>těžká újma na zdraví</a:t>
            </a:r>
          </a:p>
          <a:p>
            <a:pPr>
              <a:buFontTx/>
              <a:buChar char="-"/>
            </a:pPr>
            <a:r>
              <a:rPr lang="cs-CZ" dirty="0"/>
              <a:t>pozůstalí</a:t>
            </a:r>
          </a:p>
          <a:p>
            <a:pPr>
              <a:buFontTx/>
              <a:buChar char="-"/>
            </a:pPr>
            <a:r>
              <a:rPr lang="cs-CZ" dirty="0"/>
              <a:t>trestný čin proti lidské důstojnosti v sexuální oblasti a dítě, které je obětí trestného činu týrání svěřené osoby</a:t>
            </a:r>
          </a:p>
          <a:p>
            <a:pPr marL="0" indent="0">
              <a:buNone/>
            </a:pPr>
            <a:r>
              <a:rPr lang="cs-CZ" u="sng" dirty="0"/>
              <a:t>Účel peněžité pomoci § 26:</a:t>
            </a:r>
          </a:p>
          <a:p>
            <a:pPr marL="514350" indent="-514350">
              <a:buAutoNum type="arabicParenR"/>
            </a:pPr>
            <a:r>
              <a:rPr lang="cs-CZ" dirty="0"/>
              <a:t>Jednorázová částka pro překlenutí zhoršené sociální situace</a:t>
            </a:r>
          </a:p>
          <a:p>
            <a:pPr marL="514350" indent="-514350">
              <a:buAutoNum type="arabicParenR"/>
            </a:pPr>
            <a:r>
              <a:rPr lang="cs-CZ" dirty="0"/>
              <a:t>Pokud nebyla újma či škoda plně nahrazena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Žádosti o peněžitou pomoc posuzuje Ministerstvo spravedlnosti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292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4E5198-EE2F-4BF5-AC8E-DA70027FC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83775"/>
          </a:xfrm>
        </p:spPr>
        <p:txBody>
          <a:bodyPr/>
          <a:lstStyle/>
          <a:p>
            <a:r>
              <a:rPr lang="cs-CZ" b="1" dirty="0"/>
              <a:t>Zmocněnec, Důvěrník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9EC594-A670-430F-9BB1-41E4DC99F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799"/>
            <a:ext cx="10515600" cy="4348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/>
              <a:t>Důvěrník § 21</a:t>
            </a:r>
          </a:p>
          <a:p>
            <a:pPr>
              <a:buFontTx/>
              <a:buChar char="-"/>
            </a:pPr>
            <a:r>
              <a:rPr lang="cs-CZ" sz="2400" dirty="0"/>
              <a:t>doprovod oběti k úkonům trestního řízení, </a:t>
            </a:r>
          </a:p>
          <a:p>
            <a:pPr>
              <a:buFontTx/>
              <a:buChar char="-"/>
            </a:pPr>
            <a:r>
              <a:rPr lang="cs-CZ" sz="2400" dirty="0"/>
              <a:t>Poskytuje oběti potřebnou, zejména psychickou, pomoc</a:t>
            </a:r>
          </a:p>
          <a:p>
            <a:pPr marL="0" indent="0">
              <a:buNone/>
            </a:pPr>
            <a:r>
              <a:rPr lang="cs-CZ" sz="2400" dirty="0"/>
              <a:t>- nemůže zasahovat do průběhu úkonu</a:t>
            </a:r>
          </a:p>
          <a:p>
            <a:pPr marL="0" indent="0">
              <a:buNone/>
            </a:pPr>
            <a:r>
              <a:rPr lang="cs-CZ" sz="2400" b="1" dirty="0"/>
              <a:t>Zmocněnec § 50 - §51a</a:t>
            </a:r>
          </a:p>
          <a:p>
            <a:pPr>
              <a:buFontTx/>
              <a:buChar char="-"/>
            </a:pPr>
            <a:r>
              <a:rPr lang="cs-CZ" sz="2400" dirty="0"/>
              <a:t>Zástupce poškozeného</a:t>
            </a:r>
          </a:p>
          <a:p>
            <a:pPr>
              <a:buFontTx/>
              <a:buChar char="-"/>
            </a:pPr>
            <a:r>
              <a:rPr lang="cs-CZ" sz="2400" dirty="0"/>
              <a:t>Zmocněnec může být zároveň důvěrníkem podle zákona o obětech</a:t>
            </a:r>
          </a:p>
          <a:p>
            <a:pPr>
              <a:buFontTx/>
              <a:buChar char="-"/>
            </a:pPr>
            <a:r>
              <a:rPr lang="cs-CZ" sz="2400" dirty="0"/>
              <a:t>Může klást otázky obviněnému i jiným vyslýchaným osobám, činit návrhy, podávat žádosti, vznášet námitky atd.</a:t>
            </a:r>
          </a:p>
          <a:p>
            <a:pPr marL="0" indent="0">
              <a:buNone/>
            </a:pPr>
            <a:r>
              <a:rPr lang="cs-CZ" sz="2400" u="sng" dirty="0"/>
              <a:t>Na bezplatné služby zmocněnce má právo zvlášť zranitelná oběť</a:t>
            </a:r>
          </a:p>
          <a:p>
            <a:pPr marL="0" indent="0">
              <a:buNone/>
            </a:pPr>
            <a:endParaRPr lang="cs-CZ" sz="2400" u="sng" dirty="0"/>
          </a:p>
          <a:p>
            <a:pPr marL="0" indent="0">
              <a:buNone/>
            </a:pPr>
            <a:endParaRPr lang="cs-CZ" sz="2400" dirty="0"/>
          </a:p>
          <a:p>
            <a:pPr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60342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087C4-4086-424A-8AC7-739073CA4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Poškozený – trestní řád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4CD7C9-27AD-4EBA-8610-8AC36412A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161"/>
            <a:ext cx="10515600" cy="48098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§ 43 trestního řádu</a:t>
            </a:r>
          </a:p>
          <a:p>
            <a:pPr marL="0" indent="0">
              <a:buNone/>
            </a:pPr>
            <a:r>
              <a:rPr lang="cs-CZ" sz="2400" dirty="0"/>
              <a:t>Poškozený má právo činit návrh na doplnění dokazování, nahlížet do spisů, zúčastnit se sjednání dohody o vině a trestu, zúčastnit se hlavního líčení a veřejného zasedání konaného o odvolání nebo o schválení o dohodě o vině a trestu a před skončením řízení se k věci vyjádřit</a:t>
            </a:r>
          </a:p>
          <a:p>
            <a:pPr marL="0" indent="0">
              <a:buNone/>
            </a:pPr>
            <a:r>
              <a:rPr lang="cs-CZ" sz="2400" dirty="0"/>
              <a:t>Poškozený je oprávněn také navrhnout, aby soud uložil obžalovanému povinnost nahradit škodu nebo nemajetkovou újmu. Návrh je třeba učinit nejpozději u hlavního líčení před zahájením dokazování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§46</a:t>
            </a:r>
          </a:p>
          <a:p>
            <a:pPr marL="0" indent="0">
              <a:buNone/>
            </a:pPr>
            <a:r>
              <a:rPr lang="cs-CZ" sz="2400" dirty="0"/>
              <a:t>Orgány činné v trestním řízení jsou povinny poškozeného o jeho právech poučit a poskytnout mu plnou možnost jejich uplatnění.</a:t>
            </a:r>
          </a:p>
        </p:txBody>
      </p:sp>
    </p:spTree>
    <p:extLst>
      <p:ext uri="{BB962C8B-B14F-4D97-AF65-F5344CB8AC3E}">
        <p14:creationId xmlns:p14="http://schemas.microsoft.com/office/powerpoint/2010/main" val="1748640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28B1F5-F7A2-4DD2-AD14-45E9A43FD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stíhání se souhlasem poškozeného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81ADC8-4EC4-42A7-9B61-2D62B191A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/>
              <a:t>§ 163</a:t>
            </a:r>
          </a:p>
          <a:p>
            <a:pPr marL="0" indent="0">
              <a:buNone/>
            </a:pPr>
            <a:r>
              <a:rPr lang="cs-CZ" sz="2000" dirty="0"/>
              <a:t>Jasný výčet trestných činů, kdy lze zahájit a v zahájeném trestním řízení pokračovat pouze se souhlasem poškozeného, který je k pachateli příbuzným v pokolení přímém, sourozenec, osvojitel, osvojenec, manžel, partner nebo druh nebo je v poměru rodinném nebo obdobném a újmu pachatele by právem pociťoval jako újmu vlastní (§ 100)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§ 163a</a:t>
            </a:r>
          </a:p>
          <a:p>
            <a:pPr marL="0" indent="0">
              <a:buNone/>
            </a:pPr>
            <a:r>
              <a:rPr lang="cs-CZ" sz="2000" dirty="0"/>
              <a:t>Souhlas není třeba, pokud: </a:t>
            </a:r>
          </a:p>
          <a:p>
            <a:pPr>
              <a:buFontTx/>
              <a:buChar char="-"/>
            </a:pPr>
            <a:r>
              <a:rPr lang="cs-CZ" sz="2000" dirty="0"/>
              <a:t>byla trestným činem způsobena smrt</a:t>
            </a:r>
          </a:p>
          <a:p>
            <a:pPr>
              <a:buFontTx/>
              <a:buChar char="-"/>
            </a:pPr>
            <a:r>
              <a:rPr lang="cs-CZ" sz="2000" dirty="0"/>
              <a:t>Poškozený není schopen dát souhlas pro duševní chorobu či poruchu</a:t>
            </a:r>
          </a:p>
          <a:p>
            <a:pPr>
              <a:buFontTx/>
              <a:buChar char="-"/>
            </a:pPr>
            <a:r>
              <a:rPr lang="cs-CZ" sz="2000" dirty="0"/>
              <a:t>Poškozený je mladší 15let</a:t>
            </a:r>
          </a:p>
          <a:p>
            <a:pPr>
              <a:buFontTx/>
              <a:buChar char="-"/>
            </a:pPr>
            <a:r>
              <a:rPr lang="cs-CZ" sz="2000" dirty="0"/>
              <a:t>Nebyl souhlas dán v tísni (výhružky, nátlak, závislost, podřízenost)</a:t>
            </a:r>
          </a:p>
        </p:txBody>
      </p:sp>
    </p:spTree>
    <p:extLst>
      <p:ext uri="{BB962C8B-B14F-4D97-AF65-F5344CB8AC3E}">
        <p14:creationId xmlns:p14="http://schemas.microsoft.com/office/powerpoint/2010/main" val="1519773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673</Words>
  <Application>Microsoft Office PowerPoint</Application>
  <PresentationFormat>Širokoúhlá obrazovka</PresentationFormat>
  <Paragraphs>67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Oběti trestných činů</vt:lpstr>
      <vt:lpstr>Definice oběti, zvlášť zranitelná oběť</vt:lpstr>
      <vt:lpstr>Bezplatná odborná pomoc</vt:lpstr>
      <vt:lpstr>Informace poskytované oběti dle § 9</vt:lpstr>
      <vt:lpstr>Prohlášení oběti o dopadu trestného činu n a její život</vt:lpstr>
      <vt:lpstr>Právo na peněžitou pomoc § 23-36</vt:lpstr>
      <vt:lpstr>Zmocněnec, Důvěrník</vt:lpstr>
      <vt:lpstr>Poškozený – trestní řád </vt:lpstr>
      <vt:lpstr>Trestní stíhání se souhlasem poškozeného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Oběti trestných činů</dc:title>
  <dc:creator>Janka</dc:creator>
  <cp:lastModifiedBy>Janka</cp:lastModifiedBy>
  <cp:revision>13</cp:revision>
  <dcterms:created xsi:type="dcterms:W3CDTF">2022-04-11T10:57:48Z</dcterms:created>
  <dcterms:modified xsi:type="dcterms:W3CDTF">2022-04-11T13:46:55Z</dcterms:modified>
</cp:coreProperties>
</file>