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sldIdLst>
    <p:sldId id="276" r:id="rId5"/>
    <p:sldId id="295" r:id="rId6"/>
    <p:sldId id="320" r:id="rId7"/>
    <p:sldId id="311" r:id="rId8"/>
    <p:sldId id="302" r:id="rId9"/>
    <p:sldId id="305" r:id="rId10"/>
    <p:sldId id="306" r:id="rId11"/>
    <p:sldId id="313" r:id="rId12"/>
    <p:sldId id="307" r:id="rId13"/>
    <p:sldId id="309" r:id="rId14"/>
    <p:sldId id="310" r:id="rId15"/>
    <p:sldId id="312" r:id="rId16"/>
    <p:sldId id="314" r:id="rId17"/>
    <p:sldId id="315" r:id="rId18"/>
    <p:sldId id="316" r:id="rId19"/>
    <p:sldId id="317" r:id="rId20"/>
    <p:sldId id="318" r:id="rId21"/>
    <p:sldId id="319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64AA135-544C-4F7B-9EC4-CACCFDCFF27D}">
          <p14:sldIdLst>
            <p14:sldId id="276"/>
            <p14:sldId id="295"/>
            <p14:sldId id="320"/>
            <p14:sldId id="311"/>
            <p14:sldId id="302"/>
            <p14:sldId id="305"/>
            <p14:sldId id="306"/>
            <p14:sldId id="313"/>
            <p14:sldId id="307"/>
            <p14:sldId id="309"/>
            <p14:sldId id="310"/>
            <p14:sldId id="312"/>
            <p14:sldId id="314"/>
            <p14:sldId id="315"/>
            <p14:sldId id="316"/>
            <p14:sldId id="317"/>
            <p14:sldId id="318"/>
            <p14:sldId id="319"/>
          </p14:sldIdLst>
        </p14:section>
        <p14:section name="Oddíl bez názvu" id="{81403CEB-DE2F-4049-9375-49061998668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ianová Jana" initials="BJ" lastIdx="11" clrIdx="0">
    <p:extLst>
      <p:ext uri="{19B8F6BF-5375-455C-9EA6-DF929625EA0E}">
        <p15:presenceInfo xmlns:p15="http://schemas.microsoft.com/office/powerpoint/2012/main" userId="S::jburianova@justicecz.onmicrosoft.com::1beef2ac-138b-4d08-8192-515f43748e11" providerId="AD"/>
      </p:ext>
    </p:extLst>
  </p:cmAuthor>
  <p:cmAuthor id="2" name="Orságová Zuzana" initials="OZ" lastIdx="14" clrIdx="1">
    <p:extLst>
      <p:ext uri="{19B8F6BF-5375-455C-9EA6-DF929625EA0E}">
        <p15:presenceInfo xmlns:p15="http://schemas.microsoft.com/office/powerpoint/2012/main" userId="S::zorsagova@justicecz.onmicrosoft.com::80824cd7-bb26-46d7-8425-5b83c6099b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3" autoAdjust="0"/>
    <p:restoredTop sz="94660"/>
  </p:normalViewPr>
  <p:slideViewPr>
    <p:cSldViewPr>
      <p:cViewPr varScale="1">
        <p:scale>
          <a:sx n="108" d="100"/>
          <a:sy n="108" d="100"/>
        </p:scale>
        <p:origin x="22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D7262-E65D-4A41-85F4-BD8979164465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15AB0-B171-4E6B-8A17-4FB3B2B6D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5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0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81" y="5876578"/>
            <a:ext cx="2257115" cy="43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57" y="6315169"/>
            <a:ext cx="252000" cy="252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688" y="6309272"/>
            <a:ext cx="25200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4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01219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pPr lvl="0"/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6948264" y="6165304"/>
            <a:ext cx="1800200" cy="360040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5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08323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bsah varian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39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bsah variant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bsah variant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36104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420888"/>
            <a:ext cx="4039200" cy="8640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2420888"/>
            <a:ext cx="4039200" cy="864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9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6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sah variant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79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variant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1484784"/>
            <a:ext cx="3009600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1484784"/>
            <a:ext cx="513360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2636912"/>
            <a:ext cx="3009600" cy="3489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8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sah variant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636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9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Vzdělávací materiál pro samostudium ke změnám předpisů účinným od 1. 1. 2022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29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61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jkroulikova@pms.justice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B9D52-D865-42B3-8D95-A72F12255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684" y="1556793"/>
            <a:ext cx="7774632" cy="1368152"/>
          </a:xfrm>
        </p:spPr>
        <p:txBody>
          <a:bodyPr>
            <a:normAutofit/>
          </a:bodyPr>
          <a:lstStyle/>
          <a:p>
            <a:r>
              <a:rPr lang="cs-CZ" sz="6000" dirty="0"/>
              <a:t>Probační dohled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9B9EAB9D-75C4-4515-95A7-0F2D1BA7D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003" y="2751844"/>
            <a:ext cx="6152728" cy="1368152"/>
          </a:xfrm>
        </p:spPr>
        <p:txBody>
          <a:bodyPr>
            <a:normAutofit fontScale="25000" lnSpcReduction="20000"/>
          </a:bodyPr>
          <a:lstStyle/>
          <a:p>
            <a:endParaRPr lang="cs-CZ" sz="19200" dirty="0">
              <a:solidFill>
                <a:schemeClr val="tx1"/>
              </a:solidFill>
            </a:endParaRPr>
          </a:p>
          <a:p>
            <a:r>
              <a:rPr lang="cs-CZ" sz="19200" b="0" dirty="0">
                <a:solidFill>
                  <a:schemeClr val="tx1"/>
                </a:solidFill>
                <a:latin typeface="+mj-lt"/>
              </a:rPr>
              <a:t>22.3.2022</a:t>
            </a:r>
          </a:p>
          <a:p>
            <a:endParaRPr lang="cs-CZ" dirty="0"/>
          </a:p>
        </p:txBody>
      </p:sp>
      <p:sp>
        <p:nvSpPr>
          <p:cNvPr id="5" name="Podnadpis 5">
            <a:extLst>
              <a:ext uri="{FF2B5EF4-FFF2-40B4-BE49-F238E27FC236}">
                <a16:creationId xmlns:a16="http://schemas.microsoft.com/office/drawing/2014/main" id="{DC584C22-5F98-4922-9EE6-AE24472EB92D}"/>
              </a:ext>
            </a:extLst>
          </p:cNvPr>
          <p:cNvSpPr txBox="1">
            <a:spLocks/>
          </p:cNvSpPr>
          <p:nvPr/>
        </p:nvSpPr>
        <p:spPr>
          <a:xfrm>
            <a:off x="404897" y="5155171"/>
            <a:ext cx="8460940" cy="88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72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/>
          </a:bodyPr>
          <a:lstStyle/>
          <a:p>
            <a:r>
              <a:rPr lang="cs-CZ" b="0" dirty="0"/>
              <a:t>Povinnosti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§50 TZ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spolupracovat s probačním úředníkem stanoveným způsobem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  dostavovat se ve stanovených lhůtách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informovat o pobytu, zaměstnání, zdrojích obživy, umožnit vstup do obydlí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8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Povinnosti a oprávnění </a:t>
            </a:r>
            <a:br>
              <a:rPr lang="cs-CZ" b="0" dirty="0"/>
            </a:br>
            <a:r>
              <a:rPr lang="cs-CZ" b="0" dirty="0"/>
              <a:t>probačního úředníka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§51 TZ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vykonávat dohled v souladu s probačním plánem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být pachateli nápomocen v jeho záležitostech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plnit pokyny předsedy senátu, které dal PMS ČR a které směřují k výkonu dohledu a k tomu aby pachatel vedl řádný život</a:t>
            </a:r>
          </a:p>
        </p:txBody>
      </p:sp>
    </p:spTree>
    <p:extLst>
      <p:ext uri="{BB962C8B-B14F-4D97-AF65-F5344CB8AC3E}">
        <p14:creationId xmlns:p14="http://schemas.microsoft.com/office/powerpoint/2010/main" val="4834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Výkon dohledu </a:t>
            </a:r>
            <a:br>
              <a:rPr lang="cs-CZ" b="0" dirty="0"/>
            </a:br>
            <a:r>
              <a:rPr lang="cs-CZ" b="0" dirty="0"/>
              <a:t>a kontrola chování odsouzeného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b="1" dirty="0"/>
              <a:t>§350k TŘ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zaslání opisu pravomocného rozhodnutí středisku PMS ČR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kontrola uložených povinností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stanovení termínů zasílání zpráv o průběhu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informování soudu v případě nespolupráce klienta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návrh soudu na vydání rozhodnutí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9539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Kontrola přiměřených povinností </a:t>
            </a:r>
            <a:br>
              <a:rPr lang="cs-CZ" b="0" dirty="0"/>
            </a:br>
            <a:r>
              <a:rPr lang="cs-CZ" b="0" dirty="0"/>
              <a:t>a omezení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b="1" dirty="0"/>
              <a:t>§350l TŘ </a:t>
            </a:r>
            <a:r>
              <a:rPr lang="cs-CZ" sz="2800" dirty="0"/>
              <a:t>– prakticky totožný postup jako u předchozího §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zaslání opisu pravomocného rozhodnutí středisku PMS ČR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kontrola uložených povinností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stanovení termínů zasílání zpráv o průběhu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informování soudu v případě nespolupráce klienta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návrh soudu na vydání rozhodnutí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5273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Kontrola výkonu dohledu - prakticky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fáze výkonu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sběr a ověřování informací – lustrace CEO, CESO, CEVO, dotazy ke spolupracujícím institucím...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hodnocení rizik a potřeb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stanovení opatření, témat spolupráce, cílů = probační plán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průběžné vyhodnocování dohledu – aktualizace probačního plánu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b="1" dirty="0"/>
              <a:t>ZÁKLADNÍM NÁSTROJEM PRACOVNÍKA V RÁMCI DOHLEDU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b="1" dirty="0"/>
              <a:t>JE PROFESIONÁLNÍ ROZHOVOR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294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Kontrola výkonu dohledu - prakticky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účel konzultací v průběhu dohledu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udržení pravidelného osobního kontaktu s klientem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průběžné hodnocení rizik a potřeb pachatele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posilování silných stránek, zdrojů pro změnu v životě pachatele, vedení pachatele k životu bez trestního jednání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stanovování vhodných témat spolupráce a cílů k řešení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3930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Kontrola výkonu dohledu - prakticky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obsahové zaměření konzultací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bydlení, rodinné a sociální zázemí, zaměstnání, finanční situace, závislostní chování, postoj pachatele k trestnému činu, k oběti, náhrada škody, reflexe trestní minulosti pachatele, rizika recidivy, újmy a selhání; další témata, která vyplývají z okolností a situace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!!! pracovník se nesoustředí pouze na problémové, nefunkční oblasti, ale snaží se pomoci najít a podpořit i kladné projevy a zdroje pachatele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0650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Kontrola výkonu dohledu - prakticky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uzavření spolupráce/spisu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uplynutím stanovené zkušební doby – závěrečná zpráva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podání návrhu na zrušení dohledu/uložených povinností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rozhodnutí soudu - přeměna podmíněného trestu na nepodmíněný, zrušení souhrnným trestem, úspěšné dovolání...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úmrtí klienta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8418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cs-CZ" sz="4400" dirty="0"/>
            </a:br>
            <a:r>
              <a:rPr lang="cs-CZ" sz="4400" dirty="0"/>
              <a:t>Děkuji za pozornost. </a:t>
            </a:r>
            <a:br>
              <a:rPr lang="cs-CZ" sz="4400" dirty="0"/>
            </a:b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Mgr. Jaroslava Kroulíková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vedoucí odd. probace dospělých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000" dirty="0">
                <a:hlinkClick r:id="rId2"/>
              </a:rPr>
              <a:t>jkroulikova@pms.justice.cz</a:t>
            </a:r>
            <a:endParaRPr lang="cs-CZ" sz="2000" dirty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518 701 222, 720 988 260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778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18" y="1268760"/>
            <a:ext cx="8229600" cy="1080120"/>
          </a:xfrm>
        </p:spPr>
        <p:txBody>
          <a:bodyPr>
            <a:normAutofit/>
          </a:bodyPr>
          <a:lstStyle/>
          <a:p>
            <a:r>
              <a:rPr lang="cs-CZ" b="0" dirty="0"/>
              <a:t>Výkon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5283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Trestní zákon – z. č. 40/2009 </a:t>
            </a:r>
            <a:r>
              <a:rPr lang="cs-CZ" sz="2800" dirty="0" err="1"/>
              <a:t>Sb</a:t>
            </a:r>
            <a:r>
              <a:rPr lang="cs-CZ" sz="2800" dirty="0"/>
              <a:t>; §84 a následující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Trestní řád – </a:t>
            </a:r>
            <a:r>
              <a:rPr lang="cs-CZ" sz="2800" dirty="0" err="1"/>
              <a:t>z.č</a:t>
            </a:r>
            <a:r>
              <a:rPr lang="cs-CZ" sz="2800" dirty="0"/>
              <a:t>. 141/1961 </a:t>
            </a:r>
            <a:r>
              <a:rPr lang="cs-CZ" sz="2800" dirty="0" err="1"/>
              <a:t>Sb</a:t>
            </a:r>
            <a:r>
              <a:rPr lang="cs-CZ" sz="2800" dirty="0"/>
              <a:t>; §350k a §350l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42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18" y="1268760"/>
            <a:ext cx="8229600" cy="1080120"/>
          </a:xfrm>
        </p:spPr>
        <p:txBody>
          <a:bodyPr>
            <a:normAutofit/>
          </a:bodyPr>
          <a:lstStyle/>
          <a:p>
            <a:r>
              <a:rPr lang="cs-CZ" b="0" dirty="0"/>
              <a:t>Výkon dohledu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6A3DBC4-4F14-478C-AF81-04407EC552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2123907"/>
            <a:ext cx="6048671" cy="411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0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18" y="126876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Podmíněný odklad </a:t>
            </a:r>
            <a:br>
              <a:rPr lang="cs-CZ" b="0" dirty="0"/>
            </a:br>
            <a:r>
              <a:rPr lang="cs-CZ" b="0" dirty="0"/>
              <a:t>výkonu trestu odnětí svobody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5283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§ 81 – soud může odložit výkonu trestu odnětí svobody nepřevyšujícího 3 léta, jestliže vzhledem k osobě a poměrům pachatele... má důvodně za to, že k působení na pachatele není třeba jeho výkonu</a:t>
            </a:r>
          </a:p>
          <a:p>
            <a:pPr>
              <a:spcAft>
                <a:spcPts val="600"/>
              </a:spcAft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1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Podmíněné odsouzení s dohledem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§84 – „je-li třeba zvýšeně sledovat a kontrolovat chování pachatele a poskytnout mu potřebnou péči a pomoc ve zkušební době...“</a:t>
            </a:r>
          </a:p>
        </p:txBody>
      </p:sp>
    </p:spTree>
    <p:extLst>
      <p:ext uri="{BB962C8B-B14F-4D97-AF65-F5344CB8AC3E}">
        <p14:creationId xmlns:p14="http://schemas.microsoft.com/office/powerpoint/2010/main" val="63657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Podmíněné odsouzení s dohledem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§85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- zkušební doba 1 – 5 let, od PM rozsudku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- </a:t>
            </a:r>
            <a:r>
              <a:rPr lang="cs-CZ" b="1" dirty="0"/>
              <a:t>povinnost zdržovat se v místě bydliště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- přiměřená omezení a povinnosti</a:t>
            </a:r>
          </a:p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§85a </a:t>
            </a:r>
            <a:r>
              <a:rPr lang="cs-CZ" dirty="0"/>
              <a:t>– </a:t>
            </a:r>
            <a:r>
              <a:rPr lang="cs-CZ" sz="3300" dirty="0"/>
              <a:t>zrušení</a:t>
            </a:r>
            <a:r>
              <a:rPr lang="cs-CZ" dirty="0"/>
              <a:t> dohledu či přiměřených povinností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729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Podmíněné odsouzení s dohledem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§86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povinnost zdržovat se v místě bydliště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přiměřená omezení a povinnosti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4029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Podmíněné odsouzení s dohledem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§48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specifikace možných povinností, uložených soudem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</a:t>
            </a:r>
            <a:r>
              <a:rPr lang="cs-CZ" sz="2800" b="1" dirty="0"/>
              <a:t>PMS zajišťuje kontrolu a výkon zvl. povinností b), d), h)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061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DF76B-37AA-4D80-8EEB-BD0E9C84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52" y="1052736"/>
            <a:ext cx="8229600" cy="1152128"/>
          </a:xfrm>
        </p:spPr>
        <p:txBody>
          <a:bodyPr>
            <a:normAutofit/>
          </a:bodyPr>
          <a:lstStyle/>
          <a:p>
            <a:r>
              <a:rPr lang="cs-CZ" b="0" dirty="0"/>
              <a:t>Pojem a účel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C6F90F-3231-46AE-B22A-95B098B6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52" y="2564904"/>
            <a:ext cx="8229600" cy="356125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§49 TZ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pravidelný osobní kontakt, dodržování podmínek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2800" dirty="0"/>
              <a:t> - účel dohledu: sledování a kontrola chování pachatele, odborné vedení a pomoc pachateli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2890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3D0C663390324BB6DB077BAB70C85E" ma:contentTypeVersion="0" ma:contentTypeDescription="Vytvoří nový dokument" ma:contentTypeScope="" ma:versionID="36e6a407c1e93ff55da4ccfe171b95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391AA9-7E0F-4015-8C3A-3FDAE682E9C5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D1726A8-F6BD-4190-A6AA-931F5F49D0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17F6B-05FD-47D5-8ABA-8A93DFD166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7027</TotalTime>
  <Words>705</Words>
  <Application>Microsoft Office PowerPoint</Application>
  <PresentationFormat>Předvádění na obrazovce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Helvetica</vt:lpstr>
      <vt:lpstr>Motiv systému Office</vt:lpstr>
      <vt:lpstr>Probační dohled</vt:lpstr>
      <vt:lpstr>Výkon dohledu</vt:lpstr>
      <vt:lpstr>Výkon dohledu</vt:lpstr>
      <vt:lpstr>Podmíněný odklad  výkonu trestu odnětí svobody</vt:lpstr>
      <vt:lpstr>Podmíněné odsouzení s dohledem</vt:lpstr>
      <vt:lpstr>Podmíněné odsouzení s dohledem</vt:lpstr>
      <vt:lpstr>Podmíněné odsouzení s dohledem</vt:lpstr>
      <vt:lpstr>Podmíněné odsouzení s dohledem</vt:lpstr>
      <vt:lpstr>Pojem a účel dohledu</vt:lpstr>
      <vt:lpstr>Povinnosti pachatele</vt:lpstr>
      <vt:lpstr>Povinnosti a oprávnění  probačního úředníka</vt:lpstr>
      <vt:lpstr>Výkon dohledu  a kontrola chování odsouzeného</vt:lpstr>
      <vt:lpstr>Kontrola přiměřených povinností  a omezení</vt:lpstr>
      <vt:lpstr>Kontrola výkonu dohledu - prakticky</vt:lpstr>
      <vt:lpstr>Kontrola výkonu dohledu - prakticky</vt:lpstr>
      <vt:lpstr>Kontrola výkonu dohledu - prakticky</vt:lpstr>
      <vt:lpstr>Kontrola výkonu dohledu - prakticky</vt:lpstr>
      <vt:lpstr> Děkuji za pozornost.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Průřezové změny</dc:title>
  <dc:creator>Orságová Zuzana</dc:creator>
  <cp:lastModifiedBy>Kroulíková Jaroslava</cp:lastModifiedBy>
  <cp:revision>176</cp:revision>
  <cp:lastPrinted>2021-10-19T09:55:44Z</cp:lastPrinted>
  <dcterms:created xsi:type="dcterms:W3CDTF">2021-08-25T11:58:59Z</dcterms:created>
  <dcterms:modified xsi:type="dcterms:W3CDTF">2022-03-22T11:54:59Z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0x010100103D0C663390324BB6DB077BAB70C85E</vt:lpwstr>
  </property>
</Properties>
</file>