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49" autoAdjust="0"/>
  </p:normalViewPr>
  <p:slideViewPr>
    <p:cSldViewPr snapToGrid="0">
      <p:cViewPr varScale="1">
        <p:scale>
          <a:sx n="106" d="100"/>
          <a:sy n="106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0DC49-B3F4-4803-B1F6-F46312F6C767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BA60E-B089-456A-9368-0521BA4D4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852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zdroj: https://verejnazaloba.cz/vice-o-sz/vse-podstatne-o-trestnim-rizeni/stadia-trestniho-rizeni/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BA60E-B089-456A-9368-0521BA4D458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574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18F944-9A17-46EF-B9EE-E994A52D5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C31179B-3588-49DB-A4D9-3FE81E9FF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FAC179-364D-4152-8E72-B1D1E8842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C200-4E3D-4728-85D9-9A9CB1C7393B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FA8026-6F5C-41D0-BE22-684F389C5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2A0D1A-63E6-4862-80A4-4228FD58F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2C69-2665-4257-9237-DDC24F882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241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4380B4-865D-407A-89A2-B600BCE4C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3A48F91-17AD-48CA-8FD6-0897583D9D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C233D9-9153-4B90-88BD-CE07D2124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C200-4E3D-4728-85D9-9A9CB1C7393B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EA1D54-75E8-419E-9DAA-9C27E6D47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8D1194-A47A-497D-9DFC-E032A15A1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2C69-2665-4257-9237-DDC24F882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290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D25687D-A330-4C03-99AC-238D84FC2E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77D8443-EE0D-45D5-908F-F1551F7C8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D6457E-F104-467B-A7FF-A906E2E6D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C200-4E3D-4728-85D9-9A9CB1C7393B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1289A4-F1F9-45AC-8189-FFBF8EAAA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D664DD-B284-4958-A8F1-B13F69EE9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2C69-2665-4257-9237-DDC24F882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88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660D03-BB39-486C-8888-FA73EC2C9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67490F-C811-4822-86C9-C3575D90E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62E959-AA6C-447C-ABFF-0AB83C3A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C200-4E3D-4728-85D9-9A9CB1C7393B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72A946-9B77-4E98-A484-19CD9F32D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3CEEF7-C53F-4F99-A3AB-6BFA12244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2C69-2665-4257-9237-DDC24F882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40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88E25F-783B-45ED-A799-01D0DDF54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6FDEEB-6D8D-42B3-B577-3AC5B38EB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BD100E-92CA-4723-A005-D170446C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C200-4E3D-4728-85D9-9A9CB1C7393B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2E9253-2B9B-4B9A-9FA7-E56698B3F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C8B184-7EA4-4C46-9BF1-3FA9E634D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2C69-2665-4257-9237-DDC24F882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80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B3EE30-A6DF-4AB0-9995-0A93E37B2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F28C55-28CA-49B2-AB0E-DD8EEB35D8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D3F3A97-D1E1-48DA-93A1-CB2649CF7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AAB41BC-073F-4813-A688-25C857EAC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C200-4E3D-4728-85D9-9A9CB1C7393B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72470B-AEE1-498F-99E3-06AEF0A2E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88A7AD-5F9E-41E0-B4BB-4979D7F5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2C69-2665-4257-9237-DDC24F882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401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A74EEA-C6C2-4A24-8935-9700D3DDA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1E9BE92-4E93-428B-AF4E-AA63DF00F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1C100F6-84EC-496D-90ED-5F2E0353F0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182C238-94A6-41F3-91AE-92560CEA5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75DC8C7-8375-45D1-8281-F2A9A8FFA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B7C1957-A543-495C-AC82-982DBCA42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C200-4E3D-4728-85D9-9A9CB1C7393B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4BB29D4-782F-40B1-A343-0166538BD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5C024AA-B2C4-44CB-9883-F1C24C82B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2C69-2665-4257-9237-DDC24F882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33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8B91CF-ADDA-4672-9562-A09F768AB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7734158-DAFB-4515-B3DA-E8247C1C6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C200-4E3D-4728-85D9-9A9CB1C7393B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9307CE3-EEC6-49F0-BA38-90C4B6B47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FAF88FB-A03C-49DB-BC58-5339AA480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2C69-2665-4257-9237-DDC24F882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68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D3D25F2-18DC-4288-AB89-DC953D0FA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C200-4E3D-4728-85D9-9A9CB1C7393B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F9AC33A-B44A-4ED0-92C7-E38E0CF5D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4551E59-0E46-4532-9F3D-183235FBF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2C69-2665-4257-9237-DDC24F882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572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E4532A-7D65-4EB6-864B-FA6BD0891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4A5A6B-F95C-402E-859F-F4705752A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FA3C814-B12F-43E0-9CA0-B38DAFCC04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28E2F30-C2CB-41E7-9EC3-D3D20049A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C200-4E3D-4728-85D9-9A9CB1C7393B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ECE75E-5163-4733-935F-650719E9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97F3BE-284A-490C-A015-3C2C9B1D1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2C69-2665-4257-9237-DDC24F882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77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DDAB31-43F0-4D48-8778-FE8AF8F65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9E6C9DC-39C3-4234-B589-3A5867FA80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B84D18A-39E3-4BC3-940B-7174092722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8A33A7-C737-4F29-95C2-3EEBC5BDE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C200-4E3D-4728-85D9-9A9CB1C7393B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8CFBD4-5F2B-49C5-9C8D-7259CBC2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C30C74-894F-41C4-A3F1-11B48D223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2C69-2665-4257-9237-DDC24F882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6114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2AFB8DF-95FC-4BA2-A96F-633D180CF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8B3140-DD9B-4695-A571-D85C857E6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47610E-4952-43D3-A0E5-04F514154F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AC200-4E3D-4728-85D9-9A9CB1C7393B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EF6BB4-06D9-480A-87A0-F769EA13D7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D25AE8-88AC-4A92-8F62-7090BBB220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82C69-2665-4257-9237-DDC24F882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2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F63762-83AA-4BE9-9524-2806059C8D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65" y="737063"/>
            <a:ext cx="10925452" cy="5362678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C2CC220-8AFD-4419-8B2E-A536038B22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DDD0460-FFF0-4ED6-955E-BF0D95D48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1536" y="371199"/>
            <a:ext cx="10251524" cy="4632037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Roboto" panose="02000000000000000000" pitchFamily="2" charset="0"/>
              </a:rPr>
              <a:t>Průběh trestního řízení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cs-CZ" altLang="cs-CZ" sz="27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 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pic>
        <p:nvPicPr>
          <p:cNvPr id="1026" name="Picture 2" descr="Stadia trestního řízení">
            <a:extLst>
              <a:ext uri="{FF2B5EF4-FFF2-40B4-BE49-F238E27FC236}">
                <a16:creationId xmlns:a16="http://schemas.microsoft.com/office/drawing/2014/main" id="{AEA0C243-8F83-415B-9CD9-E00CF887C1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4097"/>
            <a:ext cx="12192000" cy="4958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4917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BDD57B-054C-4AE6-80CD-2DE1DD3AF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Činnost Probační a mediační služby </a:t>
            </a:r>
            <a:br>
              <a:rPr lang="cs-CZ" sz="4000" b="1" dirty="0"/>
            </a:br>
            <a:r>
              <a:rPr lang="cs-CZ" sz="2800" b="1" dirty="0"/>
              <a:t>§ 4 zákona č. 257/2000 Sb</a:t>
            </a:r>
            <a:r>
              <a:rPr lang="cs-CZ" sz="2800" dirty="0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924106-C476-442A-B875-17B4C2AC0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0036"/>
            <a:ext cx="10515600" cy="48073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odst.1)</a:t>
            </a:r>
          </a:p>
          <a:p>
            <a:pPr marL="0" indent="0">
              <a:buNone/>
            </a:pPr>
            <a:r>
              <a:rPr lang="cs-CZ" sz="2000" i="1" dirty="0"/>
              <a:t>..Služba vytváří předpoklady pro rozhodnutí o odklonech či uložení sankcí a opatření nespojených s odnětím svobody...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odst. 2)</a:t>
            </a:r>
          </a:p>
          <a:p>
            <a:pPr marL="0" indent="0">
              <a:buNone/>
            </a:pPr>
            <a:r>
              <a:rPr lang="cs-CZ" sz="2000" dirty="0"/>
              <a:t>a) ..</a:t>
            </a:r>
            <a:r>
              <a:rPr lang="cs-CZ" sz="2000" i="1" dirty="0"/>
              <a:t>obstarávání podkladů k osobě pachatele a jeho rodinnému a sociálnímu zázemí</a:t>
            </a:r>
          </a:p>
          <a:p>
            <a:pPr marL="0" indent="0">
              <a:buNone/>
            </a:pPr>
            <a:r>
              <a:rPr lang="cs-CZ" sz="2000" i="1" dirty="0"/>
              <a:t>b) vytváření podmínek pro odklony, zejména projednání a uzavření dohody mezi pachatelem a poškozeným o náhradě škody, případně vytváření podmínek pro uložení trestů nespojených s odnětím svobody anebo pro uložení výchovných opatření</a:t>
            </a:r>
          </a:p>
          <a:p>
            <a:pPr marL="0" indent="0">
              <a:buNone/>
            </a:pPr>
            <a:r>
              <a:rPr lang="cs-CZ" sz="2000" i="1" dirty="0"/>
              <a:t>c) vykonávání dohledu při rozhodnutí o nahrazení vazby dohledem</a:t>
            </a:r>
          </a:p>
          <a:p>
            <a:pPr marL="0" indent="0">
              <a:buNone/>
            </a:pPr>
            <a:r>
              <a:rPr lang="cs-CZ" sz="2000" i="1" dirty="0"/>
              <a:t>d) vykonávání dohledu , provádění kontroly nad dodržováním omezení, povinností, opatření, trestů nespojených s odnětím svobody...</a:t>
            </a:r>
          </a:p>
          <a:p>
            <a:pPr marL="0" indent="0">
              <a:buNone/>
            </a:pPr>
            <a:r>
              <a:rPr lang="cs-CZ" sz="1100" dirty="0"/>
              <a:t>pozn:</a:t>
            </a:r>
          </a:p>
          <a:p>
            <a:pPr marL="0" indent="0">
              <a:buNone/>
            </a:pPr>
            <a:r>
              <a:rPr lang="cs-CZ" sz="1100" dirty="0"/>
              <a:t>odklon – není rozhodnuto o vině a trestu, věc řešena jiným způsobem (např. podmíněné zastavení trestního stíhání, podmíněné odložení návrhu na potrestání, narovnání</a:t>
            </a:r>
          </a:p>
          <a:p>
            <a:pPr marL="0" indent="0">
              <a:buNone/>
            </a:pPr>
            <a:r>
              <a:rPr lang="cs-CZ" sz="1100" dirty="0"/>
              <a:t>pachatel -  použila jsem pro jednotné označení – obviněného, podezřelého, obžalovaného, odsouzeného</a:t>
            </a:r>
          </a:p>
        </p:txBody>
      </p:sp>
    </p:spTree>
    <p:extLst>
      <p:ext uri="{BB962C8B-B14F-4D97-AF65-F5344CB8AC3E}">
        <p14:creationId xmlns:p14="http://schemas.microsoft.com/office/powerpoint/2010/main" val="953478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F1AF6C-20C8-486A-8AD2-0A1F1242B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zákon č. 141/1961 Sb. - Trestní řád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479A23-1C1A-4537-8169-5914FDB94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398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§ 27b Probační úředník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i="1" dirty="0"/>
              <a:t>...Probační úředník zjišťuje informace o osobě pachatele, jeho rodinných a sociálních poměrech, vytváří podmínky pro  odklony...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891252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610EDC-C15F-4340-8A7A-3DA2A5B99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zákon č. 218/2003 Sb. - mládež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23F501-B5FD-4005-9C9D-277A7954C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§ 55 Zjištění poměrů  mladistvého</a:t>
            </a:r>
          </a:p>
          <a:p>
            <a:pPr marL="0" indent="0">
              <a:buNone/>
            </a:pPr>
            <a:r>
              <a:rPr lang="cs-CZ" sz="2000" dirty="0"/>
              <a:t>- příčiny provinění, osobních, rodinné a jiné poměry, stupeň mravního a rozumového vývoje mladistvého, povaha a poměry prostředí v níž mladistvý žil a byl vychováván, chování mladistvého před a po provinění atd.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§ 56 Zpráva o osobních, rodinných a sociálních poměrech a aktuální životní situaci mladistvého</a:t>
            </a:r>
          </a:p>
        </p:txBody>
      </p:sp>
    </p:spTree>
    <p:extLst>
      <p:ext uri="{BB962C8B-B14F-4D97-AF65-F5344CB8AC3E}">
        <p14:creationId xmlns:p14="http://schemas.microsoft.com/office/powerpoint/2010/main" val="33669464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283</Words>
  <Application>Microsoft Office PowerPoint</Application>
  <PresentationFormat>Širokoúhlá obrazovka</PresentationFormat>
  <Paragraphs>24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Motiv Office</vt:lpstr>
      <vt:lpstr>Prezentace aplikace PowerPoint</vt:lpstr>
      <vt:lpstr>Činnost Probační a mediační služby  § 4 zákona č. 257/2000 Sb.</vt:lpstr>
      <vt:lpstr>zákon č. 141/1961 Sb. - Trestní řád</vt:lpstr>
      <vt:lpstr>zákon č. 218/2003 Sb. - mládež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Růžičková Jana</dc:creator>
  <cp:lastModifiedBy>Růžičková Jana</cp:lastModifiedBy>
  <cp:revision>11</cp:revision>
  <dcterms:created xsi:type="dcterms:W3CDTF">2022-02-28T13:35:32Z</dcterms:created>
  <dcterms:modified xsi:type="dcterms:W3CDTF">2022-03-07T14:28:55Z</dcterms:modified>
</cp:coreProperties>
</file>