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8"/>
  </p:notesMasterIdLst>
  <p:handoutMasterIdLst>
    <p:handoutMasterId r:id="rId39"/>
  </p:handoutMasterIdLst>
  <p:sldIdLst>
    <p:sldId id="263" r:id="rId5"/>
    <p:sldId id="266" r:id="rId6"/>
    <p:sldId id="291" r:id="rId7"/>
    <p:sldId id="268" r:id="rId8"/>
    <p:sldId id="316" r:id="rId9"/>
    <p:sldId id="305" r:id="rId10"/>
    <p:sldId id="306" r:id="rId11"/>
    <p:sldId id="297" r:id="rId12"/>
    <p:sldId id="294" r:id="rId13"/>
    <p:sldId id="267" r:id="rId14"/>
    <p:sldId id="292" r:id="rId15"/>
    <p:sldId id="293" r:id="rId16"/>
    <p:sldId id="309" r:id="rId17"/>
    <p:sldId id="296" r:id="rId18"/>
    <p:sldId id="295" r:id="rId19"/>
    <p:sldId id="307" r:id="rId20"/>
    <p:sldId id="298" r:id="rId21"/>
    <p:sldId id="315" r:id="rId22"/>
    <p:sldId id="299" r:id="rId23"/>
    <p:sldId id="313" r:id="rId24"/>
    <p:sldId id="314" r:id="rId25"/>
    <p:sldId id="303" r:id="rId26"/>
    <p:sldId id="300" r:id="rId27"/>
    <p:sldId id="312" r:id="rId28"/>
    <p:sldId id="308" r:id="rId29"/>
    <p:sldId id="310" r:id="rId30"/>
    <p:sldId id="311" r:id="rId31"/>
    <p:sldId id="301" r:id="rId32"/>
    <p:sldId id="302" r:id="rId33"/>
    <p:sldId id="304" r:id="rId34"/>
    <p:sldId id="289" r:id="rId35"/>
    <p:sldId id="290" r:id="rId36"/>
    <p:sldId id="261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4BC8E1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>
      <p:cViewPr varScale="1">
        <p:scale>
          <a:sx n="81" d="100"/>
          <a:sy n="81" d="100"/>
        </p:scale>
        <p:origin x="90" y="1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Petrželka" userId="015d4815-e6f4-40d4-a0de-b0545683e49d" providerId="ADAL" clId="{C30FD4F9-5935-4875-A93E-EE54A800D804}"/>
    <pc:docChg chg="undo custSel modSld">
      <pc:chgData name="Josef Petrželka" userId="015d4815-e6f4-40d4-a0de-b0545683e49d" providerId="ADAL" clId="{C30FD4F9-5935-4875-A93E-EE54A800D804}" dt="2022-05-13T06:51:13.459" v="340" actId="313"/>
      <pc:docMkLst>
        <pc:docMk/>
      </pc:docMkLst>
      <pc:sldChg chg="modSp mod">
        <pc:chgData name="Josef Petrželka" userId="015d4815-e6f4-40d4-a0de-b0545683e49d" providerId="ADAL" clId="{C30FD4F9-5935-4875-A93E-EE54A800D804}" dt="2021-10-04T05:23:41.884" v="6" actId="20577"/>
        <pc:sldMkLst>
          <pc:docMk/>
          <pc:sldMk cId="1543268879" sldId="263"/>
        </pc:sldMkLst>
        <pc:spChg chg="mod">
          <ac:chgData name="Josef Petrželka" userId="015d4815-e6f4-40d4-a0de-b0545683e49d" providerId="ADAL" clId="{C30FD4F9-5935-4875-A93E-EE54A800D804}" dt="2021-10-04T05:23:41.884" v="6" actId="20577"/>
          <ac:spMkLst>
            <pc:docMk/>
            <pc:sldMk cId="1543268879" sldId="263"/>
            <ac:spMk id="5" creationId="{635D4B4B-3993-4E43-971B-B585C7CA0BB1}"/>
          </ac:spMkLst>
        </pc:spChg>
      </pc:sldChg>
      <pc:sldChg chg="modSp mod">
        <pc:chgData name="Josef Petrželka" userId="015d4815-e6f4-40d4-a0de-b0545683e49d" providerId="ADAL" clId="{C30FD4F9-5935-4875-A93E-EE54A800D804}" dt="2021-10-04T05:24:41.464" v="13" actId="207"/>
        <pc:sldMkLst>
          <pc:docMk/>
          <pc:sldMk cId="3127454804" sldId="267"/>
        </pc:sldMkLst>
        <pc:spChg chg="mod">
          <ac:chgData name="Josef Petrželka" userId="015d4815-e6f4-40d4-a0de-b0545683e49d" providerId="ADAL" clId="{C30FD4F9-5935-4875-A93E-EE54A800D804}" dt="2021-10-04T05:24:41.464" v="13" actId="207"/>
          <ac:spMkLst>
            <pc:docMk/>
            <pc:sldMk cId="3127454804" sldId="267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2-05-13T06:45:33.136" v="338"/>
        <pc:sldMkLst>
          <pc:docMk/>
          <pc:sldMk cId="1718360459" sldId="289"/>
        </pc:sldMkLst>
        <pc:spChg chg="mod">
          <ac:chgData name="Josef Petrželka" userId="015d4815-e6f4-40d4-a0de-b0545683e49d" providerId="ADAL" clId="{C30FD4F9-5935-4875-A93E-EE54A800D804}" dt="2022-05-13T06:45:33.136" v="338"/>
          <ac:spMkLst>
            <pc:docMk/>
            <pc:sldMk cId="1718360459" sldId="289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1-10-04T05:28:21.482" v="29" actId="207"/>
        <pc:sldMkLst>
          <pc:docMk/>
          <pc:sldMk cId="3713960250" sldId="292"/>
        </pc:sldMkLst>
        <pc:spChg chg="mod">
          <ac:chgData name="Josef Petrželka" userId="015d4815-e6f4-40d4-a0de-b0545683e49d" providerId="ADAL" clId="{C30FD4F9-5935-4875-A93E-EE54A800D804}" dt="2021-10-04T05:28:21.482" v="29" actId="207"/>
          <ac:spMkLst>
            <pc:docMk/>
            <pc:sldMk cId="3713960250" sldId="292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1-10-04T05:31:46.253" v="42" actId="207"/>
        <pc:sldMkLst>
          <pc:docMk/>
          <pc:sldMk cId="4183771367" sldId="293"/>
        </pc:sldMkLst>
        <pc:spChg chg="mod">
          <ac:chgData name="Josef Petrželka" userId="015d4815-e6f4-40d4-a0de-b0545683e49d" providerId="ADAL" clId="{C30FD4F9-5935-4875-A93E-EE54A800D804}" dt="2021-10-04T05:31:46.253" v="42" actId="207"/>
          <ac:spMkLst>
            <pc:docMk/>
            <pc:sldMk cId="4183771367" sldId="293"/>
            <ac:spMk id="4" creationId="{749E18ED-5D03-45A8-A550-24D07DA4ED1C}"/>
          </ac:spMkLst>
        </pc:spChg>
        <pc:spChg chg="mod">
          <ac:chgData name="Josef Petrželka" userId="015d4815-e6f4-40d4-a0de-b0545683e49d" providerId="ADAL" clId="{C30FD4F9-5935-4875-A93E-EE54A800D804}" dt="2021-10-04T05:25:38.942" v="20" actId="790"/>
          <ac:spMkLst>
            <pc:docMk/>
            <pc:sldMk cId="4183771367" sldId="293"/>
            <ac:spMk id="11" creationId="{7C106789-1A7F-4F4D-BFF2-8619C6013A44}"/>
          </ac:spMkLst>
        </pc:spChg>
      </pc:sldChg>
      <pc:sldChg chg="modSp mod">
        <pc:chgData name="Josef Petrželka" userId="015d4815-e6f4-40d4-a0de-b0545683e49d" providerId="ADAL" clId="{C30FD4F9-5935-4875-A93E-EE54A800D804}" dt="2022-03-01T07:29:29.639" v="127" actId="20577"/>
        <pc:sldMkLst>
          <pc:docMk/>
          <pc:sldMk cId="2284639827" sldId="295"/>
        </pc:sldMkLst>
        <pc:spChg chg="mod">
          <ac:chgData name="Josef Petrželka" userId="015d4815-e6f4-40d4-a0de-b0545683e49d" providerId="ADAL" clId="{C30FD4F9-5935-4875-A93E-EE54A800D804}" dt="2022-03-01T07:29:29.639" v="127" actId="20577"/>
          <ac:spMkLst>
            <pc:docMk/>
            <pc:sldMk cId="2284639827" sldId="295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2-02-28T10:00:33.104" v="97" actId="404"/>
        <pc:sldMkLst>
          <pc:docMk/>
          <pc:sldMk cId="2291861226" sldId="296"/>
        </pc:sldMkLst>
        <pc:spChg chg="mod">
          <ac:chgData name="Josef Petrželka" userId="015d4815-e6f4-40d4-a0de-b0545683e49d" providerId="ADAL" clId="{C30FD4F9-5935-4875-A93E-EE54A800D804}" dt="2022-02-28T10:00:33.104" v="97" actId="404"/>
          <ac:spMkLst>
            <pc:docMk/>
            <pc:sldMk cId="2291861226" sldId="296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2-02-28T10:01:26.169" v="99" actId="404"/>
        <pc:sldMkLst>
          <pc:docMk/>
          <pc:sldMk cId="2706144079" sldId="298"/>
        </pc:sldMkLst>
        <pc:spChg chg="mod">
          <ac:chgData name="Josef Petrželka" userId="015d4815-e6f4-40d4-a0de-b0545683e49d" providerId="ADAL" clId="{C30FD4F9-5935-4875-A93E-EE54A800D804}" dt="2022-02-28T10:01:26.169" v="99" actId="404"/>
          <ac:spMkLst>
            <pc:docMk/>
            <pc:sldMk cId="2706144079" sldId="298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1-10-04T05:33:54.183" v="62" actId="207"/>
        <pc:sldMkLst>
          <pc:docMk/>
          <pc:sldMk cId="369048640" sldId="299"/>
        </pc:sldMkLst>
        <pc:spChg chg="mod">
          <ac:chgData name="Josef Petrželka" userId="015d4815-e6f4-40d4-a0de-b0545683e49d" providerId="ADAL" clId="{C30FD4F9-5935-4875-A93E-EE54A800D804}" dt="2021-10-04T05:33:54.183" v="62" actId="207"/>
          <ac:spMkLst>
            <pc:docMk/>
            <pc:sldMk cId="369048640" sldId="299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1-10-04T05:34:40.388" v="68" actId="207"/>
        <pc:sldMkLst>
          <pc:docMk/>
          <pc:sldMk cId="1122244025" sldId="300"/>
        </pc:sldMkLst>
        <pc:spChg chg="mod">
          <ac:chgData name="Josef Petrželka" userId="015d4815-e6f4-40d4-a0de-b0545683e49d" providerId="ADAL" clId="{C30FD4F9-5935-4875-A93E-EE54A800D804}" dt="2021-10-04T05:34:40.388" v="68" actId="207"/>
          <ac:spMkLst>
            <pc:docMk/>
            <pc:sldMk cId="1122244025" sldId="300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1-10-04T05:39:21.817" v="91" actId="207"/>
        <pc:sldMkLst>
          <pc:docMk/>
          <pc:sldMk cId="3570672302" sldId="302"/>
        </pc:sldMkLst>
        <pc:spChg chg="mod">
          <ac:chgData name="Josef Petrželka" userId="015d4815-e6f4-40d4-a0de-b0545683e49d" providerId="ADAL" clId="{C30FD4F9-5935-4875-A93E-EE54A800D804}" dt="2021-10-04T05:39:21.817" v="91" actId="207"/>
          <ac:spMkLst>
            <pc:docMk/>
            <pc:sldMk cId="3570672302" sldId="302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2-03-01T07:23:19.250" v="100" actId="948"/>
        <pc:sldMkLst>
          <pc:docMk/>
          <pc:sldMk cId="3292138756" sldId="305"/>
        </pc:sldMkLst>
        <pc:spChg chg="mod">
          <ac:chgData name="Josef Petrželka" userId="015d4815-e6f4-40d4-a0de-b0545683e49d" providerId="ADAL" clId="{C30FD4F9-5935-4875-A93E-EE54A800D804}" dt="2022-03-01T07:23:19.250" v="100" actId="948"/>
          <ac:spMkLst>
            <pc:docMk/>
            <pc:sldMk cId="3292138756" sldId="305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1-10-04T05:24:24.860" v="11" actId="207"/>
        <pc:sldMkLst>
          <pc:docMk/>
          <pc:sldMk cId="338401150" sldId="306"/>
        </pc:sldMkLst>
        <pc:spChg chg="mod">
          <ac:chgData name="Josef Petrželka" userId="015d4815-e6f4-40d4-a0de-b0545683e49d" providerId="ADAL" clId="{C30FD4F9-5935-4875-A93E-EE54A800D804}" dt="2021-10-04T05:24:24.860" v="11" actId="207"/>
          <ac:spMkLst>
            <pc:docMk/>
            <pc:sldMk cId="338401150" sldId="306"/>
            <ac:spMk id="4" creationId="{749E18ED-5D03-45A8-A550-24D07DA4ED1C}"/>
          </ac:spMkLst>
        </pc:spChg>
      </pc:sldChg>
      <pc:sldChg chg="addSp modSp mod modAnim">
        <pc:chgData name="Josef Petrželka" userId="015d4815-e6f4-40d4-a0de-b0545683e49d" providerId="ADAL" clId="{C30FD4F9-5935-4875-A93E-EE54A800D804}" dt="2022-03-03T16:30:15.007" v="333" actId="404"/>
        <pc:sldMkLst>
          <pc:docMk/>
          <pc:sldMk cId="4231479519" sldId="307"/>
        </pc:sldMkLst>
        <pc:spChg chg="mod">
          <ac:chgData name="Josef Petrželka" userId="015d4815-e6f4-40d4-a0de-b0545683e49d" providerId="ADAL" clId="{C30FD4F9-5935-4875-A93E-EE54A800D804}" dt="2022-03-03T16:27:39.548" v="274" actId="14100"/>
          <ac:spMkLst>
            <pc:docMk/>
            <pc:sldMk cId="4231479519" sldId="307"/>
            <ac:spMk id="4" creationId="{749E18ED-5D03-45A8-A550-24D07DA4ED1C}"/>
          </ac:spMkLst>
        </pc:spChg>
        <pc:spChg chg="add mod">
          <ac:chgData name="Josef Petrželka" userId="015d4815-e6f4-40d4-a0de-b0545683e49d" providerId="ADAL" clId="{C30FD4F9-5935-4875-A93E-EE54A800D804}" dt="2022-03-03T16:30:15.007" v="333" actId="404"/>
          <ac:spMkLst>
            <pc:docMk/>
            <pc:sldMk cId="4231479519" sldId="307"/>
            <ac:spMk id="6" creationId="{7D80924C-42E4-43FE-B1B2-F34BA91E9B06}"/>
          </ac:spMkLst>
        </pc:spChg>
        <pc:picChg chg="add mod">
          <ac:chgData name="Josef Petrželka" userId="015d4815-e6f4-40d4-a0de-b0545683e49d" providerId="ADAL" clId="{C30FD4F9-5935-4875-A93E-EE54A800D804}" dt="2022-03-03T16:28:27.741" v="277" actId="14100"/>
          <ac:picMkLst>
            <pc:docMk/>
            <pc:sldMk cId="4231479519" sldId="307"/>
            <ac:picMk id="5" creationId="{DA74B2E5-C050-4289-B4C1-EFEDE91D977C}"/>
          </ac:picMkLst>
        </pc:picChg>
      </pc:sldChg>
      <pc:sldChg chg="modSp mod">
        <pc:chgData name="Josef Petrželka" userId="015d4815-e6f4-40d4-a0de-b0545683e49d" providerId="ADAL" clId="{C30FD4F9-5935-4875-A93E-EE54A800D804}" dt="2021-10-04T05:34:52.108" v="70" actId="207"/>
        <pc:sldMkLst>
          <pc:docMk/>
          <pc:sldMk cId="3462855587" sldId="308"/>
        </pc:sldMkLst>
        <pc:spChg chg="mod">
          <ac:chgData name="Josef Petrželka" userId="015d4815-e6f4-40d4-a0de-b0545683e49d" providerId="ADAL" clId="{C30FD4F9-5935-4875-A93E-EE54A800D804}" dt="2021-10-04T05:34:52.108" v="70" actId="207"/>
          <ac:spMkLst>
            <pc:docMk/>
            <pc:sldMk cId="3462855587" sldId="308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1-10-04T05:31:56.925" v="43" actId="207"/>
        <pc:sldMkLst>
          <pc:docMk/>
          <pc:sldMk cId="1619462465" sldId="309"/>
        </pc:sldMkLst>
        <pc:spChg chg="mod">
          <ac:chgData name="Josef Petrželka" userId="015d4815-e6f4-40d4-a0de-b0545683e49d" providerId="ADAL" clId="{C30FD4F9-5935-4875-A93E-EE54A800D804}" dt="2021-10-04T05:31:56.925" v="43" actId="207"/>
          <ac:spMkLst>
            <pc:docMk/>
            <pc:sldMk cId="1619462465" sldId="309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2-05-13T06:43:49.720" v="337" actId="403"/>
        <pc:sldMkLst>
          <pc:docMk/>
          <pc:sldMk cId="386073819" sldId="310"/>
        </pc:sldMkLst>
        <pc:spChg chg="mod">
          <ac:chgData name="Josef Petrželka" userId="015d4815-e6f4-40d4-a0de-b0545683e49d" providerId="ADAL" clId="{C30FD4F9-5935-4875-A93E-EE54A800D804}" dt="2022-05-13T06:43:49.720" v="337" actId="403"/>
          <ac:spMkLst>
            <pc:docMk/>
            <pc:sldMk cId="386073819" sldId="310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1-10-04T05:35:01.751" v="71" actId="207"/>
        <pc:sldMkLst>
          <pc:docMk/>
          <pc:sldMk cId="2420382229" sldId="311"/>
        </pc:sldMkLst>
        <pc:spChg chg="mod">
          <ac:chgData name="Josef Petrželka" userId="015d4815-e6f4-40d4-a0de-b0545683e49d" providerId="ADAL" clId="{C30FD4F9-5935-4875-A93E-EE54A800D804}" dt="2021-10-04T05:35:01.751" v="71" actId="207"/>
          <ac:spMkLst>
            <pc:docMk/>
            <pc:sldMk cId="2420382229" sldId="311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2-05-13T06:51:06.602" v="339" actId="313"/>
        <pc:sldMkLst>
          <pc:docMk/>
          <pc:sldMk cId="894857344" sldId="313"/>
        </pc:sldMkLst>
        <pc:spChg chg="mod">
          <ac:chgData name="Josef Petrželka" userId="015d4815-e6f4-40d4-a0de-b0545683e49d" providerId="ADAL" clId="{C30FD4F9-5935-4875-A93E-EE54A800D804}" dt="2022-05-13T06:51:06.602" v="339" actId="313"/>
          <ac:spMkLst>
            <pc:docMk/>
            <pc:sldMk cId="894857344" sldId="313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2-05-13T06:51:13.459" v="340" actId="313"/>
        <pc:sldMkLst>
          <pc:docMk/>
          <pc:sldMk cId="4230732289" sldId="314"/>
        </pc:sldMkLst>
        <pc:spChg chg="mod">
          <ac:chgData name="Josef Petrželka" userId="015d4815-e6f4-40d4-a0de-b0545683e49d" providerId="ADAL" clId="{C30FD4F9-5935-4875-A93E-EE54A800D804}" dt="2022-05-13T06:51:13.459" v="340" actId="313"/>
          <ac:spMkLst>
            <pc:docMk/>
            <pc:sldMk cId="4230732289" sldId="314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2-02-28T09:59:18.177" v="96" actId="404"/>
        <pc:sldMkLst>
          <pc:docMk/>
          <pc:sldMk cId="3295180285" sldId="315"/>
        </pc:sldMkLst>
        <pc:spChg chg="mod">
          <ac:chgData name="Josef Petrželka" userId="015d4815-e6f4-40d4-a0de-b0545683e49d" providerId="ADAL" clId="{C30FD4F9-5935-4875-A93E-EE54A800D804}" dt="2022-02-28T09:59:18.177" v="96" actId="404"/>
          <ac:spMkLst>
            <pc:docMk/>
            <pc:sldMk cId="3295180285" sldId="315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C30FD4F9-5935-4875-A93E-EE54A800D804}" dt="2021-10-04T05:24:07.771" v="8" actId="207"/>
        <pc:sldMkLst>
          <pc:docMk/>
          <pc:sldMk cId="1348316432" sldId="316"/>
        </pc:sldMkLst>
        <pc:spChg chg="mod">
          <ac:chgData name="Josef Petrželka" userId="015d4815-e6f4-40d4-a0de-b0545683e49d" providerId="ADAL" clId="{C30FD4F9-5935-4875-A93E-EE54A800D804}" dt="2021-10-04T05:24:07.771" v="8" actId="207"/>
          <ac:spMkLst>
            <pc:docMk/>
            <pc:sldMk cId="1348316432" sldId="316"/>
            <ac:spMk id="4" creationId="{749E18ED-5D03-45A8-A550-24D07DA4ED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1484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313088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6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z="1600" dirty="0" err="1"/>
              <a:t>Josef</a:t>
            </a:r>
            <a:r>
              <a:rPr lang="sk-SK" sz="1600" dirty="0"/>
              <a:t> </a:t>
            </a:r>
            <a:r>
              <a:rPr lang="sk-SK" sz="1600" dirty="0" err="1"/>
              <a:t>Petrželka</a:t>
            </a:r>
            <a:r>
              <a:rPr lang="sk-SK" sz="1600" dirty="0"/>
              <a:t>, Katedra </a:t>
            </a:r>
            <a:r>
              <a:rPr lang="sk-SK" sz="1600" dirty="0" err="1"/>
              <a:t>filosofie</a:t>
            </a:r>
            <a:r>
              <a:rPr lang="sk-SK" sz="1600" dirty="0"/>
              <a:t> FF MU</a:t>
            </a:r>
          </a:p>
          <a:p>
            <a:r>
              <a:rPr lang="sk-SK" sz="1600" dirty="0" err="1"/>
              <a:t>Podzimní</a:t>
            </a:r>
            <a:r>
              <a:rPr lang="sk-SK" sz="1600" dirty="0"/>
              <a:t> </a:t>
            </a:r>
            <a:r>
              <a:rPr lang="sk-SK" sz="1600" dirty="0" err="1"/>
              <a:t>semestr</a:t>
            </a:r>
            <a:r>
              <a:rPr lang="sk-SK" sz="1600" dirty="0"/>
              <a:t> 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ABA0E6-05BE-41EC-93FD-62AAACAB0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FFC279-1CB8-4191-A10B-8141E7504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F96F27-2470-42FC-A56C-58D021DCE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02" y="492377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380F76E-5F29-4E62-930B-73479756539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5841D3-89DA-4C40-AD15-F86EE525A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174675-4DB4-4836-B5D2-B2D59CF16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322128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FDD9997-9815-4335-9CBB-6AE5A2D42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C1A1E2-650D-4C3E-91C7-1AD13F036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8BE266-C78F-4FCA-AC1E-EE77042E1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841CAA-C8FD-4F1F-84DF-44BC6A75E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FC2259-5D1E-4713-BA69-D483ED1E4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934D5B-9EBA-47E4-B9CE-C00B0D73D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F8A22B-0CDD-42A6-8D58-30427B999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89482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D57DCEB-AAB3-4C50-8FCC-0D9E632BBE21}"/>
              </a:ext>
            </a:extLst>
          </p:cNvPr>
          <p:cNvGrpSpPr/>
          <p:nvPr userDrawn="1"/>
        </p:nvGrpSpPr>
        <p:grpSpPr>
          <a:xfrm>
            <a:off x="7823199" y="-4"/>
            <a:ext cx="4370513" cy="378003"/>
            <a:chOff x="8653704" y="-5"/>
            <a:chExt cx="3548120" cy="266687"/>
          </a:xfrm>
        </p:grpSpPr>
        <p:sp>
          <p:nvSpPr>
            <p:cNvPr id="7" name="Obdélník: s jedním zakulaceným rohem 6">
              <a:extLst>
                <a:ext uri="{FF2B5EF4-FFF2-40B4-BE49-F238E27FC236}">
                  <a16:creationId xmlns:a16="http://schemas.microsoft.com/office/drawing/2014/main" id="{2DDA92A7-84FB-4925-BD0F-44B23E58CCC2}"/>
                </a:ext>
              </a:extLst>
            </p:cNvPr>
            <p:cNvSpPr/>
            <p:nvPr/>
          </p:nvSpPr>
          <p:spPr bwMode="auto">
            <a:xfrm flipH="1" flipV="1">
              <a:off x="8653704" y="-5"/>
              <a:ext cx="3548120" cy="266687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614F08BD-A683-422B-BBD0-8F0BB4DB1401}"/>
                </a:ext>
              </a:extLst>
            </p:cNvPr>
            <p:cNvSpPr txBox="1"/>
            <p:nvPr/>
          </p:nvSpPr>
          <p:spPr>
            <a:xfrm>
              <a:off x="8690160" y="10660"/>
              <a:ext cx="3501668" cy="21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Filozofie pro posluchače nefilozofických oborů</a:t>
              </a:r>
            </a:p>
          </p:txBody>
        </p:sp>
      </p:grpSp>
      <p:sp>
        <p:nvSpPr>
          <p:cNvPr id="9" name="Obdélník: s jedním zakulaceným rohem 8">
            <a:extLst>
              <a:ext uri="{FF2B5EF4-FFF2-40B4-BE49-F238E27FC236}">
                <a16:creationId xmlns:a16="http://schemas.microsoft.com/office/drawing/2014/main" id="{F6E1766B-B15B-454C-B6D9-6994000F91A0}"/>
              </a:ext>
            </a:extLst>
          </p:cNvPr>
          <p:cNvSpPr/>
          <p:nvPr userDrawn="1"/>
        </p:nvSpPr>
        <p:spPr bwMode="auto">
          <a:xfrm flipH="1" flipV="1">
            <a:off x="8757920" y="375954"/>
            <a:ext cx="3434080" cy="289874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700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IXHvYXbWww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bc6GYWA3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Kbc6GYWA3o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dAJRaSDFqQ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jjlYEYAM4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jjlYEYAM48?feature=oembed" TargetMode="Externa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socha, budova, muž&#10;&#10;Popis byl vytvořen automaticky">
            <a:extLst>
              <a:ext uri="{FF2B5EF4-FFF2-40B4-BE49-F238E27FC236}">
                <a16:creationId xmlns:a16="http://schemas.microsoft.com/office/drawing/2014/main" id="{70B15832-71EB-4735-8CA9-9FE8A2552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05" y="2542903"/>
            <a:ext cx="8240696" cy="431509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F7E5609-4816-414F-8C39-34D2019D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Jak máme žít? (Etika)</a:t>
            </a:r>
            <a:br>
              <a:rPr lang="cs-CZ" dirty="0"/>
            </a:b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5D4B4B-3993-4E43-971B-B585C7CA0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Josef Petrželka</a:t>
            </a:r>
          </a:p>
          <a:p>
            <a:r>
              <a:rPr lang="cs-CZ" dirty="0"/>
              <a:t>Katedra filozofie FF MU</a:t>
            </a:r>
          </a:p>
        </p:txBody>
      </p:sp>
    </p:spTree>
    <p:extLst>
      <p:ext uri="{BB962C8B-B14F-4D97-AF65-F5344CB8AC3E}">
        <p14:creationId xmlns:p14="http://schemas.microsoft.com/office/powerpoint/2010/main" val="15432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kniha, kreslení&#10;&#10;Popis byl vytvořen automaticky">
            <a:extLst>
              <a:ext uri="{FF2B5EF4-FFF2-40B4-BE49-F238E27FC236}">
                <a16:creationId xmlns:a16="http://schemas.microsoft.com/office/drawing/2014/main" id="{A8416891-3122-4970-BD39-BFB10920E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51" y="771919"/>
            <a:ext cx="4656449" cy="509004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3" y="743595"/>
            <a:ext cx="8805313" cy="451576"/>
          </a:xfrm>
        </p:spPr>
        <p:txBody>
          <a:bodyPr/>
          <a:lstStyle/>
          <a:p>
            <a:pPr algn="ctr"/>
            <a:r>
              <a:rPr lang="cs-CZ" sz="3600" b="0" dirty="0"/>
              <a:t>2. A. Jak máme žít? Různé odpovědi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815552" cy="4139998"/>
          </a:xfrm>
        </p:spPr>
        <p:txBody>
          <a:bodyPr/>
          <a:lstStyle/>
          <a:p>
            <a:pPr marL="72000" lvl="0" indent="0"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Sókratés (5. st. př. n. l.)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„... že toto je dokonce největší dobro pro člověka, každý den vésti </a:t>
            </a:r>
            <a:r>
              <a:rPr lang="cs-CZ" sz="20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hovory o ctnosti </a:t>
            </a: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a o ostatních věcech, o kterých vy mě slyšíte rozmlouvat a sebe samého i jiné zkoušet, a že </a:t>
            </a:r>
            <a:r>
              <a:rPr lang="cs-CZ" sz="20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život bez zkoušení není člověku hoden žití</a:t>
            </a: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...“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F0CA9C-6D05-4244-8CDC-8E08974015DD}"/>
              </a:ext>
            </a:extLst>
          </p:cNvPr>
          <p:cNvSpPr txBox="1"/>
          <p:nvPr/>
        </p:nvSpPr>
        <p:spPr>
          <a:xfrm>
            <a:off x="8159262" y="5474677"/>
            <a:ext cx="4032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Sókratés a Athéňan (© Michal </a:t>
            </a:r>
            <a:r>
              <a:rPr lang="cs-CZ" sz="1000" dirty="0" err="1">
                <a:latin typeface="+mn-lt"/>
              </a:rPr>
              <a:t>Peichl</a:t>
            </a:r>
            <a:r>
              <a:rPr lang="cs-CZ" sz="1000" dirty="0">
                <a:latin typeface="+mn-lt"/>
              </a:rPr>
              <a:t>)</a:t>
            </a:r>
          </a:p>
          <a:p>
            <a:pPr algn="l"/>
            <a:r>
              <a:rPr lang="cs-CZ" sz="1000" dirty="0">
                <a:latin typeface="+mn-lt"/>
              </a:rPr>
              <a:t>Sókratés chce největší dobro pro tohoto svého spoluobčana, ale ten se přezkoušení vlastních přesvědčení bojí…</a:t>
            </a:r>
          </a:p>
        </p:txBody>
      </p:sp>
    </p:spTree>
    <p:extLst>
      <p:ext uri="{BB962C8B-B14F-4D97-AF65-F5344CB8AC3E}">
        <p14:creationId xmlns:p14="http://schemas.microsoft.com/office/powerpoint/2010/main" val="312745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3" y="743595"/>
            <a:ext cx="8805313" cy="451576"/>
          </a:xfrm>
        </p:spPr>
        <p:txBody>
          <a:bodyPr/>
          <a:lstStyle/>
          <a:p>
            <a:pPr algn="ctr"/>
            <a:r>
              <a:rPr lang="cs-CZ" sz="3600" b="0" dirty="0"/>
              <a:t>2. A. Jak máme žít? Různé odpovědi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9778657" cy="4139998"/>
          </a:xfrm>
        </p:spPr>
        <p:txBody>
          <a:bodyPr/>
          <a:lstStyle/>
          <a:p>
            <a:pPr marL="72000" lvl="0" indent="0"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Aristotelés (4. st. př. n. l.)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Existují tři nejobvyklejší způsoby života:</a:t>
            </a:r>
            <a:b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život poživačný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– </a:t>
            </a:r>
            <a:r>
              <a:rPr lang="pl-PL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dobro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a blaženost jest v rozkoši (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800" i="1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hédonismus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podle Aristotela „život dobytčat“...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život praktický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„politický“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– v tom nejlepším smyslu slova) – starost o spravedlivé uspořádání společného života, řízení společného života, angažovaný občanský život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důležité, ale bere to volný čas, přitom právě seberealizace ve volném čase je zřejmě naším konečným cílem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život teoretický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– poznávání a přemýšlení jako naplnění přirozené lidské touhy</a:t>
            </a:r>
            <a:endParaRPr lang="cs-CZ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soběstačný – nesměřuje k žádnému dalšímu účelu, chceme poznat, abychom – prostě poznali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20BF70E-24AA-44C3-B872-86EFC920D314}"/>
              </a:ext>
            </a:extLst>
          </p:cNvPr>
          <p:cNvSpPr txBox="1"/>
          <p:nvPr/>
        </p:nvSpPr>
        <p:spPr>
          <a:xfrm>
            <a:off x="10498656" y="3657600"/>
            <a:ext cx="1693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Scénka znázorňující Aristotelovy tři způsoby života. Viz https://www.youtube.com/watch?v=MIXHvYXbWww</a:t>
            </a:r>
          </a:p>
        </p:txBody>
      </p:sp>
      <p:pic>
        <p:nvPicPr>
          <p:cNvPr id="5" name="Online médium 4" title="Antická filozofie 10 - Tři způsoby života podle Aristotela aneb Hédonik, politik nebo teoretik?">
            <a:hlinkClick r:id="" action="ppaction://media"/>
            <a:extLst>
              <a:ext uri="{FF2B5EF4-FFF2-40B4-BE49-F238E27FC236}">
                <a16:creationId xmlns:a16="http://schemas.microsoft.com/office/drawing/2014/main" id="{85E67A10-3FB4-4FA0-89B4-E68397875C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13065" y="1692002"/>
            <a:ext cx="3478935" cy="196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3" y="743595"/>
            <a:ext cx="8805313" cy="451576"/>
          </a:xfrm>
        </p:spPr>
        <p:txBody>
          <a:bodyPr/>
          <a:lstStyle/>
          <a:p>
            <a:pPr algn="ctr"/>
            <a:r>
              <a:rPr lang="cs-CZ" sz="3600" b="0" dirty="0"/>
              <a:t>2. A. Jak máme žít? Různé odpovědi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88278" cy="4139998"/>
          </a:xfrm>
        </p:spPr>
        <p:txBody>
          <a:bodyPr/>
          <a:lstStyle/>
          <a:p>
            <a:pPr marL="72000" lvl="0" indent="0"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Helénistické filosofické školy (4./3. st. př. n. l.)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stoicismus: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ž</a:t>
            </a:r>
            <a:r>
              <a:rPr lang="pl-PL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j s souhlase s přírodou (jež je řízena božským rozumem)! = žij rozumně! = žij ctnostně!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epikúreismus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cílem života je slast = život bez tělesné bolesti a duševních strastí (tj. nikoli život prvoplánově poživačný!)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skepticismus: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zdrž se nejistého úsudku o tom, co je dobré a zlé!  tak se vyhneš pocitu, že ti chybí (domnělé) dobro nebo že ti hrozí (domnělé) zlo 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duševní klid – neochvějnost a neotřesitelnost, tj. absence jakéhokoli pocitu nespokojenosti je cílem života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20BF70E-24AA-44C3-B872-86EFC920D314}"/>
              </a:ext>
            </a:extLst>
          </p:cNvPr>
          <p:cNvSpPr txBox="1"/>
          <p:nvPr/>
        </p:nvSpPr>
        <p:spPr>
          <a:xfrm>
            <a:off x="9144000" y="34290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Scénka znázorňující helénistické odpovědi na otázku po správném životě: Viz </a:t>
            </a:r>
            <a:r>
              <a:rPr lang="cs-CZ" sz="1000" dirty="0">
                <a:latin typeface="+mn-lt"/>
                <a:hlinkClick r:id="rId3"/>
              </a:rPr>
              <a:t>https://www.youtube.com/watch?v=cKbc6GYWA3o</a:t>
            </a:r>
            <a:endParaRPr lang="cs-CZ" sz="1000" dirty="0">
              <a:latin typeface="+mn-lt"/>
            </a:endParaRPr>
          </a:p>
        </p:txBody>
      </p:sp>
      <p:pic>
        <p:nvPicPr>
          <p:cNvPr id="5" name="Online médium 4" title="Antická filozofie 11 - Etika helénistických filozofických škol aneb Jak si správně sednout?">
            <a:hlinkClick r:id="" action="ppaction://media"/>
            <a:extLst>
              <a:ext uri="{FF2B5EF4-FFF2-40B4-BE49-F238E27FC236}">
                <a16:creationId xmlns:a16="http://schemas.microsoft.com/office/drawing/2014/main" id="{F0A54BF1-D63E-452B-9915-918AA5C7B0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1714500"/>
            <a:ext cx="3048000" cy="1714500"/>
          </a:xfrm>
          <a:prstGeom prst="rect">
            <a:avLst/>
          </a:prstGeom>
        </p:spPr>
      </p:pic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E207C2D1-5F13-4EEE-88BE-3C869ED98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78" y="3974492"/>
            <a:ext cx="2039814" cy="288350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C106789-1A7F-4F4D-BFF2-8619C6013A44}"/>
              </a:ext>
            </a:extLst>
          </p:cNvPr>
          <p:cNvSpPr txBox="1"/>
          <p:nvPr/>
        </p:nvSpPr>
        <p:spPr>
          <a:xfrm>
            <a:off x="9648092" y="4337538"/>
            <a:ext cx="2543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Skeptik mezi dobrem a zlem</a:t>
            </a:r>
          </a:p>
          <a:p>
            <a:pPr algn="l"/>
            <a:r>
              <a:rPr lang="cs-CZ" sz="1000" dirty="0">
                <a:latin typeface="+mn-lt"/>
              </a:rPr>
              <a:t>(© Michal </a:t>
            </a:r>
            <a:r>
              <a:rPr lang="cs-CZ" sz="1000" dirty="0" err="1">
                <a:latin typeface="+mn-lt"/>
              </a:rPr>
              <a:t>Peichl</a:t>
            </a:r>
            <a:r>
              <a:rPr lang="cs-CZ" sz="1000" dirty="0">
                <a:latin typeface="+mn-lt"/>
              </a:rPr>
              <a:t>)</a:t>
            </a:r>
          </a:p>
          <a:p>
            <a:pPr algn="l"/>
            <a:endParaRPr lang="cs-CZ" sz="1000" dirty="0">
              <a:latin typeface="+mn-lt"/>
            </a:endParaRPr>
          </a:p>
          <a:p>
            <a:pPr algn="l"/>
            <a:r>
              <a:rPr lang="cs-CZ" sz="1000" dirty="0">
                <a:latin typeface="+mn-lt"/>
              </a:rPr>
              <a:t>Skeptik (ten úplně vzadu, zády k vám) prochází lhostejně, nezaujatě a neochvějně mezi tím, co je považováno za dobro či za zlo.</a:t>
            </a:r>
          </a:p>
        </p:txBody>
      </p:sp>
    </p:spTree>
    <p:extLst>
      <p:ext uri="{BB962C8B-B14F-4D97-AF65-F5344CB8AC3E}">
        <p14:creationId xmlns:p14="http://schemas.microsoft.com/office/powerpoint/2010/main" val="41837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3" y="743595"/>
            <a:ext cx="8805313" cy="451576"/>
          </a:xfrm>
        </p:spPr>
        <p:txBody>
          <a:bodyPr/>
          <a:lstStyle/>
          <a:p>
            <a:pPr algn="ctr"/>
            <a:r>
              <a:rPr lang="cs-CZ" sz="3600" b="0" dirty="0"/>
              <a:t>2. A. Jak máme žít? Různé odpovědi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I. Kant (18. st.) – </a:t>
            </a:r>
            <a:r>
              <a:rPr lang="cs-CZ" sz="24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kategorický imperativ</a:t>
            </a:r>
          </a:p>
          <a:p>
            <a:pPr marL="72000" lvl="0" indent="0">
              <a:buNone/>
            </a:pPr>
            <a:endParaRPr lang="cs-CZ" sz="2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„Jednej vždy tak, aby se maxima tvé vůle mohla stát principem všeobecného zákonodárství.“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„Jednej tak, abys používal lidství jak ve své osobě, tak i v osobě každého druhého vždy zároveň jako účel a nikdy pouze jako prostředek.“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161946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Která z těch mnoha odpovědí (a mnohem více dalších, neuvedených, odpovědí) je správná, či aspoň nejlepší?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Lze to vůbec rozhodnout?</a:t>
            </a:r>
          </a:p>
          <a:p>
            <a:pPr marL="529200" indent="-457200">
              <a:lnSpc>
                <a:spcPct val="100000"/>
              </a:lnSpc>
              <a:buFont typeface="+mj-lt"/>
              <a:buAutoNum type="alphaLcPeriod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Pokud ne, mohli bychom zůstat jednoduše u popisu, deskripce a klasifikace různých (geograficky, kulturně, historicky) morálních koncepcí a morálních praktik –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deskriptivní teorie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Empirická etika – blízká psychologii.</a:t>
            </a:r>
            <a:br>
              <a:rPr lang="cs-CZ" sz="11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1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2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Chceme-li navzdory obtížím rozhodně říci, jaký způsob života je nejlepší – a tedy stanovit „předpis“ (preskripci) nejlepšího způsobu života, musíme nalézt či stanovit jakési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kritérium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nejlepšího života (nebo se aspoň pokusit).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preskriptivní (normativní) teorie</a:t>
            </a:r>
            <a:r>
              <a:rPr lang="cs-CZ" sz="16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– mnohem zajímavější a bohatší téma.</a:t>
            </a: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229186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a. Deskriptivní etické teorie – nebezpečí </a:t>
            </a:r>
            <a:r>
              <a:rPr lang="cs-CZ" sz="20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naturalistického omylu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Naturalistický omyl („je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má být“; </a:t>
            </a:r>
            <a:r>
              <a:rPr lang="cs-CZ" sz="1800" dirty="0" err="1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Is-Ought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1800" dirty="0" err="1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Problem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Jestliže něco přirozeně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je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tak a tak, plyne z toho, že to právě tak a tak i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má být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Příklad: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Jestliže v přírodě přežívá ten nejschopnější a ostatní zahynou, pak by měl platit stejný princip i mezi lidmi, kteří přece jsou součástí přírody.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Chybná forma argumentu:</a:t>
            </a:r>
            <a:b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Premisa P1: Takové a takové jednání </a:t>
            </a:r>
            <a:r>
              <a:rPr lang="cs-CZ" sz="1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je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přirozené a vede k takovému a takovému výsledku.</a:t>
            </a:r>
            <a:b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__________________________________</a:t>
            </a:r>
            <a:b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Závěr Z: Proto bychom </a:t>
            </a:r>
            <a:r>
              <a:rPr lang="cs-CZ" sz="1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měli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jednat právě takovým způsobem.</a:t>
            </a:r>
            <a:b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Správná forma (morálního) argumentu podle Aristotela:</a:t>
            </a:r>
            <a:b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P1: Takové a takové jednání </a:t>
            </a:r>
            <a:r>
              <a:rPr lang="cs-CZ" sz="1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je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přirozené a vede k takovému a takovému výsledku.</a:t>
            </a:r>
            <a:b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P2: Takový výsledek </a:t>
            </a:r>
            <a:r>
              <a:rPr lang="cs-CZ" sz="1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chceme/je žádoucí/považujeme za dobrý 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atd. </a:t>
            </a:r>
            <a:r>
              <a:rPr lang="cs-CZ" sz="1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(nezbytná hodnotící premisa!)</a:t>
            </a:r>
            <a:b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__________________________________</a:t>
            </a:r>
            <a:b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Závěr Z: Proto bychom </a:t>
            </a:r>
            <a:r>
              <a:rPr lang="cs-CZ" sz="1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měli/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Proto </a:t>
            </a:r>
            <a:r>
              <a:rPr lang="cs-CZ" sz="1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je žádoucí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jednat právě takovým způsobem.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228463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8181955" cy="4787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b. Preskriptivní etické teorie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Stanovují určitou „normu“ jako ono kritérium správného života (proto se také říká „normativní teorie“).</a:t>
            </a:r>
            <a:endParaRPr lang="cs-CZ" sz="1800" dirty="0">
              <a:solidFill>
                <a:srgbClr val="0000DC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Norma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– nějaký standard (vzor), podle nějž máme jednat (srovnejte s normami při výrobě výrobků).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Jednání podle normy naplňuje či vytváří určité </a:t>
            </a: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hodnoty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– nikoli ekonomické, nýbrž morální, jež přispívají k lepšímu lidskému soužití.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Jak máme žít podle normativních teorií? – Jednoduše tak, abychom naplnili danou normu.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Ale o jaké normy (či preskripce) se tedy jedná?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Tři základní možné odpovědi: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66900" lvl="1" indent="-342900">
              <a:buFont typeface="+mj-lt"/>
              <a:buAutoNum type="arabicParenR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Naše jednání by mělo mít jisté žádoucí důsledky (konsekvence), např. užitek pro jiné lidí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600" dirty="0" err="1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konsekvencialistické</a:t>
            </a: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 teorie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666900" lvl="1" indent="-342900">
              <a:buFont typeface="+mj-lt"/>
              <a:buAutoNum type="arabicParenR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V našem jednání bychom měli naplnit určitý závazek či povinnost (jež jsou tou předepsanou normou)  </a:t>
            </a: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deontologické teorie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(„teorie povinnosti/závazku“).</a:t>
            </a:r>
          </a:p>
          <a:p>
            <a:pPr marL="666900" lvl="1" indent="-342900">
              <a:buFont typeface="+mj-lt"/>
              <a:buAutoNum type="arabicParenR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Naše jednání by mělo realizovat určitou dokonalost lidského charakteru – „ctnost“  </a:t>
            </a: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etika ctnosti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  <p:pic>
        <p:nvPicPr>
          <p:cNvPr id="5" name="Online médium 4" title="03 Proč být tolerantní? (etika)">
            <a:hlinkClick r:id="" action="ppaction://media"/>
            <a:extLst>
              <a:ext uri="{FF2B5EF4-FFF2-40B4-BE49-F238E27FC236}">
                <a16:creationId xmlns:a16="http://schemas.microsoft.com/office/drawing/2014/main" id="{DA74B2E5-C050-4289-B4C1-EFEDE91D97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01953" y="4114800"/>
            <a:ext cx="3293009" cy="18605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D80924C-42E4-43FE-B1B2-F34BA91E9B06}"/>
              </a:ext>
            </a:extLst>
          </p:cNvPr>
          <p:cNvSpPr txBox="1"/>
          <p:nvPr/>
        </p:nvSpPr>
        <p:spPr>
          <a:xfrm>
            <a:off x="8901953" y="6000057"/>
            <a:ext cx="20200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Proč být tolerantní? Tři strategie odůvodnění </a:t>
            </a:r>
            <a:r>
              <a:rPr lang="cs-CZ" sz="900" dirty="0">
                <a:latin typeface="+mn-lt"/>
              </a:rPr>
              <a:t>(https://youtu.be/</a:t>
            </a:r>
            <a:r>
              <a:rPr lang="cs-CZ" sz="900" dirty="0" err="1">
                <a:latin typeface="+mn-lt"/>
              </a:rPr>
              <a:t>AdAJRaSDFqQ</a:t>
            </a:r>
            <a:r>
              <a:rPr lang="cs-CZ" sz="900" dirty="0">
                <a:latin typeface="+mn-lt"/>
              </a:rPr>
              <a:t>)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4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b. Preskriptivní etické teorie</a:t>
            </a:r>
          </a:p>
          <a:p>
            <a:pPr marL="781200" lvl="1" indent="-457200">
              <a:buFont typeface="+mj-lt"/>
              <a:buAutoNum type="arabicParenR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cs-CZ" sz="1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Konsekvencialistické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teorie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Morálně žádoucí je takové jednání, které má největší užitek pro dotčené lidi (či pro co nejvíce lidí)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utilitarismus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Tedy jednání, které přispívá k jejich štěstí. Ale –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– co je vlastně to „štěstí“?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tělesná příjemnost, rozkoš, slast?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hédonismus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 (Aristotelův poživačný člověk, do jisté míry </a:t>
            </a:r>
            <a:r>
              <a:rPr lang="cs-CZ" sz="1600" dirty="0" err="1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epikúrejská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 koncepce)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duševní/mentální příjemnost?  Aristotelův „teoretik“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dokonalosti jako zdraví, vědění, svoboda, přátelství, kreativita?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270614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b. Preskriptivní etické teorie</a:t>
            </a:r>
          </a:p>
          <a:p>
            <a:pPr marL="781200" lvl="1" indent="-457200">
              <a:buFont typeface="+mj-lt"/>
              <a:buAutoNum type="arabicParenR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cs-CZ" sz="1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Konsekvencialistické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teorie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kritika: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problém výpočtu „co největšího užitku či štěstí“ (je užitečnější půlhodinový oběd, nebo dvouhodinový koncert?)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kdo spadá pod „pro co nejvíce lidí“ – všichni žijící lidé nebo i budoucí generace?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můžeme vždy spolehlivě předpovědět všechny konsekvence našeho jednání?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problematické situace: je užitečné zabít jednoho zdravého člověka, abychom pomocí pak jeho orgány transplantovali pěti na smrt nemocným lidem, a tak zachránili pět životů?!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329518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b. Preskriptivní etické teorie</a:t>
            </a:r>
          </a:p>
          <a:p>
            <a:pPr marL="781200" lvl="1" indent="-457200">
              <a:buFont typeface="+mj-lt"/>
              <a:buAutoNum type="arabicParenR" startAt="2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Deontologické teorie (částečně stoikové, křesťanská morálka,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Kant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Je třeba plnit závazné povinnosti bez ohledu na následky – takové jednání je absolutně morální.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Křesťanská morálka (Desatero) – závazné povinnosti jako absolutní příkazy od Boha.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jak je poznat?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jsou odůvodnitelné (a tedy racionální), nebo ne (a závisejí plně na boží vůli)?</a:t>
            </a:r>
            <a:endParaRPr lang="cs-CZ" sz="1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36904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53" y="720000"/>
            <a:ext cx="6610610" cy="451576"/>
          </a:xfrm>
        </p:spPr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Co je etika?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Etické otázky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Vymezení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Základní předpoklady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Jak máme žít?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Různé odpovědi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Jak vůbec rozhodnout, jak máme žít? (problém kritéria)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Původ a status norem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Aplikovaná etika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Co se aplikuje? Normativní principy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Témata a problémy v aplikované etice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4B268-803F-481F-B2C2-0A4128C2F38E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293738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b. Preskriptivní etické teorie</a:t>
            </a:r>
          </a:p>
          <a:p>
            <a:pPr marL="781200" lvl="1" indent="-457200">
              <a:buFont typeface="+mj-lt"/>
              <a:buAutoNum type="arabicParenR" startAt="2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Deontologické teorie (částečně stoikové, křesťanská morálka,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Kant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I. Kant –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kategorický imperativ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jako absolutně závazná povinnost: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„Jednej vždy tak, aby se maxima tvé vůle mohla stát principem všeobecného zákonodárství.“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„Jednej tak, abys používal lidství jak ve své osobě, tak i v osobě každého druhého vždy zároveň jako účel a nikdy pouze jako prostředek.“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(Kvůli přesnosti doplňme, že jsme na ukázku uvedli dvě z celkem pěti Kantových formulací tohoto imperativu.)</a:t>
            </a:r>
            <a:br>
              <a:rPr lang="cs-CZ" sz="12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2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„kategorický“ = absolutní, nepodmíněný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Nechoď ven! (</a:t>
            </a:r>
            <a:r>
              <a:rPr lang="cs-CZ" sz="1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kategorický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) X Jestliže prší, nechoď ven! (</a:t>
            </a:r>
            <a:r>
              <a:rPr lang="cs-CZ" sz="1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hypotetický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imperativ = příkaz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maxima = obecný záměr určitého subjektu/člověka, který jej vede k určitému jednání – např.:</a:t>
            </a:r>
            <a:endParaRPr lang="cs-CZ" sz="1600" dirty="0">
              <a:solidFill>
                <a:srgbClr val="FF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Budu se vždy účastnit on-line hodin nebo se aspoň podívám na záznam. </a:t>
            </a:r>
          </a:p>
          <a:p>
            <a:pPr lvl="3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300" dirty="0">
                <a:ea typeface="MS Mincho" panose="02020609040205080304" pitchFamily="49" charset="-128"/>
                <a:cs typeface="Times New Roman" panose="02020603050405020304" pitchFamily="18" charset="0"/>
              </a:rPr>
              <a:t>nejedná se o mravní maximu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Budu vždy říkat pravdu.</a:t>
            </a:r>
          </a:p>
          <a:p>
            <a:pPr lvl="3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3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morální maxima</a:t>
            </a:r>
            <a:r>
              <a:rPr lang="cs-CZ" sz="1300" dirty="0">
                <a:ea typeface="MS Mincho" panose="02020609040205080304" pitchFamily="49" charset="-128"/>
                <a:cs typeface="Times New Roman" panose="02020603050405020304" pitchFamily="18" charset="0"/>
              </a:rPr>
              <a:t> – Kant má na mysli jen maximy tohoto typu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89485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b. Preskriptivní etické teorie</a:t>
            </a:r>
          </a:p>
          <a:p>
            <a:pPr marL="781200" lvl="1" indent="-457200">
              <a:buFont typeface="+mj-lt"/>
              <a:buAutoNum type="arabicParenR" startAt="2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Deontologické teorie (částečně stoikové, křesťanská morálka,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Kant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I. Kant – kritika koncepce kategorického imperativu: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imperativ předpokládá, že se vždy rozhodujeme racionálně – to neodpovídá skutečnosti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Kantův imperativ neponechává prostor pro emoce, jako je soucit, vina, výčitky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nebere v potaz následky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imperativ sám je příliš obecný – nedává vodítko pro rozhodování v konkrétní situaci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v některých situacích může docházet ke konfliktu různých povinností  slavné myšlenkové experimenty („</a:t>
            </a:r>
            <a:r>
              <a:rPr lang="cs-CZ" sz="1600" dirty="0" err="1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trolley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 problém“, „</a:t>
            </a:r>
            <a:r>
              <a:rPr lang="cs-CZ" sz="1600" dirty="0" err="1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streetcar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“ –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https://www.youtube.com/watch?v=-jjlYEYAM48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):</a:t>
            </a: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  <p:pic>
        <p:nvPicPr>
          <p:cNvPr id="5" name="Online médium 4" title="Thought experiment «STREETCAR» (English) #filosofix">
            <a:hlinkClick r:id="" action="ppaction://media"/>
            <a:extLst>
              <a:ext uri="{FF2B5EF4-FFF2-40B4-BE49-F238E27FC236}">
                <a16:creationId xmlns:a16="http://schemas.microsoft.com/office/drawing/2014/main" id="{E754C310-E806-4E9A-839C-B4E8359B96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42862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10469678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b. Preskriptivní etické teorie</a:t>
            </a:r>
          </a:p>
          <a:p>
            <a:pPr marL="781200" lvl="1" indent="-457200">
              <a:buFont typeface="+mj-lt"/>
              <a:buAutoNum type="arabicParenR" startAt="2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Deontologické teorie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Ukázka moderního seznamu povinností či závazků (jež mají být „součástí fundamentální přirozenosti univerza“):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en-US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důvěryhodnost</a:t>
            </a:r>
            <a:r>
              <a:rPr lang="en-US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	povinnost dodržet slib</a:t>
            </a:r>
            <a:endParaRPr lang="en-US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odškodnění</a:t>
            </a:r>
            <a:r>
              <a:rPr lang="en-US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	povinnost nahradit škodu, pokud ji jiným způsobíme</a:t>
            </a:r>
            <a:endParaRPr lang="en-US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vděčnost</a:t>
            </a:r>
            <a:r>
              <a:rPr lang="en-US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		povinnost děkovat těm, kdo nám pomohli</a:t>
            </a:r>
            <a:endParaRPr lang="en-US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spravedlnost</a:t>
            </a:r>
            <a:r>
              <a:rPr lang="en-US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	povinnost uznávat zásluhy</a:t>
            </a:r>
            <a:endParaRPr lang="en-US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dobročinnost</a:t>
            </a:r>
            <a:r>
              <a:rPr lang="en-US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	povinnost optimalizovat situaci druhých lidí</a:t>
            </a:r>
            <a:endParaRPr lang="en-US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sebezdokonalování</a:t>
            </a:r>
            <a:r>
              <a:rPr lang="en-US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	povinnost zlepšovat vlastní morální i intelektuální kvality</a:t>
            </a:r>
            <a:endParaRPr lang="en-US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nebýt zlomyslný</a:t>
            </a:r>
            <a:r>
              <a:rPr lang="en-US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cs-CZ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	povinnost neškodit jiným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2859335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b. Preskriptivní etické teorie</a:t>
            </a:r>
          </a:p>
          <a:p>
            <a:pPr marL="781200" lvl="1" indent="-457200">
              <a:buFont typeface="+mj-lt"/>
              <a:buAutoNum type="arabicParenR" startAt="3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Etika ctnosti (Aristotelés – praktický život)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Dobře žít = být dobrým člověkem = mít určitý (dobrý)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charakter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Dobrý charakter je dán určitými žádoucími schopnostmi či vlastnostmi –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ctnostmi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Mravním úkolem člověka pak bude rozvoj těchto ctností.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Ctnost: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např.: soucit, statečnost, umírněnost, rozvážnost, střídmost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určitý způsob jednání a pociťování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tendence jednat, pociťovat a toužit v daných situacích určitým způsobem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zahrnuje rozumové posouzení situace a okolností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1122244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B. Jak máme žít? Klasifikace odpovědí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b. Preskriptivní etické teorie</a:t>
            </a:r>
          </a:p>
          <a:p>
            <a:pPr marL="781200" lvl="1" indent="-457200">
              <a:buFont typeface="+mj-lt"/>
              <a:buAutoNum type="arabicParenR" startAt="3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Etika ctnosti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kritika: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není jasné a jednoznačné, co všechno patří k ctnostem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charakter je nestálý, a tedy nespolehlivý jako morální standard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379444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C. Původ a status norem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Clr>
                <a:srgbClr val="0000DC"/>
              </a:buClr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Kde se všechny ty různé normy berou? A hlavně – od čeho odvozují svůj nárok na platnost a požadavek, aby byly dodržovány?</a:t>
            </a:r>
          </a:p>
          <a:p>
            <a:pPr marL="72000" indent="0">
              <a:lnSpc>
                <a:spcPct val="100000"/>
              </a:lnSpc>
              <a:buClr>
                <a:srgbClr val="0000DC"/>
              </a:buClr>
              <a:buNone/>
            </a:pP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350" lvl="1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Jsou normy a hodnoty objektivní a nezávislé na člověku, nebo založené pouze na lidské konvenci (tj. vlastně „vymyšlené“ člověkem)?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objektivní – Sókratés, Platón, stoikové, křesťanství, Kant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konvenční – skeptikové, M. de Montaigne, F. Nietzsche</a:t>
            </a:r>
            <a:b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350" lvl="1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Jsou zcela relativní (podmíněné místem, časem, kulturou), nebo jsou některé normy lepší a jiné horší, a tedy ty lepší by měly platit vždy a všude?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etický relativismus 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– normy platí vždy jen pro konkrétní lidi a společenství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etický univerzalismus 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– existují normy, které jsou platné absolutně a pro všechny lidi a všechna společenství (a proto by je všichni a vždy měli uznávat, jinak nejsou morálně dostatečně na výši)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3462855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C. Původ a status norem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Clr>
                <a:srgbClr val="0000DC"/>
              </a:buClr>
              <a:buNone/>
            </a:pPr>
            <a:r>
              <a:rPr lang="cs-CZ" sz="2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Evoluční etika 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– co to je?</a:t>
            </a:r>
            <a:endParaRPr lang="cs-CZ" sz="2400" dirty="0">
              <a:solidFill>
                <a:srgbClr val="0000DC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Clr>
                <a:srgbClr val="0000DC"/>
              </a:buClr>
              <a:buNone/>
            </a:pP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jeden z (poměrně) moderních pokusů o odpověď na otázku po původu norem:</a:t>
            </a:r>
            <a:b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Morální představy souvisejí s našimi emocemi – nenávistí, láskou, strachem, soucitem atd.</a:t>
            </a:r>
          </a:p>
          <a:p>
            <a:pPr lvl="1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Tyto emoce jsou výsledkem určitých procesů v některých částech mozku.</a:t>
            </a:r>
          </a:p>
          <a:p>
            <a:pPr lvl="1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Náš mozek se vyvinul v procesu přírodního výběru.</a:t>
            </a:r>
          </a:p>
          <a:p>
            <a:pPr lvl="1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I společenský charakter, altruismus, ochota spolupracovat, vzájemně si pomáhat atd. jsou výsledkem přírodního výběru.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V tom smyslu, že „morální“ jednání – např. vzájemná pomoc, spolupráce – přispívá k dlouhodobému přežití druhu, naopak egoismus v tomto ohledu škodí.</a:t>
            </a:r>
          </a:p>
          <a:p>
            <a:pPr lvl="1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Morálka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 je plně vysvětlitelná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na úrovni biologických koncepcí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386073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2. C. Původ a status norem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Clr>
                <a:srgbClr val="0000DC"/>
              </a:buClr>
              <a:buNone/>
            </a:pPr>
            <a:r>
              <a:rPr lang="cs-CZ" sz="2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Evoluční etika 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– problémy a nejasnosti</a:t>
            </a:r>
            <a:endParaRPr lang="cs-CZ" sz="2400" dirty="0">
              <a:solidFill>
                <a:srgbClr val="0000DC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Clr>
                <a:srgbClr val="0000DC"/>
              </a:buClr>
              <a:buNone/>
            </a:pP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nebezpečí naturalistického omylu</a:t>
            </a:r>
          </a:p>
          <a:p>
            <a:pPr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jak vysvětlit nezištné sebeobětování?</a:t>
            </a:r>
          </a:p>
          <a:p>
            <a:pPr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je člověk ve svém myšlení a jednání plně determinován biologicky (geneticky)?</a:t>
            </a:r>
          </a:p>
          <a:p>
            <a:pPr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biologicky užitečný altruismus se realizuje na úrovni rodiny či konkrétního společenství nebo skupiny rodin – jak na tomto základě vysvětlit univerzálnost např. normy „nezabiješ“ (tj. nejen své příbuzné, nejen členy své skupiny, nýbrž vůbec žádného člověka)?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2420382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I když je etika velmi praktickou filosofickou disciplínou, dosud jsme se </a:t>
            </a:r>
            <a:r>
              <a:rPr lang="cs-CZ" sz="2400"/>
              <a:t>zabývali teoretickými </a:t>
            </a:r>
            <a:r>
              <a:rPr lang="cs-CZ" sz="2400" dirty="0"/>
              <a:t>úvahami. Jak tyto úvahy aplikovat do (téměř) každodenní praxe?</a:t>
            </a:r>
          </a:p>
          <a:p>
            <a:pPr marL="72000" indent="0">
              <a:buNone/>
            </a:pPr>
            <a:endParaRPr lang="cs-CZ" sz="2600" dirty="0"/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Co se aplikuje? Normativní principy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/>
              <a:t>Příklady několik obecných (a teoretických) etických principů, které bývají aplikovány v konkrétních životních situacích.</a:t>
            </a:r>
          </a:p>
          <a:p>
            <a:pPr marL="838350" lvl="1" indent="-514350">
              <a:buClr>
                <a:srgbClr val="0000DC"/>
              </a:buClr>
              <a:buFont typeface="+mj-lt"/>
              <a:buAutoNum type="alphaUcPeriod"/>
            </a:pPr>
            <a:r>
              <a:rPr lang="cs-CZ" dirty="0"/>
              <a:t>Témata a problémy v aplikované etice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/>
              <a:t>Stručný přehled aktuálních problémů aplikované etiky.</a:t>
            </a:r>
          </a:p>
          <a:p>
            <a:pPr marL="838350" lvl="1" indent="-514350">
              <a:buFont typeface="+mj-lt"/>
              <a:buAutoNum type="alphaUcPeriod"/>
            </a:pPr>
            <a:endParaRPr lang="pl-PL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4B268-803F-481F-B2C2-0A4128C2F38E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8497B289-DF85-43EB-9B79-72F03BF75FA6}"/>
              </a:ext>
            </a:extLst>
          </p:cNvPr>
          <p:cNvSpPr txBox="1">
            <a:spLocks/>
          </p:cNvSpPr>
          <p:nvPr/>
        </p:nvSpPr>
        <p:spPr>
          <a:xfrm>
            <a:off x="1693343" y="745200"/>
            <a:ext cx="8805313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sz="3600" kern="0" dirty="0"/>
              <a:t>3. Aplikovaná etika</a:t>
            </a:r>
          </a:p>
        </p:txBody>
      </p:sp>
    </p:spTree>
    <p:extLst>
      <p:ext uri="{BB962C8B-B14F-4D97-AF65-F5344CB8AC3E}">
        <p14:creationId xmlns:p14="http://schemas.microsoft.com/office/powerpoint/2010/main" val="62046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II. 3. A. Co se aplikuje? Normativní principy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Následující principy bývají nejčastěji brány v potaz při diskusích o konkrétních aplikacích etických principů:</a:t>
            </a:r>
            <a:endParaRPr lang="en-US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endParaRPr lang="en-US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Osobní prospěch (dobro):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zvaž, do jaké míry zamýšlený čin prospěje jednotlivci, jehož se týká.</a:t>
            </a: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Společenský prospěch: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zvaž, do jaké míry zamýšlený čin prospěje společnosti.</a:t>
            </a:r>
            <a:endParaRPr lang="en-US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Princip laskavosti/blahovůle: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pomáhej těm, kdo to potřebují.</a:t>
            </a:r>
            <a:endParaRPr lang="en-US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Princip škody/ubližování</a:t>
            </a:r>
            <a:r>
              <a:rPr lang="en-US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neubližuj (nepůsob škodu) jiným.</a:t>
            </a:r>
            <a:endParaRPr lang="en-US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Princip čestnosti: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nepodváděj jiné.</a:t>
            </a:r>
            <a:endParaRPr lang="en-US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Princip zákonnosti: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neporušuj zákon.</a:t>
            </a:r>
            <a:endParaRPr lang="en-US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Princip autonomie: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respektuj svobodu jiné osoby na její činy a její tělo.</a:t>
            </a:r>
            <a:endParaRPr lang="en-US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Princip spravedlnosti: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respektuj právo jiné osoby na spravedlivý proces, spravedlivou náhradu za způsobené škody a spravedlivou distribuci benefitů</a:t>
            </a:r>
            <a:r>
              <a:rPr lang="en-US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7200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Práva: 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respektuj práva jiné osoby na život, informace, soukromí, svobodné vyjádření a bezpečnost.</a:t>
            </a:r>
            <a:endParaRPr lang="cs-CZ" sz="16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357067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53" y="720000"/>
            <a:ext cx="6610610" cy="451576"/>
          </a:xfrm>
        </p:spPr>
        <p:txBody>
          <a:bodyPr/>
          <a:lstStyle/>
          <a:p>
            <a:pPr algn="ctr"/>
            <a:r>
              <a:rPr lang="cs-CZ" sz="3600" dirty="0"/>
              <a:t>1. Co je etika?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je etika?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buNone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Opět jednoduchá otázka, tentokrát snadnější odpověď: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lvl="0" indent="-45720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Které otázky spadají do etiky?</a:t>
            </a:r>
          </a:p>
          <a:p>
            <a:pPr marL="529200" lvl="0" indent="-45720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je etika?</a:t>
            </a:r>
          </a:p>
          <a:p>
            <a:pPr marL="529200" lvl="0" indent="-45720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Základní předpoklady etických úvah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2826524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743595"/>
            <a:ext cx="10187353" cy="451576"/>
          </a:xfrm>
        </p:spPr>
        <p:txBody>
          <a:bodyPr/>
          <a:lstStyle/>
          <a:p>
            <a:pPr algn="ctr"/>
            <a:r>
              <a:rPr lang="cs-CZ" sz="3600" b="0" dirty="0"/>
              <a:t>II. 3. B. Témata a problémy v aplikované etice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b="0" dirty="0">
                <a:solidFill>
                  <a:srgbClr val="000000"/>
                </a:solidFill>
                <a:effectLst/>
              </a:rPr>
              <a:t>Lékařská (biomedicínská) etika: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400" b="0" dirty="0">
                <a:solidFill>
                  <a:srgbClr val="000000"/>
                </a:solidFill>
                <a:effectLst/>
              </a:rPr>
              <a:t>náhradní mateřství, genetické manipulace plodu, status nepoužitých zmrazených embryí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400" i="0" dirty="0">
                <a:solidFill>
                  <a:srgbClr val="000000"/>
                </a:solidFill>
              </a:rPr>
              <a:t>důvěrnost zdravotních záznamů </a:t>
            </a:r>
            <a:r>
              <a:rPr lang="cs-CZ" sz="1400" dirty="0">
                <a:solidFill>
                  <a:srgbClr val="000000"/>
                </a:solidFill>
              </a:rPr>
              <a:t>pacientů, sdělování pravdivých informací o stavu umírajících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0000"/>
                </a:solidFill>
              </a:rPr>
              <a:t>lékařské experimenty na lidech (např. vakcíny proti novým nemocem)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0000"/>
                </a:solidFill>
              </a:rPr>
              <a:t>účast lékaře při asistované sebevraždě, eutanázie</a:t>
            </a:r>
            <a:br>
              <a:rPr lang="cs-CZ" sz="1400" dirty="0">
                <a:solidFill>
                  <a:srgbClr val="000000"/>
                </a:solidFill>
              </a:rPr>
            </a:br>
            <a:endParaRPr lang="cs-CZ" sz="10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Obchodní etika: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0" i="0" dirty="0">
                <a:solidFill>
                  <a:srgbClr val="000000"/>
                </a:solidFill>
                <a:effectLst/>
              </a:rPr>
              <a:t>sociální odpovědnost kapitalistických obchodních praktik, nepravdivá reklama, základní práva zaměstnanců, diskriminace zaměstnanců a kandidátů</a:t>
            </a:r>
            <a:br>
              <a:rPr lang="cs-CZ" sz="1400" b="0" i="0" dirty="0">
                <a:solidFill>
                  <a:srgbClr val="000000"/>
                </a:solidFill>
                <a:effectLst/>
              </a:rPr>
            </a:br>
            <a:endParaRPr lang="cs-CZ" sz="1000" b="0" i="0" dirty="0">
              <a:solidFill>
                <a:srgbClr val="000000"/>
              </a:solidFill>
              <a:effectLst/>
            </a:endParaRP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000000"/>
                </a:solidFill>
                <a:effectLst/>
              </a:rPr>
              <a:t>Environmentální etika: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0" i="0" dirty="0">
                <a:solidFill>
                  <a:srgbClr val="000000"/>
                </a:solidFill>
                <a:effectLst/>
              </a:rPr>
              <a:t>práva zvířat, experimenty na zvířatech, ochrana ohrožených druhů, znečišťování životního prostředí, zda mají být ekosystémy součástí etických úvah, závazky vůči budoucím generacím</a:t>
            </a:r>
            <a:br>
              <a:rPr lang="cs-CZ" sz="1400" b="0" i="0" dirty="0">
                <a:solidFill>
                  <a:srgbClr val="000000"/>
                </a:solidFill>
                <a:effectLst/>
              </a:rPr>
            </a:br>
            <a:endParaRPr lang="en-US" sz="1000" b="0" i="0" dirty="0">
              <a:solidFill>
                <a:srgbClr val="000000"/>
              </a:solidFill>
              <a:effectLst/>
            </a:endParaRP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000000"/>
                </a:solidFill>
                <a:effectLst/>
              </a:rPr>
              <a:t>Sexuální problematika: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0" i="0" dirty="0">
                <a:solidFill>
                  <a:srgbClr val="000000"/>
                </a:solidFill>
                <a:effectLst/>
              </a:rPr>
              <a:t>monogamie vs. polygamie, homosexuální vztahy, mimomanželské vztahy</a:t>
            </a:r>
            <a:br>
              <a:rPr lang="cs-CZ" sz="1400" b="0" i="0" dirty="0">
                <a:solidFill>
                  <a:srgbClr val="000000"/>
                </a:solidFill>
                <a:effectLst/>
              </a:rPr>
            </a:br>
            <a:endParaRPr lang="en-US" sz="1000" b="0" i="0" dirty="0">
              <a:solidFill>
                <a:srgbClr val="000000"/>
              </a:solidFill>
              <a:effectLst/>
            </a:endParaRP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000000"/>
                </a:solidFill>
                <a:effectLst/>
              </a:rPr>
              <a:t>Sociální etika: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400" b="0" i="0" dirty="0">
                <a:solidFill>
                  <a:srgbClr val="000000"/>
                </a:solidFill>
                <a:effectLst/>
              </a:rPr>
              <a:t>trest smrti, jaderná válka, rasismus, mírné užívání návykových látek, kontrola zbraní</a:t>
            </a:r>
            <a:endParaRPr lang="en-US" sz="1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2326628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ADEE5E53-ABE6-43D8-B71A-93C05CF4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0"/>
          <a:stretch/>
        </p:blipFill>
        <p:spPr>
          <a:xfrm>
            <a:off x="0" y="0"/>
            <a:ext cx="1656000" cy="159617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Shrnující otázky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Jaké otázky patří do etiky?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Čeho se etika jako disciplína týká?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jsou deskriptivní a co preskriptivní (normativní) etické otázky?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čem spočívá naturalistický omyl?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v etice znamenají normy a hodnoty?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je kritériem dobrého jednání?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Následky, které naše jednání přinese (</a:t>
            </a:r>
            <a:r>
              <a:rPr lang="cs-CZ" sz="1400" dirty="0" err="1"/>
              <a:t>konsekvencialismus</a:t>
            </a:r>
            <a:r>
              <a:rPr lang="cs-CZ" sz="1400" dirty="0"/>
              <a:t>)?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Plnění závazné povinnosti (deontologie)?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Formování dobrého charakteru (etika ctnosti)?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Podle čeho hodnotí morálnost jednání </a:t>
            </a:r>
            <a:r>
              <a:rPr lang="cs-CZ" sz="1800" dirty="0" err="1"/>
              <a:t>konsekvencialistické</a:t>
            </a:r>
            <a:r>
              <a:rPr lang="cs-CZ" sz="1800" dirty="0"/>
              <a:t> a deontologické teorie a etika ctnosti?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 lze tyto teorie kritizovat?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je kategorický imperativ?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Jaké jsou možné odpovědi na otázku po původu mravních norem?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 do etické debaty přispívá evoluční etika?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se rozumí termínem aplikovaná etika?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Jakými otázkami se aplikovaná etika zabývá?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1718360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Doplňující a rozšiřující literatura</a:t>
            </a:r>
            <a:br>
              <a:rPr lang="cs-CZ" sz="3600" b="0" dirty="0"/>
            </a:br>
            <a:r>
              <a:rPr lang="cs-CZ" sz="3600" b="0" dirty="0"/>
              <a:t>(pro nové fanynky a fanoušky filosofie)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 err="1"/>
              <a:t>Peregrin</a:t>
            </a:r>
            <a:r>
              <a:rPr lang="cs-CZ" sz="2000" dirty="0"/>
              <a:t>, Jaroslav. </a:t>
            </a:r>
            <a:r>
              <a:rPr lang="cs-CZ" sz="2000" i="1" dirty="0"/>
              <a:t>Filozofie pro normální lidi.</a:t>
            </a:r>
            <a:r>
              <a:rPr lang="cs-CZ" sz="2000" dirty="0"/>
              <a:t> Dokořán, 2008. S. 124-132.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EF6770D-37B9-4EEF-80ED-1EDD0AD89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4746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6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4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1. A. Které otázky spadají do etiky?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Etika = nejpraktičtější z filosofických disciplín, její problémy se dotýkají každého člověka (a snad každý den). Které to jsou?</a:t>
            </a:r>
            <a:b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se účastnit on-line přednášky v MS Teams?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přejít na přechodu na červenou (když jistě vím, že se mi nic nestane)?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strčit obézního člověka na koleje, a tak zastavit tramvaj (tj. šalinu), která by jinak srazila kočárek s dvojčaty (i s jejich maminkou), protože se zasekl v kolejích?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si koupit černý, nebo modrý mobil (jestliže ten modrý je dražší)?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přiznat, že mi při koupi toho modrého – dražšího – mobilu omylem naúčtovali cenu toho – levnějšího – černého (a tedy zaplatit pak více)?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si koupit MHD jízdenku, i když pojedu jen jednu zastávku (a revizorovi se skoro jistě vyhnu)?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134399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1. A. Které otázky spadají do etiky?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Etika = nejpraktičtější z filosofických disciplín, její problémy se dotýkají každého člověka (a snad každý den). Které to jsou?</a:t>
            </a:r>
            <a:b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se účastnit on-line přednášky v MS Teams?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přejít na přechodu na červenou (když jistě vím, že se mi nic nestane)?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strčit obézního člověka na koleje, a tak zastavit tramvaj (tj. šalinu), která by jinak srazila kočárek s dvojčaty (i s jejich maminkou), protože se zasekl v kolejích?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si koupit černý, nebo modrý mobil (jestliže ten modrý je dražší)?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přiznat, že mi při koupi toho modrého – dražšího – mobilu omylem naúčtovali cenu toho – levnějšího – černého (a tedy zaplatit pak více)?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Mám si koupit MHD jízdenku, i když pojedu jen jednu zastávku (a revizorovi se skoro jistě vyhnu)?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134831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1. B. </a:t>
            </a:r>
            <a:r>
              <a:rPr lang="pl-PL" sz="3600" b="0" dirty="0"/>
              <a:t>Co je etika?</a:t>
            </a:r>
            <a:br>
              <a:rPr lang="pl-PL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altLang="cs-CZ" sz="2400" dirty="0"/>
              <a:t>S vymezením, či přímo s definicí etiky je to jednodušší než v případě celé filosofie, protože jde o užší a konkrétnější problematiku, cíle i postupy.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/>
              <a:t>Ivan Blecha, </a:t>
            </a:r>
            <a:r>
              <a:rPr lang="cs-CZ" altLang="cs-CZ" i="1" dirty="0"/>
              <a:t>Filosofie</a:t>
            </a:r>
            <a:r>
              <a:rPr lang="cs-CZ" altLang="cs-CZ" dirty="0"/>
              <a:t> (2002, s. 220)</a:t>
            </a:r>
            <a:r>
              <a:rPr lang="cs-CZ" altLang="cs-CZ" sz="2200" dirty="0"/>
              <a:t>:</a:t>
            </a:r>
          </a:p>
          <a:p>
            <a:pPr lvl="2" eaLnBrk="1" hangingPunct="1"/>
            <a:endParaRPr lang="cs-CZ" altLang="cs-CZ" sz="1800" dirty="0"/>
          </a:p>
          <a:p>
            <a:pPr lvl="2" eaLnBrk="1" hangingPunct="1"/>
            <a:r>
              <a:rPr lang="cs-CZ" altLang="cs-CZ" sz="1800" dirty="0"/>
              <a:t>Etika je filosofická disciplína, zabývající se vztahem lidského jednání k morálním normám, původem a povahou těchto norem, jakož i smyslem lidského života a problémem jeho štěstí.</a:t>
            </a:r>
            <a:br>
              <a:rPr lang="cs-CZ" altLang="cs-CZ" sz="1800" dirty="0"/>
            </a:br>
            <a:endParaRPr lang="cs-CZ" altLang="cs-CZ" sz="18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James </a:t>
            </a:r>
            <a:r>
              <a:rPr lang="cs-CZ" altLang="cs-CZ" sz="2000" dirty="0" err="1"/>
              <a:t>Fieser</a:t>
            </a:r>
            <a:r>
              <a:rPr lang="cs-CZ" altLang="cs-CZ" sz="2000" dirty="0"/>
              <a:t> („</a:t>
            </a:r>
            <a:r>
              <a:rPr lang="cs-CZ" altLang="cs-CZ" sz="2000" dirty="0" err="1"/>
              <a:t>Ethics</a:t>
            </a:r>
            <a:r>
              <a:rPr lang="cs-CZ" altLang="cs-CZ" sz="2000" dirty="0"/>
              <a:t>“, IEP, http://www.iep.utm.edu/ethics/):</a:t>
            </a:r>
          </a:p>
          <a:p>
            <a:pPr lvl="2" eaLnBrk="1" hangingPunct="1"/>
            <a:endParaRPr lang="cs-CZ" altLang="cs-CZ" sz="1800" dirty="0"/>
          </a:p>
          <a:p>
            <a:pPr lvl="2" eaLnBrk="1" hangingPunct="1"/>
            <a:r>
              <a:rPr lang="cs-CZ" altLang="cs-CZ" sz="1800" dirty="0"/>
              <a:t>Etika zahrnuje systematizaci, obhajobu a doporučení představ o správném a špatném jednání.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329213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1. C. </a:t>
            </a:r>
            <a:r>
              <a:rPr lang="pl-PL" sz="3600" b="0" dirty="0"/>
              <a:t>Základní předpoklady etických úvah</a:t>
            </a:r>
            <a:br>
              <a:rPr lang="pl-PL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0000"/>
                </a:solidFill>
              </a:rPr>
              <a:t>Svoboda</a:t>
            </a:r>
            <a:r>
              <a:rPr lang="cs-CZ" altLang="cs-CZ" sz="2400" dirty="0"/>
              <a:t> (morální): aby mělo nějaký smysl dávat doporučení, jak správně žít, musíme předpokládat, že je v našich silách se podle toho zařídit – že se můžeme svobodně rozhodnout, jak budeme jednat.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800" dirty="0"/>
              <a:t>Viz </a:t>
            </a:r>
            <a:r>
              <a:rPr lang="cs-CZ" altLang="cs-CZ" sz="1800" dirty="0" err="1"/>
              <a:t>Zénón</a:t>
            </a:r>
            <a:r>
              <a:rPr lang="cs-CZ" altLang="cs-CZ" sz="1800" dirty="0"/>
              <a:t> z </a:t>
            </a:r>
            <a:r>
              <a:rPr lang="cs-CZ" altLang="cs-CZ" sz="1800" dirty="0" err="1"/>
              <a:t>Kitia</a:t>
            </a:r>
            <a:r>
              <a:rPr lang="cs-CZ" altLang="cs-CZ" sz="1800" dirty="0"/>
              <a:t> (stoický filosof) a jeho otrok.</a:t>
            </a:r>
            <a:br>
              <a:rPr lang="cs-CZ" altLang="cs-CZ" sz="1800" dirty="0"/>
            </a:br>
            <a:endParaRPr lang="cs-CZ" altLang="cs-CZ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0000"/>
                </a:solidFill>
              </a:rPr>
              <a:t>Zodpovědnost</a:t>
            </a:r>
            <a:r>
              <a:rPr lang="cs-CZ" altLang="cs-CZ" sz="2400" dirty="0"/>
              <a:t>: jestliže naše jednání bylo v principu založeno na svobodném rozhodnutí, pak jsme za ně morálně zodpovědní.</a:t>
            </a:r>
            <a:br>
              <a:rPr lang="cs-CZ" altLang="cs-CZ" sz="2400" dirty="0"/>
            </a:br>
            <a:endParaRPr lang="cs-CZ" alt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0000"/>
                </a:solidFill>
              </a:rPr>
              <a:t>Dobro</a:t>
            </a:r>
            <a:r>
              <a:rPr lang="cs-CZ" altLang="cs-CZ" sz="2400" dirty="0"/>
              <a:t>: musíme nějak rozumět pojmu (mravní) „dobro“ a (mravně) „dobrý“ člověk a mít na mysli, že v etických úvahách se jedná právě o takové „dobro“.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800" dirty="0"/>
              <a:t>Definovat dobro totiž není jednoduché, možná je vůbec definovat nelze.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33840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838350" lvl="1" indent="-514350">
              <a:buFont typeface="+mj-lt"/>
              <a:buAutoNum type="alphaUcPeriod"/>
            </a:pPr>
            <a:r>
              <a:rPr lang="pl-PL" dirty="0"/>
              <a:t>Různé odpovědi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Nejprve si opět uvedeme několik příkladů filosofických odpovědí na tuto otázku – Sókratés, Aristotelés, helénistické školy, Kant.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Abychom se pak srovnali s tím, že je jich tolik a jsou tak různé (opět – je to totiž velmi nesnadná otázka!), provedeme určitou jejich analýzu a klasifikaci.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dirty="0"/>
              <a:t>Jak máme žít? Klasifikace odpovědí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s tím? Zůstat u pouhé deskripce (popisu), nebo se pustit i do preskripce (stanovení norem)?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Pokud preskripce – na základě jakého kritéria máme takové preskriptivní (normativní) etické teorie formulovat?</a:t>
            </a:r>
          </a:p>
          <a:p>
            <a:pPr marL="838350" lvl="1" indent="-514350">
              <a:buClr>
                <a:srgbClr val="0000DC"/>
              </a:buClr>
              <a:buFont typeface="+mj-lt"/>
              <a:buAutoNum type="alphaUcPeriod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Původ a status norem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Jsou objektivní a nezávislé na člověku, nebo založené pouze na lidské konvenci?</a:t>
            </a:r>
          </a:p>
          <a:p>
            <a:pPr marL="1248750" lvl="2" indent="-51435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Jsou zcela relativní (podmíněné místem, časem, kulturou), nebo jsou některé normy lepší a jiné horší?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4B268-803F-481F-B2C2-0A4128C2F38E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8497B289-DF85-43EB-9B79-72F03BF75FA6}"/>
              </a:ext>
            </a:extLst>
          </p:cNvPr>
          <p:cNvSpPr txBox="1">
            <a:spLocks/>
          </p:cNvSpPr>
          <p:nvPr/>
        </p:nvSpPr>
        <p:spPr>
          <a:xfrm>
            <a:off x="1693343" y="745200"/>
            <a:ext cx="8805313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sz="3600" kern="0" dirty="0"/>
              <a:t>2. Jak máme žít? Různé odpovědi</a:t>
            </a:r>
          </a:p>
        </p:txBody>
      </p:sp>
    </p:spTree>
    <p:extLst>
      <p:ext uri="{BB962C8B-B14F-4D97-AF65-F5344CB8AC3E}">
        <p14:creationId xmlns:p14="http://schemas.microsoft.com/office/powerpoint/2010/main" val="106551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3" y="743595"/>
            <a:ext cx="8805313" cy="451576"/>
          </a:xfrm>
        </p:spPr>
        <p:txBody>
          <a:bodyPr/>
          <a:lstStyle/>
          <a:p>
            <a:pPr algn="ctr"/>
            <a:r>
              <a:rPr lang="cs-CZ" sz="3600" b="0" dirty="0"/>
              <a:t>2. A. Jak máme žít? Různé odpovědi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9778657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Podobně jako u definic filosofie se jedná pouze o ukázku 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b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není 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třeba si tyto odpovědi přesně pamatovat.</a:t>
            </a:r>
            <a:b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Budeme s nimi však pracovat v části 2. B., kde nám (aspoň některé z nich) poslouží jako příklady jednotlivých typů etických teorií.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2. Jak máme žít a dosáhnout štěstí? (Etika)</a:t>
            </a:r>
          </a:p>
        </p:txBody>
      </p:sp>
    </p:spTree>
    <p:extLst>
      <p:ext uri="{BB962C8B-B14F-4D97-AF65-F5344CB8AC3E}">
        <p14:creationId xmlns:p14="http://schemas.microsoft.com/office/powerpoint/2010/main" val="186780362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61A9B322CDE141A4AF7279FCE31E9B" ma:contentTypeVersion="2" ma:contentTypeDescription="Vytvoří nový dokument" ma:contentTypeScope="" ma:versionID="d8416e925e84a9bcc6fcf51ccce03f57">
  <xsd:schema xmlns:xsd="http://www.w3.org/2001/XMLSchema" xmlns:xs="http://www.w3.org/2001/XMLSchema" xmlns:p="http://schemas.microsoft.com/office/2006/metadata/properties" xmlns:ns3="2e21dd4c-4d33-4868-b894-d516e6405de5" targetNamespace="http://schemas.microsoft.com/office/2006/metadata/properties" ma:root="true" ma:fieldsID="65cbce6cab2015c8d19723dd8e7b4b5f" ns3:_="">
    <xsd:import namespace="2e21dd4c-4d33-4868-b894-d516e6405d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1dd4c-4d33-4868-b894-d516e6405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E4F07F-967D-473B-B2C9-B7FB668F2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1dd4c-4d33-4868-b894-d516e6405d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98033A-4DF3-4836-8E7D-81B8C84FBD0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e21dd4c-4d33-4868-b894-d516e6405de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BCB345-8397-4C21-B489-E57E44B787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muni-arts-prezentace-16x9-cs</Template>
  <TotalTime>5721</TotalTime>
  <Words>3929</Words>
  <Application>Microsoft Office PowerPoint</Application>
  <PresentationFormat>Širokoúhlá obrazovka</PresentationFormat>
  <Paragraphs>356</Paragraphs>
  <Slides>33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Prezentace_MU_CZ</vt:lpstr>
      <vt:lpstr>2. Jak máme žít? (Etika) </vt:lpstr>
      <vt:lpstr>Obsah</vt:lpstr>
      <vt:lpstr>1. Co je etika?</vt:lpstr>
      <vt:lpstr>1. A. Které otázky spadají do etiky? </vt:lpstr>
      <vt:lpstr>1. A. Které otázky spadají do etiky? </vt:lpstr>
      <vt:lpstr>1. B. Co je etika? </vt:lpstr>
      <vt:lpstr>1. C. Základní předpoklady etických úvah </vt:lpstr>
      <vt:lpstr>Prezentace aplikace PowerPoint</vt:lpstr>
      <vt:lpstr>2. A. Jak máme žít? Různé odpovědi</vt:lpstr>
      <vt:lpstr>2. A. Jak máme žít? Různé odpovědi</vt:lpstr>
      <vt:lpstr>2. A. Jak máme žít? Různé odpovědi</vt:lpstr>
      <vt:lpstr>2. A. Jak máme žít? Různé odpovědi</vt:lpstr>
      <vt:lpstr>2. A. Jak máme žít? Různé odpovědi</vt:lpstr>
      <vt:lpstr>2. B. Jak máme žít? Klasifikace odpovědí</vt:lpstr>
      <vt:lpstr>2. B. Jak máme žít? Klasifikace odpovědí</vt:lpstr>
      <vt:lpstr>2. B. Jak máme žít? Klasifikace odpovědí</vt:lpstr>
      <vt:lpstr>2. B. Jak máme žít? Klasifikace odpovědí</vt:lpstr>
      <vt:lpstr>2. B. Jak máme žít? Klasifikace odpovědí</vt:lpstr>
      <vt:lpstr>2. B. Jak máme žít? Klasifikace odpovědí</vt:lpstr>
      <vt:lpstr>2. B. Jak máme žít? Klasifikace odpovědí</vt:lpstr>
      <vt:lpstr>2. B. Jak máme žít? Klasifikace odpovědí</vt:lpstr>
      <vt:lpstr>2. B. Jak máme žít? Klasifikace odpovědí</vt:lpstr>
      <vt:lpstr>2. B. Jak máme žít? Klasifikace odpovědí</vt:lpstr>
      <vt:lpstr>2. B. Jak máme žít? Klasifikace odpovědí</vt:lpstr>
      <vt:lpstr>2. C. Původ a status norem</vt:lpstr>
      <vt:lpstr>2. C. Původ a status norem</vt:lpstr>
      <vt:lpstr>2. C. Původ a status norem</vt:lpstr>
      <vt:lpstr>Prezentace aplikace PowerPoint</vt:lpstr>
      <vt:lpstr>II. 3. A. Co se aplikuje? Normativní principy</vt:lpstr>
      <vt:lpstr>II. 3. B. Témata a problémy v aplikované etice</vt:lpstr>
      <vt:lpstr>Shrnující otázky</vt:lpstr>
      <vt:lpstr>Doplňující a rozšiřující literatura (pro nové fanynky a fanoušky filosofie)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PH0001: 2. Etika</dc:title>
  <dc:creator>Jakub Peloušek</dc:creator>
  <cp:lastModifiedBy>Josef Petrželka</cp:lastModifiedBy>
  <cp:revision>63</cp:revision>
  <cp:lastPrinted>1601-01-01T00:00:00Z</cp:lastPrinted>
  <dcterms:created xsi:type="dcterms:W3CDTF">2020-10-06T10:12:17Z</dcterms:created>
  <dcterms:modified xsi:type="dcterms:W3CDTF">2022-05-13T06:52:36Z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0x0101004161A9B322CDE141A4AF7279FCE31E9B</vt:lpwstr>
  </property>
</Properties>
</file>