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78" r:id="rId4"/>
    <p:sldId id="258" r:id="rId5"/>
    <p:sldId id="259" r:id="rId6"/>
    <p:sldId id="260" r:id="rId7"/>
    <p:sldId id="262" r:id="rId8"/>
    <p:sldId id="261" r:id="rId9"/>
    <p:sldId id="281" r:id="rId10"/>
    <p:sldId id="282" r:id="rId11"/>
    <p:sldId id="283" r:id="rId12"/>
    <p:sldId id="263" r:id="rId13"/>
    <p:sldId id="264" r:id="rId14"/>
    <p:sldId id="284" r:id="rId15"/>
    <p:sldId id="285" r:id="rId16"/>
    <p:sldId id="267" r:id="rId17"/>
    <p:sldId id="268" r:id="rId18"/>
    <p:sldId id="269" r:id="rId19"/>
    <p:sldId id="270" r:id="rId20"/>
    <p:sldId id="273" r:id="rId21"/>
    <p:sldId id="274" r:id="rId22"/>
    <p:sldId id="275" r:id="rId23"/>
    <p:sldId id="277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49" d="100"/>
          <a:sy n="49" d="100"/>
        </p:scale>
        <p:origin x="42" y="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27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809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5972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018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3031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912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366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50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82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795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373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16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47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04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23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18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C2D73-764F-4727-841E-5E895D3E897E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57D469-ADF8-4220-B2C9-61C19C0100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56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eBZZ8CRJC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aDvRdLMkHs&amp;list=PLT-_3VWa3hOLAPky4Z-NjbvQO1siN8qaB&amp;index=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TsTUEOqP-g" TargetMode="External"/><Relationship Id="rId2" Type="http://schemas.openxmlformats.org/officeDocument/2006/relationships/hyperlink" Target="https://www.nickbostrom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Br_ykc7m1o&amp;list=PLfTUOXfBFSFuXC9Pe7rERDQ22gSyaRM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katalog.muni.cz/Record/MUB01000655411" TargetMode="External"/><Relationship Id="rId2" Type="http://schemas.openxmlformats.org/officeDocument/2006/relationships/hyperlink" Target="https://katalog.muni.cz/Record/MUB01000031854/Holdings#items-F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atalog.muni.cz/Record/MUB01000587874" TargetMode="External"/><Relationship Id="rId4" Type="http://schemas.openxmlformats.org/officeDocument/2006/relationships/hyperlink" Target="https://katalog.muni.cz/Record/MUB01000014508/Holdings#items-F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teIKYWAS4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6313" y="1298748"/>
            <a:ext cx="7766936" cy="1646302"/>
          </a:xfrm>
        </p:spPr>
        <p:txBody>
          <a:bodyPr/>
          <a:lstStyle/>
          <a:p>
            <a:r>
              <a:rPr lang="cs-CZ" dirty="0"/>
              <a:t>Filosofická antropologie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8F0602C-80D1-4716-BC36-441D51C4F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888" y="3517245"/>
            <a:ext cx="2781872" cy="2761008"/>
          </a:xfrm>
          <a:prstGeom prst="roundRect">
            <a:avLst>
              <a:gd name="adj" fmla="val 3517"/>
            </a:avLst>
          </a:prstGeom>
          <a:ln w="38100">
            <a:gradFill flip="none" rotWithShape="1">
              <a:gsLst>
                <a:gs pos="0">
                  <a:srgbClr val="363D46"/>
                </a:gs>
                <a:gs pos="100000">
                  <a:srgbClr val="363D46">
                    <a:lumMod val="75000"/>
                  </a:srgb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349D4DB-BBDF-4C50-B9B4-B8F1DDF01BED}"/>
              </a:ext>
            </a:extLst>
          </p:cNvPr>
          <p:cNvSpPr txBox="1"/>
          <p:nvPr/>
        </p:nvSpPr>
        <p:spPr>
          <a:xfrm>
            <a:off x="6506362" y="3105834"/>
            <a:ext cx="3168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Daniel Špelda, </a:t>
            </a:r>
          </a:p>
          <a:p>
            <a:r>
              <a:rPr lang="cs-CZ" dirty="0"/>
              <a:t>Katedra filosofie FF MU</a:t>
            </a:r>
          </a:p>
        </p:txBody>
      </p:sp>
    </p:spTree>
    <p:extLst>
      <p:ext uri="{BB962C8B-B14F-4D97-AF65-F5344CB8AC3E}">
        <p14:creationId xmlns:p14="http://schemas.microsoft.com/office/powerpoint/2010/main" val="1451365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/>
          <a:lstStyle/>
          <a:p>
            <a:pPr lvl="0"/>
            <a:r>
              <a:rPr lang="cs-CZ" b="1" dirty="0"/>
              <a:t>dva druhy morálky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a) </a:t>
            </a:r>
            <a:r>
              <a:rPr lang="cs-CZ" b="1" dirty="0"/>
              <a:t>morálka otroků</a:t>
            </a:r>
            <a:r>
              <a:rPr lang="cs-CZ" dirty="0"/>
              <a:t> (= </a:t>
            </a:r>
            <a:r>
              <a:rPr lang="cs-CZ"/>
              <a:t>morálka </a:t>
            </a:r>
            <a:r>
              <a:rPr lang="cs-CZ" smtClean="0"/>
              <a:t>křesťanů): </a:t>
            </a:r>
            <a:r>
              <a:rPr lang="cs-CZ" dirty="0"/>
              <a:t>Křesťanské ideály pokory, lásky, soucitu atd. interpretuje Nietzsche jako morálku slabých, neúspěšných a dekadentních. To jsou podle něj ti, kteří mylně považují poslušnost a pokoru považují za ctnost. Slabost, pokora, soucit, trpělivost a sebelítost.</a:t>
            </a:r>
          </a:p>
          <a:p>
            <a:pPr lvl="0"/>
            <a:r>
              <a:rPr lang="cs-CZ" dirty="0"/>
              <a:t>b) </a:t>
            </a:r>
            <a:r>
              <a:rPr lang="cs-CZ" b="1" dirty="0"/>
              <a:t>morálka pánů</a:t>
            </a:r>
            <a:r>
              <a:rPr lang="cs-CZ" dirty="0"/>
              <a:t>: moc, síla, hrdost, vládychtivost, přitakání životu – ale také přísnost a tvrdost k sobě.</a:t>
            </a:r>
          </a:p>
          <a:p>
            <a:pPr lvl="0"/>
            <a:r>
              <a:rPr lang="cs-CZ" dirty="0"/>
              <a:t>pouze páni </a:t>
            </a:r>
            <a:r>
              <a:rPr lang="cs-CZ" dirty="0" err="1"/>
              <a:t>dokaží</a:t>
            </a:r>
            <a:r>
              <a:rPr lang="cs-CZ" dirty="0"/>
              <a:t> produkovat hodnotná umělecká, filosofická a vědecká díla. Otroci vytvářejí hodnoty pouze odvozeně a sekundárně: totiž když se bouří proti hodnotám a výtvorům svých pánů. Otroci potřebují díla pánů jako vzor, který mohou popřít: sami za sebe nic nevytvoří.</a:t>
            </a:r>
          </a:p>
          <a:p>
            <a:pPr lvl="0"/>
            <a:r>
              <a:rPr lang="cs-CZ" smtClean="0"/>
              <a:t>křesťanství </a:t>
            </a:r>
            <a:r>
              <a:rPr lang="cs-CZ" dirty="0"/>
              <a:t>jako kultura a náboženství otroků zvítězilo nad panskou kulturou Řeků a Římanů.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971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dirty="0"/>
              <a:t>3. Období vůle k 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Nejvýznamnější </a:t>
            </a:r>
            <a:r>
              <a:rPr lang="cs-CZ" dirty="0" err="1"/>
              <a:t>Nietzschova</a:t>
            </a:r>
            <a:r>
              <a:rPr lang="cs-CZ" dirty="0"/>
              <a:t> díla: </a:t>
            </a:r>
            <a:r>
              <a:rPr lang="cs-CZ" i="1" dirty="0"/>
              <a:t>Tak </a:t>
            </a:r>
            <a:r>
              <a:rPr lang="cs-CZ" i="1"/>
              <a:t>pravil </a:t>
            </a:r>
            <a:r>
              <a:rPr lang="cs-CZ" i="1" smtClean="0"/>
              <a:t>Zarathustra </a:t>
            </a:r>
            <a:r>
              <a:rPr lang="cs-CZ" smtClean="0"/>
              <a:t>(</a:t>
            </a:r>
            <a:r>
              <a:rPr lang="cs-CZ" i="1" smtClean="0"/>
              <a:t>1883-5</a:t>
            </a:r>
            <a:r>
              <a:rPr lang="cs-CZ" smtClean="0"/>
              <a:t>)</a:t>
            </a:r>
            <a:r>
              <a:rPr lang="cs-CZ" i="1" smtClean="0"/>
              <a:t>, </a:t>
            </a:r>
            <a:r>
              <a:rPr lang="cs-CZ" i="1"/>
              <a:t>Soumrak </a:t>
            </a:r>
            <a:r>
              <a:rPr lang="cs-CZ" i="1" smtClean="0"/>
              <a:t>model </a:t>
            </a:r>
            <a:r>
              <a:rPr lang="cs-CZ" smtClean="0"/>
              <a:t>(1889)</a:t>
            </a:r>
            <a:r>
              <a:rPr lang="cs-CZ" i="1" smtClean="0"/>
              <a:t>, </a:t>
            </a:r>
            <a:r>
              <a:rPr lang="cs-CZ" i="1" dirty="0"/>
              <a:t>Mimo dobro </a:t>
            </a:r>
            <a:r>
              <a:rPr lang="cs-CZ" i="1"/>
              <a:t>a </a:t>
            </a:r>
            <a:r>
              <a:rPr lang="cs-CZ" i="1" smtClean="0"/>
              <a:t>zlo </a:t>
            </a:r>
            <a:r>
              <a:rPr lang="cs-CZ" smtClean="0"/>
              <a:t>(1886)</a:t>
            </a:r>
            <a:r>
              <a:rPr lang="cs-CZ" i="1" smtClean="0"/>
              <a:t>. </a:t>
            </a:r>
            <a:endParaRPr lang="cs-CZ" dirty="0"/>
          </a:p>
          <a:p>
            <a:pPr lvl="0"/>
            <a:r>
              <a:rPr lang="cs-CZ" b="1" dirty="0"/>
              <a:t>Nadčlověk</a:t>
            </a:r>
            <a:r>
              <a:rPr lang="cs-CZ" dirty="0"/>
              <a:t>  - idea nadčlověka měla vyplnit vakuum, které vzniklo smrtí Boha. Ideál nového typu člověka; cíl evoluce lidského rodu – jako vyšší </a:t>
            </a:r>
            <a:r>
              <a:rPr lang="cs-CZ"/>
              <a:t>biologický </a:t>
            </a:r>
            <a:r>
              <a:rPr lang="cs-CZ" smtClean="0"/>
              <a:t>druh</a:t>
            </a:r>
          </a:p>
          <a:p>
            <a:pPr lvl="0"/>
            <a:r>
              <a:rPr lang="cs-CZ" smtClean="0"/>
              <a:t>Nadčlověk má lepší biologické vlastnosti, ale podstatné je to, že ztělesňuje nový typ myšlení a nové sebepochopení člověka</a:t>
            </a:r>
          </a:p>
          <a:p>
            <a:pPr lvl="0"/>
            <a:r>
              <a:rPr lang="cs-CZ" smtClean="0"/>
              <a:t>Ve </a:t>
            </a:r>
            <a:r>
              <a:rPr lang="cs-CZ" dirty="0"/>
              <a:t>jménu vyšších a původních hodnot svede definitivní boj s nízkou, </a:t>
            </a:r>
            <a:r>
              <a:rPr lang="cs-CZ"/>
              <a:t>otrockou </a:t>
            </a:r>
            <a:r>
              <a:rPr lang="cs-CZ" smtClean="0"/>
              <a:t>morálkou: </a:t>
            </a:r>
            <a:r>
              <a:rPr lang="cs-CZ" dirty="0"/>
              <a:t>ztělesňuje sílu, udatnost, sebejistotu, rozhodnost, individualitu a schopnost myslet sám za </a:t>
            </a:r>
            <a:r>
              <a:rPr lang="cs-CZ"/>
              <a:t>sebe</a:t>
            </a:r>
            <a:r>
              <a:rPr lang="cs-CZ" smtClean="0"/>
              <a:t>. Jeho nepřítelem je maloměšťácká stádnost. </a:t>
            </a:r>
            <a:endParaRPr lang="cs-CZ" dirty="0"/>
          </a:p>
          <a:p>
            <a:pPr lvl="0"/>
            <a:r>
              <a:rPr lang="cs-CZ" dirty="0"/>
              <a:t>expresivní, poetický jazyk, používal poměrně siláckou darwinistickou rétoriku</a:t>
            </a:r>
          </a:p>
          <a:p>
            <a:pPr lvl="0"/>
            <a:r>
              <a:rPr lang="cs-CZ" dirty="0"/>
              <a:t>kulturně-antropologický ideál, který měl vyvést lidi z morálního marasmu </a:t>
            </a:r>
            <a:r>
              <a:rPr lang="cs-CZ" dirty="0" err="1"/>
              <a:t>maloměštácké</a:t>
            </a:r>
            <a:r>
              <a:rPr lang="cs-CZ" dirty="0"/>
              <a:t> a pokrytecké německé společnosti konce 19. století.</a:t>
            </a:r>
          </a:p>
          <a:p>
            <a:pPr lvl="0"/>
            <a:r>
              <a:rPr lang="en-US" dirty="0">
                <a:hlinkClick r:id="rId2"/>
              </a:rPr>
              <a:t>10 Life Lessons From Friedrich Nietzsche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329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571" y="2838110"/>
            <a:ext cx="11459751" cy="779734"/>
          </a:xfrm>
        </p:spPr>
        <p:txBody>
          <a:bodyPr/>
          <a:lstStyle/>
          <a:p>
            <a:r>
              <a:rPr lang="cs-CZ" dirty="0"/>
              <a:t>III. Existencialismus</a:t>
            </a:r>
          </a:p>
        </p:txBody>
      </p:sp>
    </p:spTree>
    <p:extLst>
      <p:ext uri="{BB962C8B-B14F-4D97-AF65-F5344CB8AC3E}">
        <p14:creationId xmlns:p14="http://schemas.microsoft.com/office/powerpoint/2010/main" val="186715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/>
          <a:lstStyle/>
          <a:p>
            <a:pPr lvl="0"/>
            <a:r>
              <a:rPr lang="cs-CZ" dirty="0"/>
              <a:t>předchůdci: Kierkegaard, </a:t>
            </a:r>
            <a:r>
              <a:rPr lang="cs-CZ" dirty="0" err="1"/>
              <a:t>Dostojevskij</a:t>
            </a:r>
            <a:r>
              <a:rPr lang="cs-CZ" dirty="0"/>
              <a:t>, Kafka</a:t>
            </a:r>
          </a:p>
          <a:p>
            <a:pPr lvl="0"/>
            <a:r>
              <a:rPr lang="cs-CZ" dirty="0"/>
              <a:t>existencialismus: Německo, Francie; vrchol 30.-60</a:t>
            </a:r>
            <a:r>
              <a:rPr lang="cs-CZ"/>
              <a:t>. </a:t>
            </a:r>
            <a:r>
              <a:rPr lang="cs-CZ" smtClean="0"/>
              <a:t>léta 20. století</a:t>
            </a:r>
            <a:endParaRPr lang="cs-CZ" dirty="0"/>
          </a:p>
          <a:p>
            <a:pPr lvl="0"/>
            <a:r>
              <a:rPr lang="cs-CZ" b="1" dirty="0"/>
              <a:t>ateistický</a:t>
            </a:r>
            <a:r>
              <a:rPr lang="cs-CZ" dirty="0"/>
              <a:t> ex. Martin </a:t>
            </a:r>
            <a:r>
              <a:rPr lang="cs-CZ" dirty="0" err="1"/>
              <a:t>Heidegger</a:t>
            </a:r>
            <a:r>
              <a:rPr lang="cs-CZ" dirty="0"/>
              <a:t> (1889-1976), Jean Paul Sartre (1905-1980) a Albert </a:t>
            </a:r>
            <a:r>
              <a:rPr lang="cs-CZ" dirty="0" err="1"/>
              <a:t>Camus</a:t>
            </a:r>
            <a:r>
              <a:rPr lang="cs-CZ" dirty="0"/>
              <a:t> (1913-19360)</a:t>
            </a:r>
          </a:p>
          <a:p>
            <a:pPr lvl="0"/>
            <a:r>
              <a:rPr lang="cs-CZ" b="1" dirty="0"/>
              <a:t>křesťanský</a:t>
            </a:r>
            <a:r>
              <a:rPr lang="cs-CZ" dirty="0"/>
              <a:t>: Gabriel Marcel (1889-1973) nebo Karl </a:t>
            </a:r>
            <a:r>
              <a:rPr lang="cs-CZ" dirty="0" err="1"/>
              <a:t>Jaspers</a:t>
            </a:r>
            <a:r>
              <a:rPr lang="cs-CZ" dirty="0"/>
              <a:t> (1883-1969)</a:t>
            </a:r>
          </a:p>
          <a:p>
            <a:pPr lvl="0"/>
            <a:r>
              <a:rPr lang="cs-CZ" b="1" dirty="0"/>
              <a:t>podněty</a:t>
            </a:r>
            <a:r>
              <a:rPr lang="cs-CZ" dirty="0"/>
              <a:t>: a) zkušenost první světové války, v níž se člověk stal pouhou částečkou v neosobní mašinérii vojenských struktur a politických ideologií; b) rozvoj moderní industriální společnosti, která pod povrchem relativního blahobytu skrývala zásadní nebezpečí, jako bylo odcizení, frustrace, deprese, osamělost; c) filosofie, která se bouří proti filosofickým a vědeckým systémům, které považují všechny jednotlivce jen za projev univerzálních zákonů a univerzálních kategorií</a:t>
            </a:r>
          </a:p>
          <a:p>
            <a:pPr lvl="0"/>
            <a:r>
              <a:rPr lang="cs-CZ" dirty="0"/>
              <a:t>hlavní cíl: zjistit, jak člověk může překonat různé dehumanizující tendence v moderní společnosti i pocity absurdity a jak prožít smysluplný a naplněný život</a:t>
            </a:r>
          </a:p>
          <a:p>
            <a:pPr lvl="0"/>
            <a:r>
              <a:rPr lang="en-US" noProof="1">
                <a:hlinkClick r:id="rId2"/>
              </a:rPr>
              <a:t>Existencialism (youtube - Crash Course Philosophy)</a:t>
            </a:r>
            <a:r>
              <a:rPr lang="cs-CZ" dirty="0"/>
              <a:t> 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325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/>
          <a:lstStyle/>
          <a:p>
            <a:pPr lvl="0"/>
            <a:r>
              <a:rPr lang="cs-CZ" b="1" dirty="0"/>
              <a:t>lidé nemají danou podstatu</a:t>
            </a:r>
            <a:r>
              <a:rPr lang="cs-CZ" dirty="0"/>
              <a:t>: naší existenci utváříme svými vlastními rozhodnutími a činy. na počátku života je nám dána holá existence a záleží na každém z nás, co se sebou v průběhu života udělá.  To může být frustrující: jsme „</a:t>
            </a:r>
            <a:r>
              <a:rPr lang="cs-CZ" b="1" dirty="0"/>
              <a:t>odsouzeni ke svobodě</a:t>
            </a:r>
            <a:r>
              <a:rPr lang="cs-CZ" dirty="0"/>
              <a:t>“ (Sartre).</a:t>
            </a:r>
          </a:p>
          <a:p>
            <a:pPr lvl="0"/>
            <a:r>
              <a:rPr lang="cs-CZ" dirty="0"/>
              <a:t>Svoboda v utváření vlastního života není žádná výhra, ve skutečnosti jde o to, že nám nic jiného </a:t>
            </a:r>
            <a:r>
              <a:rPr lang="cs-CZ"/>
              <a:t>nezbývá</a:t>
            </a:r>
            <a:r>
              <a:rPr lang="cs-CZ" smtClean="0"/>
              <a:t>.</a:t>
            </a:r>
          </a:p>
          <a:p>
            <a:pPr lvl="0"/>
            <a:r>
              <a:rPr lang="cs-CZ" smtClean="0"/>
              <a:t>vědomí </a:t>
            </a:r>
            <a:r>
              <a:rPr lang="cs-CZ" dirty="0"/>
              <a:t>vlastní </a:t>
            </a:r>
            <a:r>
              <a:rPr lang="cs-CZ"/>
              <a:t>svobody </a:t>
            </a:r>
            <a:r>
              <a:rPr lang="cs-CZ" smtClean="0"/>
              <a:t>= úzkost a frustrace: na </a:t>
            </a:r>
            <a:r>
              <a:rPr lang="cs-CZ" dirty="0"/>
              <a:t>každý se rád rozhoduje sám za sebe. </a:t>
            </a:r>
          </a:p>
          <a:p>
            <a:pPr lvl="0"/>
            <a:r>
              <a:rPr lang="cs-CZ" dirty="0"/>
              <a:t>nemůžeme překročit hranice podmínek, které nás vymezují: nemůžeme </a:t>
            </a:r>
            <a:r>
              <a:rPr lang="cs-CZ"/>
              <a:t>být </a:t>
            </a:r>
            <a:r>
              <a:rPr lang="cs-CZ" smtClean="0"/>
              <a:t>všichi Jágr nebo Bagárová </a:t>
            </a:r>
            <a:endParaRPr lang="cs-CZ" dirty="0"/>
          </a:p>
          <a:p>
            <a:pPr lvl="0"/>
            <a:r>
              <a:rPr lang="cs-CZ" smtClean="0"/>
              <a:t>i když jsme omezováni podmínkami, máme vždy možnosti</a:t>
            </a:r>
            <a:r>
              <a:rPr lang="cs-CZ" dirty="0"/>
              <a:t>, mezi kterými můžeme volit. Každý okamžik je </a:t>
            </a:r>
            <a:r>
              <a:rPr lang="cs-CZ" b="1" dirty="0"/>
              <a:t>volbou</a:t>
            </a:r>
            <a:r>
              <a:rPr lang="cs-CZ" dirty="0"/>
              <a:t>, </a:t>
            </a:r>
            <a:r>
              <a:rPr lang="cs-CZ"/>
              <a:t>nebo </a:t>
            </a:r>
            <a:r>
              <a:rPr lang="cs-CZ" smtClean="0"/>
              <a:t>potvrzením předchozí volby. </a:t>
            </a:r>
            <a:r>
              <a:rPr lang="cs-CZ" dirty="0"/>
              <a:t>Vlastní život utváříme neustále, ať chceme nebo nechceme. </a:t>
            </a:r>
          </a:p>
          <a:p>
            <a:pPr lvl="0"/>
            <a:r>
              <a:rPr lang="cs-CZ" dirty="0"/>
              <a:t>Pokud lidé svobodně utvářejí svůj život, tak jsou také plně </a:t>
            </a:r>
            <a:r>
              <a:rPr lang="cs-CZ" b="1" dirty="0"/>
              <a:t>zodpovědní</a:t>
            </a:r>
            <a:r>
              <a:rPr lang="cs-CZ" dirty="0"/>
              <a:t> za všechny své činy, za vše, co se svými životy dělají</a:t>
            </a:r>
            <a:r>
              <a:rPr lang="cs-CZ"/>
              <a:t>. </a:t>
            </a:r>
            <a:endParaRPr lang="cs-CZ" smtClean="0"/>
          </a:p>
          <a:p>
            <a:pPr lvl="0"/>
            <a:r>
              <a:rPr lang="cs-CZ" smtClean="0"/>
              <a:t>Existencialista </a:t>
            </a:r>
            <a:r>
              <a:rPr lang="cs-CZ" dirty="0"/>
              <a:t>nepřipouští výmluvy všech válečných zločinců: „Já jsem pouze plnil rozkazy“, „Já jsem pouze dělal svou práci“.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667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/>
          <a:lstStyle/>
          <a:p>
            <a:pPr lvl="0"/>
            <a:r>
              <a:rPr lang="cs-CZ" smtClean="0"/>
              <a:t>svoboda a odpovědnost za vlastní života vyvolávají úzkost a existenciální „nevolnost“</a:t>
            </a:r>
          </a:p>
          <a:p>
            <a:pPr lvl="0"/>
            <a:r>
              <a:rPr lang="cs-CZ" smtClean="0"/>
              <a:t>únik </a:t>
            </a:r>
            <a:r>
              <a:rPr lang="cs-CZ" dirty="0"/>
              <a:t>do </a:t>
            </a:r>
            <a:r>
              <a:rPr lang="cs-CZ" b="1" dirty="0"/>
              <a:t>davového</a:t>
            </a:r>
            <a:r>
              <a:rPr lang="cs-CZ" dirty="0"/>
              <a:t> a </a:t>
            </a:r>
            <a:r>
              <a:rPr lang="cs-CZ" b="1" dirty="0"/>
              <a:t>konzumního</a:t>
            </a:r>
            <a:r>
              <a:rPr lang="cs-CZ" dirty="0"/>
              <a:t> života: Při </a:t>
            </a:r>
            <a:r>
              <a:rPr lang="cs-CZ" dirty="0" err="1"/>
              <a:t>takovémhle</a:t>
            </a:r>
            <a:r>
              <a:rPr lang="cs-CZ" dirty="0"/>
              <a:t> způsobu života nežijeme sami za sebe, ale jenom zcela pasivně přejímáme sociálně uznávané vzorce jednání a přestáváme být svobodnou lidskou bytostí.</a:t>
            </a:r>
          </a:p>
          <a:p>
            <a:pPr lvl="0"/>
            <a:r>
              <a:rPr lang="cs-CZ" smtClean="0"/>
              <a:t>hledání </a:t>
            </a:r>
            <a:r>
              <a:rPr lang="cs-CZ" b="1" dirty="0"/>
              <a:t>autentické formy existence</a:t>
            </a:r>
            <a:r>
              <a:rPr lang="cs-CZ" dirty="0"/>
              <a:t>. Člověk začíná sám utvářet svůj vlastní život podle vlastních, rozvážených a plně uvědomovaných rozhodnutí</a:t>
            </a:r>
            <a:r>
              <a:rPr lang="cs-CZ"/>
              <a:t>. </a:t>
            </a:r>
            <a:endParaRPr lang="cs-CZ" smtClean="0"/>
          </a:p>
          <a:p>
            <a:pPr lvl="0"/>
            <a:r>
              <a:rPr lang="cs-CZ" smtClean="0"/>
              <a:t>přechod </a:t>
            </a:r>
            <a:r>
              <a:rPr lang="cs-CZ" dirty="0"/>
              <a:t>od stádního života k autentické existenci = mezní situace: pocity úzkosti, zhnusení a nesmyslnosti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491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571" y="2838110"/>
            <a:ext cx="11459751" cy="779734"/>
          </a:xfrm>
        </p:spPr>
        <p:txBody>
          <a:bodyPr/>
          <a:lstStyle/>
          <a:p>
            <a:r>
              <a:rPr lang="cs-CZ" dirty="0"/>
              <a:t>IV. Filosofická antropologie 20. století</a:t>
            </a:r>
          </a:p>
        </p:txBody>
      </p:sp>
    </p:spTree>
    <p:extLst>
      <p:ext uri="{BB962C8B-B14F-4D97-AF65-F5344CB8AC3E}">
        <p14:creationId xmlns:p14="http://schemas.microsoft.com/office/powerpoint/2010/main" val="3820131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dirty="0"/>
              <a:t>Základní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na počátku 20. století vzniká v Německu filosofická antropologie jako samostatný program</a:t>
            </a:r>
          </a:p>
          <a:p>
            <a:pPr lvl="0"/>
            <a:r>
              <a:rPr lang="cs-CZ" dirty="0"/>
              <a:t>tři autoři: Max </a:t>
            </a:r>
            <a:r>
              <a:rPr lang="cs-CZ" b="1" dirty="0" err="1"/>
              <a:t>Scheler</a:t>
            </a:r>
            <a:r>
              <a:rPr lang="cs-CZ" dirty="0"/>
              <a:t> (1874-1928), Helmut </a:t>
            </a:r>
            <a:r>
              <a:rPr lang="cs-CZ" b="1" dirty="0" err="1"/>
              <a:t>Plessner</a:t>
            </a:r>
            <a:r>
              <a:rPr lang="cs-CZ" dirty="0"/>
              <a:t> (1892-1985) a Arnold </a:t>
            </a:r>
            <a:r>
              <a:rPr lang="cs-CZ" b="1" dirty="0" err="1"/>
              <a:t>Gehlen</a:t>
            </a:r>
            <a:r>
              <a:rPr lang="cs-CZ" dirty="0"/>
              <a:t> (1904-1976)</a:t>
            </a:r>
          </a:p>
          <a:p>
            <a:pPr lvl="0"/>
            <a:r>
              <a:rPr lang="cs-CZ" dirty="0"/>
              <a:t>reakce na rozvoj humanitních disciplín </a:t>
            </a:r>
            <a:r>
              <a:rPr lang="cs-CZ"/>
              <a:t>i </a:t>
            </a:r>
            <a:r>
              <a:rPr lang="cs-CZ" smtClean="0"/>
              <a:t>(evoluční) biologie, podle níž je člověk jen další živočich</a:t>
            </a:r>
          </a:p>
          <a:p>
            <a:pPr lvl="0"/>
            <a:r>
              <a:rPr lang="cs-CZ"/>
              <a:t>filosofická antropologie od počátku usilovala o to, aby vyzdvihla výjimečnost a výlučnost </a:t>
            </a:r>
            <a:r>
              <a:rPr lang="cs-CZ" smtClean="0"/>
              <a:t>člověka v přírodě</a:t>
            </a:r>
            <a:endParaRPr lang="cs-CZ" dirty="0"/>
          </a:p>
          <a:p>
            <a:pPr lvl="0"/>
            <a:r>
              <a:rPr lang="cs-CZ" smtClean="0"/>
              <a:t>představa </a:t>
            </a:r>
            <a:r>
              <a:rPr lang="cs-CZ" dirty="0"/>
              <a:t>naturalizovaného člověka, tedy člověka, který je součástí živé přírody plné živých bytostí.</a:t>
            </a:r>
          </a:p>
          <a:p>
            <a:pPr lvl="0"/>
            <a:r>
              <a:rPr lang="cs-CZ" dirty="0"/>
              <a:t>z biologie </a:t>
            </a:r>
            <a:r>
              <a:rPr lang="cs-CZ"/>
              <a:t>pojem </a:t>
            </a:r>
            <a:r>
              <a:rPr lang="cs-CZ" b="1" smtClean="0"/>
              <a:t>osvětí </a:t>
            </a:r>
            <a:r>
              <a:rPr lang="cs-CZ" smtClean="0"/>
              <a:t>(</a:t>
            </a:r>
            <a:r>
              <a:rPr lang="cs-CZ" i="1" dirty="0" err="1"/>
              <a:t>Umwelt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/>
              <a:t>J. </a:t>
            </a:r>
            <a:r>
              <a:rPr lang="cs-CZ" dirty="0" err="1"/>
              <a:t>Uexküll</a:t>
            </a:r>
            <a:r>
              <a:rPr lang="cs-CZ" dirty="0"/>
              <a:t>): každý druh vnímá i stejnou lokalitu (např. říční zátoku) zcela jinak podle svých preferencí: klíště, pták a divočák vnímají stejný keř úplně jinak a vypouštějí vše, co není potřebné z hlediska jejich přežití</a:t>
            </a:r>
          </a:p>
          <a:p>
            <a:pPr lvl="0"/>
            <a:r>
              <a:rPr lang="cs-CZ" smtClean="0"/>
              <a:t>srovnání </a:t>
            </a:r>
            <a:r>
              <a:rPr lang="cs-CZ" dirty="0"/>
              <a:t>se zvířetem</a:t>
            </a:r>
            <a:r>
              <a:rPr lang="cs-CZ"/>
              <a:t>: </a:t>
            </a:r>
            <a:r>
              <a:rPr lang="cs-CZ" smtClean="0"/>
              <a:t>popření dvou tezí a</a:t>
            </a:r>
            <a:r>
              <a:rPr lang="cs-CZ" dirty="0"/>
              <a:t>) že člověk je podobný Bohu, b) že člověk sestává z myslícího vědomí a těla, které je jen fungujícím automatem</a:t>
            </a:r>
          </a:p>
          <a:p>
            <a:pPr lvl="0"/>
            <a:r>
              <a:rPr lang="cs-CZ" dirty="0"/>
              <a:t>člověk je bytost, která má také nějakou biologickou tělesnost, která nás specificky </a:t>
            </a:r>
            <a:r>
              <a:rPr lang="cs-CZ" dirty="0" err="1"/>
              <a:t>spolurčuje</a:t>
            </a:r>
            <a:endParaRPr lang="cs-CZ" dirty="0"/>
          </a:p>
          <a:p>
            <a:pPr lvl="0"/>
            <a:r>
              <a:rPr lang="cs-CZ" smtClean="0"/>
              <a:t>„být člověkem“ </a:t>
            </a:r>
            <a:r>
              <a:rPr lang="cs-CZ" dirty="0"/>
              <a:t>není něco daného nějakým souborem znaků, ale je to něco, co člověk trvale uskutečňuje.</a:t>
            </a:r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113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0479" cy="839369"/>
          </a:xfrm>
        </p:spPr>
        <p:txBody>
          <a:bodyPr>
            <a:normAutofit/>
          </a:bodyPr>
          <a:lstStyle/>
          <a:p>
            <a:r>
              <a:rPr lang="cs-CZ" dirty="0"/>
              <a:t>1. Max </a:t>
            </a:r>
            <a:r>
              <a:rPr lang="cs-CZ" dirty="0" err="1"/>
              <a:t>Scheler</a:t>
            </a:r>
            <a:r>
              <a:rPr lang="cs-CZ" dirty="0"/>
              <a:t> (1874–1928): Otevřenost ke světu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lvl="0"/>
            <a:r>
              <a:rPr lang="cs-CZ" i="1" dirty="0"/>
              <a:t>Místo člověka v kosmu </a:t>
            </a:r>
            <a:r>
              <a:rPr lang="cs-CZ" dirty="0"/>
              <a:t>(1928)</a:t>
            </a:r>
          </a:p>
          <a:p>
            <a:pPr lvl="0"/>
            <a:r>
              <a:rPr lang="cs-CZ" b="1" dirty="0"/>
              <a:t>stupnice </a:t>
            </a:r>
            <a:r>
              <a:rPr lang="cs-CZ" b="1" dirty="0" err="1"/>
              <a:t>biopsychického</a:t>
            </a:r>
            <a:r>
              <a:rPr lang="cs-CZ" b="1" dirty="0"/>
              <a:t> života</a:t>
            </a:r>
            <a:r>
              <a:rPr lang="cs-CZ" dirty="0"/>
              <a:t> (vše, co žije, má duchovní život-psychické jádro): 4 vitální principy = formy duše.</a:t>
            </a:r>
          </a:p>
          <a:p>
            <a:pPr lvl="0"/>
            <a:r>
              <a:rPr lang="cs-CZ" dirty="0"/>
              <a:t>1) rostliny – </a:t>
            </a:r>
            <a:r>
              <a:rPr lang="cs-CZ" i="1" dirty="0"/>
              <a:t>pudící cítění</a:t>
            </a:r>
            <a:r>
              <a:rPr lang="cs-CZ" dirty="0"/>
              <a:t>; </a:t>
            </a:r>
          </a:p>
          <a:p>
            <a:pPr lvl="0"/>
            <a:r>
              <a:rPr lang="cs-CZ" dirty="0"/>
              <a:t>2) živočichové – </a:t>
            </a:r>
            <a:r>
              <a:rPr lang="cs-CZ" i="1" dirty="0"/>
              <a:t>instinktivní chování </a:t>
            </a:r>
            <a:r>
              <a:rPr lang="cs-CZ" dirty="0"/>
              <a:t>; </a:t>
            </a:r>
          </a:p>
          <a:p>
            <a:pPr lvl="0"/>
            <a:r>
              <a:rPr lang="cs-CZ" dirty="0"/>
              <a:t>3) sociálně žijící živočichové – </a:t>
            </a:r>
            <a:r>
              <a:rPr lang="cs-CZ" i="1" dirty="0"/>
              <a:t>navyklé chování </a:t>
            </a:r>
            <a:r>
              <a:rPr lang="cs-CZ" dirty="0"/>
              <a:t>– naučené, podmíněný reflex; </a:t>
            </a:r>
          </a:p>
          <a:p>
            <a:pPr lvl="0"/>
            <a:r>
              <a:rPr lang="cs-CZ" dirty="0"/>
              <a:t>4) primáti: </a:t>
            </a:r>
            <a:r>
              <a:rPr lang="cs-CZ" i="1" dirty="0"/>
              <a:t>praktická inteligence </a:t>
            </a:r>
            <a:r>
              <a:rPr lang="cs-CZ" dirty="0"/>
              <a:t>– učit se a chápat pomocí asociací a analogií</a:t>
            </a:r>
          </a:p>
          <a:p>
            <a:r>
              <a:rPr lang="cs-CZ" dirty="0"/>
              <a:t>člověk zahrnuje všechny čtyři stupně + princip, který člověka pozvedá nad tuto stupnici a proti ní: duch (</a:t>
            </a:r>
            <a:r>
              <a:rPr lang="cs-CZ" i="1" dirty="0" err="1"/>
              <a:t>Geist</a:t>
            </a:r>
            <a:r>
              <a:rPr lang="cs-CZ" dirty="0"/>
              <a:t>): pozvedá nad organický svět. Duch zahrnuje především myšlení, ale také emoce, touhy a schopnost se svobodně rozhodovat. .</a:t>
            </a:r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481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A hlavním znakem duchovních bytostí je to, že jsou </a:t>
            </a:r>
            <a:r>
              <a:rPr lang="cs-CZ" b="1" dirty="0"/>
              <a:t>otevřené světu</a:t>
            </a:r>
            <a:r>
              <a:rPr lang="cs-CZ" dirty="0"/>
              <a:t> a pro svět (</a:t>
            </a:r>
            <a:r>
              <a:rPr lang="cs-CZ" i="1" dirty="0" err="1"/>
              <a:t>weltoffen</a:t>
            </a:r>
            <a:r>
              <a:rPr lang="cs-CZ" dirty="0"/>
              <a:t>). </a:t>
            </a:r>
          </a:p>
          <a:p>
            <a:pPr lvl="0"/>
            <a:r>
              <a:rPr lang="cs-CZ" dirty="0"/>
              <a:t>a</a:t>
            </a:r>
            <a:r>
              <a:rPr lang="cs-CZ"/>
              <a:t>) </a:t>
            </a:r>
            <a:r>
              <a:rPr lang="cs-CZ" smtClean="0"/>
              <a:t>Otevřenost ke = člověk není upoután ke svému okolí/osvětí</a:t>
            </a:r>
            <a:r>
              <a:rPr lang="cs-CZ" dirty="0"/>
              <a:t>: Člověk dokáže živočišnou upoutanost na určité prostředí překračovat – a je schopen si uvědomit svět jako celek. </a:t>
            </a:r>
            <a:r>
              <a:rPr lang="cs-CZ" i="1" dirty="0"/>
              <a:t> </a:t>
            </a:r>
            <a:endParaRPr lang="cs-CZ" dirty="0"/>
          </a:p>
          <a:p>
            <a:pPr lvl="0"/>
            <a:r>
              <a:rPr lang="cs-CZ" dirty="0"/>
              <a:t>b) Otevřenost ke </a:t>
            </a:r>
            <a:r>
              <a:rPr lang="cs-CZ"/>
              <a:t>světu </a:t>
            </a:r>
            <a:r>
              <a:rPr lang="cs-CZ" smtClean="0"/>
              <a:t>= člověk </a:t>
            </a:r>
            <a:r>
              <a:rPr lang="cs-CZ" dirty="0"/>
              <a:t>se dokáže adaptovat na každé </a:t>
            </a:r>
            <a:r>
              <a:rPr lang="cs-CZ"/>
              <a:t>prostředí</a:t>
            </a:r>
            <a:r>
              <a:rPr lang="cs-CZ" smtClean="0"/>
              <a:t>. </a:t>
            </a:r>
            <a:r>
              <a:rPr lang="cs-CZ" dirty="0"/>
              <a:t>Člověk si svým myšlením a další aktivitami přisvojuje svět, jak potřebuje = civilizace. </a:t>
            </a:r>
          </a:p>
          <a:p>
            <a:pPr lvl="0"/>
            <a:r>
              <a:rPr lang="cs-CZ" dirty="0"/>
              <a:t>V člověku proti sobě stojí duch a </a:t>
            </a:r>
            <a:r>
              <a:rPr lang="cs-CZ" dirty="0" err="1"/>
              <a:t>biopsychická</a:t>
            </a:r>
            <a:r>
              <a:rPr lang="cs-CZ" dirty="0"/>
              <a:t> charakteristika: duch utváří lidství člověka tím, odmítá jeho pudovou přirozenost. </a:t>
            </a:r>
          </a:p>
          <a:p>
            <a:pPr lvl="0"/>
            <a:r>
              <a:rPr lang="cs-CZ" dirty="0"/>
              <a:t>Touto aktivitou také vzniká opravdová </a:t>
            </a:r>
            <a:r>
              <a:rPr lang="cs-CZ"/>
              <a:t>lidská </a:t>
            </a:r>
            <a:r>
              <a:rPr lang="cs-CZ" u="sng" smtClean="0"/>
              <a:t>osobnost</a:t>
            </a:r>
            <a:endParaRPr lang="cs-CZ"/>
          </a:p>
          <a:p>
            <a:pPr lvl="0"/>
            <a:r>
              <a:rPr lang="cs-CZ"/>
              <a:t>Souhrnně řečeno, člověk je výjimečný tím, že dokáže jednat </a:t>
            </a:r>
            <a:r>
              <a:rPr lang="cs-CZ" i="1"/>
              <a:t>nezávisle</a:t>
            </a:r>
            <a:r>
              <a:rPr lang="cs-CZ"/>
              <a:t> na faktorech a podnětech, které určují jeho biologickou existenci. Dokáže potlačit svá </a:t>
            </a:r>
            <a:r>
              <a:rPr lang="cs-CZ" u="sng"/>
              <a:t>vnitřní</a:t>
            </a:r>
            <a:r>
              <a:rPr lang="cs-CZ"/>
              <a:t> nutkání a dokáže potlačit i omezení </a:t>
            </a:r>
            <a:r>
              <a:rPr lang="cs-CZ" u="sng"/>
              <a:t>vnějšího</a:t>
            </a:r>
            <a:r>
              <a:rPr lang="cs-CZ"/>
              <a:t> světa (tím, že buduje technickou civilizaci)</a:t>
            </a:r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6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31228"/>
            <a:ext cx="6155266" cy="6421820"/>
          </a:xfrm>
        </p:spPr>
        <p:txBody>
          <a:bodyPr anchor="ctr">
            <a:normAutofit/>
          </a:bodyPr>
          <a:lstStyle/>
          <a:p>
            <a:r>
              <a:rPr lang="cs-CZ" dirty="0"/>
              <a:t>Vymezení témat a otázek</a:t>
            </a:r>
          </a:p>
          <a:p>
            <a:r>
              <a:rPr lang="cs-CZ" dirty="0"/>
              <a:t>I. Klasická dualistická vymezení podstaty člověka</a:t>
            </a:r>
          </a:p>
          <a:p>
            <a:r>
              <a:rPr lang="cs-CZ" dirty="0"/>
              <a:t>II. Friedrich Nietzsche</a:t>
            </a:r>
          </a:p>
          <a:p>
            <a:r>
              <a:rPr lang="cs-CZ" dirty="0"/>
              <a:t>III. Existencialismus</a:t>
            </a:r>
          </a:p>
          <a:p>
            <a:r>
              <a:rPr lang="cs-CZ" dirty="0"/>
              <a:t>IV. Filosofická antropologie 20. století</a:t>
            </a:r>
          </a:p>
          <a:p>
            <a:r>
              <a:rPr lang="cs-CZ" dirty="0"/>
              <a:t>V. Transhumanismus a </a:t>
            </a:r>
            <a:r>
              <a:rPr lang="cs-CZ" dirty="0" err="1"/>
              <a:t>posthumanismus</a:t>
            </a:r>
            <a:endParaRPr lang="cs-CZ" dirty="0"/>
          </a:p>
          <a:p>
            <a:r>
              <a:rPr lang="cs-CZ" dirty="0"/>
              <a:t>Seznam pojmů</a:t>
            </a:r>
          </a:p>
          <a:p>
            <a:r>
              <a:rPr lang="cs-CZ" dirty="0"/>
              <a:t>Doporučená literatura</a:t>
            </a:r>
          </a:p>
          <a:p>
            <a:endParaRPr lang="cs-CZ" dirty="0"/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1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Osnova</a:t>
            </a:r>
          </a:p>
        </p:txBody>
      </p:sp>
    </p:spTree>
    <p:extLst>
      <p:ext uri="{BB962C8B-B14F-4D97-AF65-F5344CB8AC3E}">
        <p14:creationId xmlns:p14="http://schemas.microsoft.com/office/powerpoint/2010/main" val="1354414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571" y="2838110"/>
            <a:ext cx="11459751" cy="779734"/>
          </a:xfrm>
        </p:spPr>
        <p:txBody>
          <a:bodyPr/>
          <a:lstStyle/>
          <a:p>
            <a:pPr algn="ctr"/>
            <a:r>
              <a:rPr lang="cs-CZ" dirty="0"/>
              <a:t>V. Transhumanismus a </a:t>
            </a:r>
            <a:r>
              <a:rPr lang="cs-CZ" dirty="0" err="1"/>
              <a:t>posthumanismus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414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dirty="0"/>
              <a:t>Základní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565913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nové a zcela současné proudy uvažování o člověku, které velmi úzce souvisí s </a:t>
            </a:r>
            <a:r>
              <a:rPr lang="cs-CZ" b="1" dirty="0"/>
              <a:t>rozvojem moderních technologií</a:t>
            </a:r>
            <a:endParaRPr lang="cs-CZ" dirty="0"/>
          </a:p>
          <a:p>
            <a:pPr lvl="0"/>
            <a:r>
              <a:rPr lang="cs-CZ" dirty="0"/>
              <a:t>předpoklad dalšího vývoje lidského rodu, cestování do vesmíru</a:t>
            </a:r>
          </a:p>
          <a:p>
            <a:pPr lvl="0"/>
            <a:r>
              <a:rPr lang="cs-CZ" dirty="0"/>
              <a:t>představitelé často nejsou filosofy, ale pojednávají o filosofických tématech 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500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dirty="0"/>
              <a:t>1. Transhumanismus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565913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Transhumanismus je stanovisko, které chce dále rozvíjet člověka – chce ho optimalizovat, modifikovat a vylepšovat pomocí moderních technologií – člověk se moc nepovedl – </a:t>
            </a:r>
            <a:r>
              <a:rPr lang="cs-CZ" i="1" dirty="0"/>
              <a:t>Homo sapiens </a:t>
            </a:r>
            <a:r>
              <a:rPr lang="cs-CZ" dirty="0"/>
              <a:t>2.0, </a:t>
            </a:r>
            <a:r>
              <a:rPr lang="cs-CZ" i="1" dirty="0"/>
              <a:t>Homo sapiens </a:t>
            </a:r>
            <a:r>
              <a:rPr lang="cs-CZ" dirty="0"/>
              <a:t>3.0</a:t>
            </a:r>
          </a:p>
          <a:p>
            <a:pPr lvl="0"/>
            <a:r>
              <a:rPr lang="cs-CZ" dirty="0"/>
              <a:t>humanistické hnutí  - překonání bolesti a utrpení</a:t>
            </a:r>
          </a:p>
          <a:p>
            <a:pPr lvl="0"/>
            <a:r>
              <a:rPr lang="cs-CZ" dirty="0"/>
              <a:t>Nick </a:t>
            </a:r>
            <a:r>
              <a:rPr lang="cs-CZ" dirty="0" err="1"/>
              <a:t>Bostrom</a:t>
            </a:r>
            <a:r>
              <a:rPr lang="cs-CZ" dirty="0"/>
              <a:t> (Oxford) - </a:t>
            </a:r>
            <a:r>
              <a:rPr lang="cs-CZ" u="sng" dirty="0">
                <a:hlinkClick r:id="rId2"/>
              </a:rPr>
              <a:t>https://www.nickbostrom.com/</a:t>
            </a:r>
            <a:r>
              <a:rPr lang="cs-CZ" u="sng" dirty="0"/>
              <a:t> </a:t>
            </a:r>
            <a:endParaRPr lang="cs-CZ" dirty="0"/>
          </a:p>
          <a:p>
            <a:pPr lvl="0"/>
            <a:r>
              <a:rPr lang="cs-CZ" b="1" dirty="0"/>
              <a:t>a) prodloužení života a nesmrtnost (</a:t>
            </a:r>
            <a:r>
              <a:rPr lang="cs-CZ" b="1" dirty="0" err="1"/>
              <a:t>amortalizace</a:t>
            </a:r>
            <a:r>
              <a:rPr lang="cs-CZ" b="1" dirty="0"/>
              <a:t>) </a:t>
            </a:r>
            <a:r>
              <a:rPr lang="cs-CZ" dirty="0"/>
              <a:t>– smrt je obscénní, stárnutí je nemoc; implantáty, zavedení </a:t>
            </a:r>
            <a:r>
              <a:rPr lang="cs-CZ" dirty="0" err="1"/>
              <a:t>nanobotů</a:t>
            </a:r>
            <a:r>
              <a:rPr lang="cs-CZ" dirty="0"/>
              <a:t>, tj. maličkých robotů ve velikosti nanometrů, tj. 10</a:t>
            </a:r>
            <a:r>
              <a:rPr lang="cs-CZ" baseline="30000" dirty="0"/>
              <a:t>-9 </a:t>
            </a:r>
            <a:r>
              <a:rPr lang="cs-CZ" dirty="0"/>
              <a:t>m, klonování, přenos vědomí. Vaše generace už patrně umírat nebude. Nesmrtnost není nesmrtelnost (lze umřít při nehodě).  </a:t>
            </a:r>
          </a:p>
          <a:p>
            <a:pPr lvl="0"/>
            <a:r>
              <a:rPr lang="cs-CZ" b="1" smtClean="0"/>
              <a:t>b) </a:t>
            </a:r>
            <a:r>
              <a:rPr lang="cs-CZ" b="1" dirty="0"/>
              <a:t>vylepšování člověka (</a:t>
            </a:r>
            <a:r>
              <a:rPr lang="cs-CZ" b="1" dirty="0" err="1"/>
              <a:t>Human</a:t>
            </a:r>
            <a:r>
              <a:rPr lang="cs-CZ" b="1" dirty="0"/>
              <a:t> </a:t>
            </a:r>
            <a:r>
              <a:rPr lang="cs-CZ" b="1" dirty="0" err="1"/>
              <a:t>enhancement</a:t>
            </a:r>
            <a:r>
              <a:rPr lang="cs-CZ" b="1" dirty="0"/>
              <a:t>) </a:t>
            </a:r>
            <a:r>
              <a:rPr lang="cs-CZ" dirty="0"/>
              <a:t>– „Lépe je více“ – tělesné změny (slyšení, vidění atd.), mentální optimalizace (soustředění, </a:t>
            </a:r>
            <a:r>
              <a:rPr lang="cs-CZ" i="1" dirty="0" err="1"/>
              <a:t>extended</a:t>
            </a:r>
            <a:r>
              <a:rPr lang="cs-CZ" i="1" dirty="0"/>
              <a:t>-mind </a:t>
            </a:r>
            <a:r>
              <a:rPr lang="cs-CZ" dirty="0"/>
              <a:t>technologie), reprodukční technologie (prenatální vylepšování); biotechnologie nebo </a:t>
            </a:r>
            <a:r>
              <a:rPr lang="cs-CZ" i="1" dirty="0" err="1"/>
              <a:t>human</a:t>
            </a:r>
            <a:r>
              <a:rPr lang="cs-CZ" i="1" dirty="0"/>
              <a:t> </a:t>
            </a:r>
            <a:r>
              <a:rPr lang="cs-CZ" i="1" dirty="0" err="1"/>
              <a:t>genetic</a:t>
            </a:r>
            <a:r>
              <a:rPr lang="cs-CZ" i="1" dirty="0"/>
              <a:t> </a:t>
            </a:r>
            <a:r>
              <a:rPr lang="cs-CZ" i="1" dirty="0" err="1"/>
              <a:t>engineering</a:t>
            </a:r>
            <a:endParaRPr lang="cs-CZ" i="1" dirty="0"/>
          </a:p>
          <a:p>
            <a:pPr lvl="0"/>
            <a:r>
              <a:rPr lang="cs-CZ" dirty="0" err="1">
                <a:hlinkClick r:id="rId3"/>
              </a:rPr>
              <a:t>Transhumanism</a:t>
            </a:r>
            <a:r>
              <a:rPr lang="cs-CZ" dirty="0">
                <a:hlinkClick r:id="rId3"/>
              </a:rPr>
              <a:t> BBC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331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dirty="0"/>
              <a:t>2. </a:t>
            </a:r>
            <a:r>
              <a:rPr lang="cs-CZ" dirty="0" err="1"/>
              <a:t>Posthumanismus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2096" y="1159083"/>
            <a:ext cx="11787807" cy="5565913"/>
          </a:xfrm>
        </p:spPr>
        <p:txBody>
          <a:bodyPr>
            <a:normAutofit/>
          </a:bodyPr>
          <a:lstStyle/>
          <a:p>
            <a:pPr lvl="0"/>
            <a:r>
              <a:rPr lang="cs-CZ" dirty="0" err="1"/>
              <a:t>Posthumanisté</a:t>
            </a:r>
            <a:r>
              <a:rPr lang="cs-CZ" dirty="0"/>
              <a:t> nechtějí člověka vylepšovat, ale chtějí ho nahradit úplně jiným typem bytosti – transhumanismus je jen první fáze </a:t>
            </a:r>
            <a:r>
              <a:rPr lang="cs-CZ" dirty="0" err="1"/>
              <a:t>posthumanismu</a:t>
            </a:r>
            <a:endParaRPr lang="cs-CZ" dirty="0"/>
          </a:p>
          <a:p>
            <a:pPr lvl="0"/>
            <a:r>
              <a:rPr lang="cs-CZ" dirty="0"/>
              <a:t>nová umělá křemíková bytost splývající s umělou inteligencí – </a:t>
            </a:r>
            <a:r>
              <a:rPr lang="cs-CZ" b="1" dirty="0" err="1"/>
              <a:t>postčlověk</a:t>
            </a:r>
            <a:endParaRPr lang="cs-CZ" dirty="0"/>
          </a:p>
          <a:p>
            <a:pPr lvl="0"/>
            <a:r>
              <a:rPr lang="cs-CZ" dirty="0" err="1"/>
              <a:t>Marvin</a:t>
            </a:r>
            <a:r>
              <a:rPr lang="cs-CZ" dirty="0"/>
              <a:t> Minsky (</a:t>
            </a:r>
            <a:r>
              <a:rPr lang="cs-CZ" i="1" dirty="0" err="1"/>
              <a:t>The</a:t>
            </a:r>
            <a:r>
              <a:rPr lang="cs-CZ" i="1" dirty="0"/>
              <a:t> Society </a:t>
            </a:r>
            <a:r>
              <a:rPr lang="cs-CZ" i="1" dirty="0" err="1"/>
              <a:t>of</a:t>
            </a:r>
            <a:r>
              <a:rPr lang="cs-CZ" i="1" dirty="0"/>
              <a:t> Mind</a:t>
            </a:r>
            <a:r>
              <a:rPr lang="cs-CZ" dirty="0"/>
              <a:t>, 1986),</a:t>
            </a:r>
            <a:r>
              <a:rPr lang="cs-CZ" i="1" dirty="0"/>
              <a:t> </a:t>
            </a:r>
            <a:r>
              <a:rPr lang="cs-CZ" dirty="0"/>
              <a:t>Raymond </a:t>
            </a:r>
            <a:r>
              <a:rPr lang="cs-CZ" dirty="0" err="1"/>
              <a:t>Kurzweil</a:t>
            </a:r>
            <a:r>
              <a:rPr lang="cs-CZ" dirty="0"/>
              <a:t> (</a:t>
            </a:r>
            <a:r>
              <a:rPr lang="cs-CZ" i="1" dirty="0"/>
              <a:t>Singularity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Near</a:t>
            </a:r>
            <a:r>
              <a:rPr lang="cs-CZ" dirty="0"/>
              <a:t>, 2005), Frank </a:t>
            </a:r>
            <a:r>
              <a:rPr lang="cs-CZ" dirty="0" err="1"/>
              <a:t>Tipler</a:t>
            </a:r>
            <a:r>
              <a:rPr lang="cs-CZ" dirty="0"/>
              <a:t>, Hans Moravec </a:t>
            </a:r>
          </a:p>
          <a:p>
            <a:pPr lvl="0"/>
            <a:r>
              <a:rPr lang="cs-CZ" dirty="0"/>
              <a:t>„odtělesnění člověka“ – odmítnutí naší biologické podstaty </a:t>
            </a:r>
          </a:p>
          <a:p>
            <a:pPr lvl="0"/>
            <a:r>
              <a:rPr lang="cs-CZ" dirty="0"/>
              <a:t>a) </a:t>
            </a:r>
            <a:r>
              <a:rPr lang="cs-CZ" b="1" dirty="0"/>
              <a:t>Mind </a:t>
            </a:r>
            <a:r>
              <a:rPr lang="cs-CZ" b="1" dirty="0" err="1"/>
              <a:t>Uploading</a:t>
            </a:r>
            <a:r>
              <a:rPr lang="cs-CZ" b="1" dirty="0"/>
              <a:t> (= </a:t>
            </a:r>
            <a:r>
              <a:rPr lang="cs-CZ" b="1" dirty="0" err="1"/>
              <a:t>Whole</a:t>
            </a:r>
            <a:r>
              <a:rPr lang="cs-CZ" b="1" dirty="0"/>
              <a:t> Brain </a:t>
            </a:r>
            <a:r>
              <a:rPr lang="cs-CZ" b="1" dirty="0" err="1"/>
              <a:t>Emulation</a:t>
            </a:r>
            <a:r>
              <a:rPr lang="cs-CZ" b="1" dirty="0"/>
              <a:t>) a virtuální nesmrtelnost</a:t>
            </a:r>
            <a:r>
              <a:rPr lang="cs-CZ" dirty="0"/>
              <a:t>. Nový typ nesmrtelné digitální bytosti, kterou už neomezuje její biotický/biologický substrát.</a:t>
            </a:r>
          </a:p>
          <a:p>
            <a:pPr lvl="0"/>
            <a:r>
              <a:rPr lang="cs-CZ" b="1" dirty="0"/>
              <a:t>b) Singularita = </a:t>
            </a:r>
            <a:r>
              <a:rPr lang="cs-CZ" dirty="0"/>
              <a:t>okamžik, nebo epocha, kdy se lidský život zásadně promění tím, že bude zrušen lidský druh, který bude nahrazen umělou </a:t>
            </a:r>
            <a:r>
              <a:rPr lang="cs-CZ" dirty="0" err="1"/>
              <a:t>superinteligencí</a:t>
            </a:r>
            <a:r>
              <a:rPr lang="cs-CZ" dirty="0"/>
              <a:t>. Singularita bude doprovázena enormně rychlým rozvojem dalších technologií. (Může být i obrácené pořadí: důsledkem rozvoje technologií může být zrušení lidského druhu). </a:t>
            </a:r>
          </a:p>
          <a:p>
            <a:pPr lvl="0"/>
            <a:r>
              <a:rPr lang="cs-CZ" dirty="0"/>
              <a:t>dobývání vesmíru v podobě oblak </a:t>
            </a:r>
            <a:r>
              <a:rPr lang="cs-CZ" dirty="0" err="1"/>
              <a:t>nanobotů</a:t>
            </a:r>
            <a:r>
              <a:rPr lang="cs-CZ" dirty="0"/>
              <a:t> nebo souborů dat. </a:t>
            </a:r>
          </a:p>
          <a:p>
            <a:pPr lvl="0"/>
            <a:r>
              <a:rPr lang="cs-CZ" dirty="0"/>
              <a:t>splynutí člověka a techniky – božská bytost, která splyne s vesmírem</a:t>
            </a:r>
            <a:r>
              <a:rPr lang="cs-CZ" i="1" dirty="0"/>
              <a:t> – homo </a:t>
            </a:r>
            <a:r>
              <a:rPr lang="cs-CZ" i="1" dirty="0" err="1"/>
              <a:t>scientificus</a:t>
            </a:r>
            <a:r>
              <a:rPr lang="cs-CZ" i="1" dirty="0"/>
              <a:t> </a:t>
            </a:r>
            <a:r>
              <a:rPr lang="cs-CZ" i="1" dirty="0" err="1"/>
              <a:t>astronauticus</a:t>
            </a:r>
            <a:endParaRPr lang="cs-CZ" i="1" dirty="0"/>
          </a:p>
          <a:p>
            <a:pPr lvl="0"/>
            <a:r>
              <a:rPr lang="cs-CZ" dirty="0" err="1">
                <a:hlinkClick r:id="rId2"/>
              </a:rPr>
              <a:t>posthumanism</a:t>
            </a:r>
            <a:r>
              <a:rPr lang="cs-CZ" dirty="0">
                <a:hlinkClick r:id="rId2"/>
              </a:rPr>
              <a:t> (</a:t>
            </a:r>
            <a:r>
              <a:rPr lang="cs-CZ" dirty="0" err="1">
                <a:hlinkClick r:id="rId2"/>
              </a:rPr>
              <a:t>youtube</a:t>
            </a:r>
            <a:r>
              <a:rPr lang="cs-CZ" dirty="0">
                <a:hlinkClick r:id="rId2"/>
              </a:rPr>
              <a:t>)</a:t>
            </a:r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672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dirty="0"/>
              <a:t>Seznam pojmů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565913"/>
          </a:xfrm>
        </p:spPr>
        <p:txBody>
          <a:bodyPr numCol="2">
            <a:normAutofit/>
          </a:bodyPr>
          <a:lstStyle/>
          <a:p>
            <a:r>
              <a:rPr lang="cs-CZ" dirty="0"/>
              <a:t>dualistické pojetí člověka (platonismus, křesťanství)</a:t>
            </a:r>
          </a:p>
          <a:p>
            <a:r>
              <a:rPr lang="cs-CZ" dirty="0"/>
              <a:t>karteziánský dualismus</a:t>
            </a:r>
          </a:p>
          <a:p>
            <a:r>
              <a:rPr lang="cs-CZ" dirty="0"/>
              <a:t>subjekt-objektový model</a:t>
            </a:r>
          </a:p>
          <a:p>
            <a:r>
              <a:rPr lang="cs-CZ" dirty="0"/>
              <a:t>panská a otrocká morálka u Nietzsche</a:t>
            </a:r>
          </a:p>
          <a:p>
            <a:r>
              <a:rPr lang="cs-CZ" dirty="0"/>
              <a:t>nadčlověk</a:t>
            </a:r>
          </a:p>
          <a:p>
            <a:r>
              <a:rPr lang="cs-CZ" dirty="0"/>
              <a:t>existencialismus</a:t>
            </a:r>
          </a:p>
          <a:p>
            <a:r>
              <a:rPr lang="cs-CZ" dirty="0"/>
              <a:t>esence a existence</a:t>
            </a:r>
          </a:p>
          <a:p>
            <a:r>
              <a:rPr lang="cs-CZ" smtClean="0"/>
              <a:t>svoboda (v existencilistickém pojetí)</a:t>
            </a:r>
            <a:endParaRPr lang="cs-CZ" dirty="0"/>
          </a:p>
          <a:p>
            <a:r>
              <a:rPr lang="cs-CZ" dirty="0"/>
              <a:t>stupnice </a:t>
            </a:r>
            <a:r>
              <a:rPr lang="cs-CZ" dirty="0" err="1"/>
              <a:t>biopsychického</a:t>
            </a:r>
            <a:r>
              <a:rPr lang="cs-CZ" dirty="0"/>
              <a:t> života</a:t>
            </a:r>
          </a:p>
          <a:p>
            <a:r>
              <a:rPr lang="cs-CZ" dirty="0"/>
              <a:t>otevřenost ke světu </a:t>
            </a:r>
          </a:p>
          <a:p>
            <a:r>
              <a:rPr lang="cs-CZ" dirty="0"/>
              <a:t>transhumanismus</a:t>
            </a:r>
          </a:p>
          <a:p>
            <a:r>
              <a:rPr lang="cs-CZ" dirty="0"/>
              <a:t>nesmrtnost</a:t>
            </a:r>
          </a:p>
          <a:p>
            <a:r>
              <a:rPr lang="cs-CZ" dirty="0"/>
              <a:t>vylepšování člověka (</a:t>
            </a:r>
            <a:r>
              <a:rPr lang="cs-CZ" i="1" dirty="0" err="1"/>
              <a:t>human</a:t>
            </a:r>
            <a:r>
              <a:rPr lang="cs-CZ" i="1" dirty="0"/>
              <a:t> </a:t>
            </a:r>
            <a:r>
              <a:rPr lang="cs-CZ" i="1" dirty="0" err="1"/>
              <a:t>enhancement</a:t>
            </a:r>
            <a:r>
              <a:rPr lang="cs-CZ" dirty="0"/>
              <a:t>)</a:t>
            </a:r>
          </a:p>
          <a:p>
            <a:r>
              <a:rPr lang="cs-CZ" dirty="0" err="1"/>
              <a:t>posthumanismus</a:t>
            </a:r>
            <a:endParaRPr lang="cs-CZ" dirty="0"/>
          </a:p>
          <a:p>
            <a:r>
              <a:rPr lang="cs-CZ" dirty="0"/>
              <a:t>mind </a:t>
            </a:r>
            <a:r>
              <a:rPr lang="cs-CZ" dirty="0" err="1"/>
              <a:t>uploading</a:t>
            </a:r>
            <a:endParaRPr lang="cs-CZ" dirty="0"/>
          </a:p>
          <a:p>
            <a:r>
              <a:rPr lang="cs-CZ" dirty="0"/>
              <a:t>singularita</a:t>
            </a:r>
          </a:p>
          <a:p>
            <a:pPr lvl="0"/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0398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88759" cy="839369"/>
          </a:xfrm>
        </p:spPr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565913"/>
          </a:xfrm>
        </p:spPr>
        <p:txBody>
          <a:bodyPr numCol="1">
            <a:normAutofit/>
          </a:bodyPr>
          <a:lstStyle/>
          <a:p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Sokol, J.: </a:t>
            </a:r>
            <a:r>
              <a:rPr lang="cs-CZ" sz="1800" i="1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Filosofická antropologie: člověk jako osoba</a:t>
            </a:r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, Praha 2002 (a další vydání pod názvem </a:t>
            </a:r>
            <a:r>
              <a:rPr lang="cs-CZ" sz="1800" i="1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Malá filozofie člověka</a:t>
            </a:r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). </a:t>
            </a:r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  <a:hlinkClick r:id="rId2"/>
              </a:rPr>
              <a:t>1-SOKO1-2</a:t>
            </a:r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  </a:t>
            </a:r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  <a:hlinkClick r:id="rId3"/>
              </a:rPr>
              <a:t>1-SOKO-1-3</a:t>
            </a:r>
            <a:endParaRPr lang="cs-CZ" sz="1800" kern="1200" spc="10" dirty="0">
              <a:effectLst/>
              <a:ea typeface="Arial Unicode MS" panose="020B0604020202020204" pitchFamily="34" charset="-128"/>
              <a:cs typeface="Mangal" panose="02040503050203030202" pitchFamily="18" charset="0"/>
            </a:endParaRPr>
          </a:p>
          <a:p>
            <a:r>
              <a:rPr lang="cs-CZ" sz="1800" kern="1200" spc="10" dirty="0" err="1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Coreth</a:t>
            </a:r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, E.: </a:t>
            </a:r>
            <a:r>
              <a:rPr lang="cs-CZ" sz="1800" i="1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Co je člověk. Základy filozofické antropologie</a:t>
            </a:r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</a:rPr>
              <a:t>, Praha 1994. </a:t>
            </a:r>
            <a:r>
              <a:rPr lang="cs-CZ" sz="1800" kern="1200" spc="10" dirty="0">
                <a:effectLst/>
                <a:ea typeface="Arial Unicode MS" panose="020B0604020202020204" pitchFamily="34" charset="-128"/>
                <a:cs typeface="Mangal" panose="02040503050203030202" pitchFamily="18" charset="0"/>
                <a:hlinkClick r:id="rId4"/>
              </a:rPr>
              <a:t>111-CORE-1-1</a:t>
            </a:r>
            <a:endParaRPr lang="cs-CZ" sz="1800" kern="1200" spc="10" dirty="0">
              <a:effectLst/>
              <a:ea typeface="Arial Unicode MS" panose="020B0604020202020204" pitchFamily="34" charset="-128"/>
              <a:cs typeface="Mangal" panose="02040503050203030202" pitchFamily="18" charset="0"/>
            </a:endParaRPr>
          </a:p>
          <a:p>
            <a:pPr lvl="0"/>
            <a:r>
              <a:rPr lang="cs-CZ" dirty="0" err="1"/>
              <a:t>Stevenson</a:t>
            </a:r>
            <a:r>
              <a:rPr lang="cs-CZ" dirty="0"/>
              <a:t>, L. F. – </a:t>
            </a:r>
            <a:r>
              <a:rPr lang="cs-CZ" dirty="0" err="1"/>
              <a:t>Haberman</a:t>
            </a:r>
            <a:r>
              <a:rPr lang="cs-CZ" dirty="0"/>
              <a:t>, D. L.: </a:t>
            </a:r>
            <a:r>
              <a:rPr lang="cs-CZ" i="1" dirty="0"/>
              <a:t>Ten </a:t>
            </a:r>
            <a:r>
              <a:rPr lang="cs-CZ" i="1" dirty="0" err="1"/>
              <a:t>Theories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Human</a:t>
            </a:r>
            <a:r>
              <a:rPr lang="cs-CZ" i="1" dirty="0"/>
              <a:t> </a:t>
            </a:r>
            <a:r>
              <a:rPr lang="cs-CZ" i="1" dirty="0" err="1"/>
              <a:t>Nature</a:t>
            </a:r>
            <a:r>
              <a:rPr lang="cs-CZ" dirty="0"/>
              <a:t>, New York 2009. </a:t>
            </a:r>
            <a:r>
              <a:rPr lang="cs-CZ" dirty="0">
                <a:hlinkClick r:id="rId5"/>
              </a:rPr>
              <a:t>SKL-16515</a:t>
            </a:r>
            <a:endParaRPr lang="cs-CZ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66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8273"/>
          </a:xfrm>
        </p:spPr>
        <p:txBody>
          <a:bodyPr/>
          <a:lstStyle/>
          <a:p>
            <a:r>
              <a:rPr lang="cs-CZ" dirty="0"/>
              <a:t>Vymezení témat a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539" y="1470992"/>
            <a:ext cx="11549270" cy="4786552"/>
          </a:xfrm>
        </p:spPr>
        <p:txBody>
          <a:bodyPr/>
          <a:lstStyle/>
          <a:p>
            <a:pPr lvl="0"/>
            <a:r>
              <a:rPr lang="cs-CZ" dirty="0"/>
              <a:t>antropologie z </a:t>
            </a:r>
            <a:r>
              <a:rPr lang="cs-CZ" dirty="0" err="1"/>
              <a:t>řec</a:t>
            </a:r>
            <a:r>
              <a:rPr lang="cs-CZ" dirty="0"/>
              <a:t>. </a:t>
            </a:r>
            <a:r>
              <a:rPr lang="cs-CZ" i="1" dirty="0" err="1"/>
              <a:t>anthropos</a:t>
            </a:r>
            <a:r>
              <a:rPr lang="cs-CZ" dirty="0"/>
              <a:t> – člověk a </a:t>
            </a:r>
            <a:r>
              <a:rPr lang="cs-CZ" i="1" dirty="0"/>
              <a:t>logos </a:t>
            </a:r>
            <a:r>
              <a:rPr lang="cs-CZ" dirty="0"/>
              <a:t>– rozum, řeč, nauka </a:t>
            </a:r>
          </a:p>
          <a:p>
            <a:pPr lvl="0"/>
            <a:r>
              <a:rPr lang="cs-CZ" dirty="0"/>
              <a:t>antropologie = obecně nauka o člověku</a:t>
            </a:r>
          </a:p>
          <a:p>
            <a:pPr lvl="0"/>
            <a:r>
              <a:rPr lang="cs-CZ" dirty="0"/>
              <a:t>v 19. století vznikly kulturní a sociální antropologie – soustředí se na různé aspekty sociálního a kulturního života</a:t>
            </a:r>
          </a:p>
          <a:p>
            <a:pPr lvl="0"/>
            <a:r>
              <a:rPr lang="cs-CZ" dirty="0"/>
              <a:t>filosofie se člověkem zabývala už od svých počátků, ale jako filosofická disciplína se filosofická antropologie objevuje ve 20. století</a:t>
            </a:r>
          </a:p>
          <a:p>
            <a:pPr lvl="0"/>
            <a:r>
              <a:rPr lang="cs-CZ" dirty="0"/>
              <a:t>filosofická antropologie chce především odhalit </a:t>
            </a:r>
            <a:r>
              <a:rPr lang="cs-CZ"/>
              <a:t>podstatu </a:t>
            </a:r>
            <a:r>
              <a:rPr lang="cs-CZ" smtClean="0"/>
              <a:t>člověka</a:t>
            </a:r>
            <a:endParaRPr lang="cs-CZ" dirty="0"/>
          </a:p>
          <a:p>
            <a:pPr lvl="0"/>
            <a:r>
              <a:rPr lang="cs-CZ" dirty="0"/>
              <a:t>klíčovou otázkou filosofické antropologie je: „Co je </a:t>
            </a:r>
            <a:r>
              <a:rPr lang="cs-CZ"/>
              <a:t>člověk</a:t>
            </a:r>
            <a:r>
              <a:rPr lang="cs-CZ" smtClean="0"/>
              <a:t>?“</a:t>
            </a:r>
          </a:p>
          <a:p>
            <a:pPr lvl="0"/>
            <a:r>
              <a:rPr lang="cs-CZ" smtClean="0"/>
              <a:t>dílčí témata: klíčová vlastnost člověka, místo člověka v kosmu (v řádu přírody), otázka vztahu ke druhým lidem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948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571" y="2838110"/>
            <a:ext cx="11459751" cy="779734"/>
          </a:xfrm>
        </p:spPr>
        <p:txBody>
          <a:bodyPr/>
          <a:lstStyle/>
          <a:p>
            <a:r>
              <a:rPr lang="cs-CZ" dirty="0"/>
              <a:t>I. Klasická dualistická vymezení podstaty člověka</a:t>
            </a:r>
          </a:p>
        </p:txBody>
      </p:sp>
    </p:spTree>
    <p:extLst>
      <p:ext uri="{BB962C8B-B14F-4D97-AF65-F5344CB8AC3E}">
        <p14:creationId xmlns:p14="http://schemas.microsoft.com/office/powerpoint/2010/main" val="119611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8052" y="1351722"/>
            <a:ext cx="11873948" cy="5506278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dualismus (z lat. </a:t>
            </a:r>
            <a:r>
              <a:rPr lang="cs-CZ" i="1" dirty="0"/>
              <a:t>duo</a:t>
            </a:r>
            <a:r>
              <a:rPr lang="cs-CZ" dirty="0"/>
              <a:t> – dvě). Jako dualistické se tedy označují všechny názory (na cokoliv), které předpokládají existenci nějakých dvou sil, dvou principů, dvou prvků. </a:t>
            </a:r>
          </a:p>
          <a:p>
            <a:pPr lvl="0"/>
            <a:r>
              <a:rPr lang="cs-CZ" dirty="0"/>
              <a:t>od antiky – dualistické pojetí</a:t>
            </a:r>
          </a:p>
          <a:p>
            <a:pPr lvl="0"/>
            <a:r>
              <a:rPr lang="cs-CZ" b="1" dirty="0"/>
              <a:t>Platón</a:t>
            </a:r>
            <a:r>
              <a:rPr lang="cs-CZ" dirty="0"/>
              <a:t>: nesmrtelná duše x smrtelné, nedokonalé tělo; </a:t>
            </a:r>
            <a:r>
              <a:rPr lang="cs-CZ" i="1" dirty="0"/>
              <a:t>sóma séma</a:t>
            </a:r>
            <a:r>
              <a:rPr lang="cs-CZ" dirty="0"/>
              <a:t> – tělo hrob</a:t>
            </a:r>
          </a:p>
          <a:p>
            <a:pPr lvl="0"/>
            <a:r>
              <a:rPr lang="cs-CZ" dirty="0"/>
              <a:t>duše člověka se má oprostit od materiálního světa</a:t>
            </a:r>
          </a:p>
          <a:p>
            <a:pPr lvl="0"/>
            <a:r>
              <a:rPr lang="cs-CZ" dirty="0"/>
              <a:t>člověk </a:t>
            </a:r>
            <a:r>
              <a:rPr lang="cs-CZ"/>
              <a:t>má </a:t>
            </a:r>
            <a:r>
              <a:rPr lang="cs-CZ" smtClean="0"/>
              <a:t>pohrdat </a:t>
            </a:r>
            <a:r>
              <a:rPr lang="cs-CZ" dirty="0"/>
              <a:t>svým tělem; má rozumově potlačovat přirozené instinkty; asketismus</a:t>
            </a:r>
          </a:p>
          <a:p>
            <a:pPr lvl="0"/>
            <a:r>
              <a:rPr lang="cs-CZ" b="1" dirty="0"/>
              <a:t>křesťanství</a:t>
            </a:r>
            <a:r>
              <a:rPr lang="cs-CZ" dirty="0"/>
              <a:t>: duše x tělo; idea svobodné vůle; člověk je obrazem božím – tím, že je svobodný</a:t>
            </a:r>
          </a:p>
          <a:p>
            <a:pPr lvl="0"/>
            <a:r>
              <a:rPr lang="cs-CZ" dirty="0"/>
              <a:t>svobodná vůle znamená především možnost rozhodnout se pro Boha, tj. žít ve skromnosti, v pokoře, v lásce k bližnímu, plní milosrdenství a soucitu k ostatními. </a:t>
            </a:r>
          </a:p>
          <a:p>
            <a:pPr lvl="0"/>
            <a:r>
              <a:rPr lang="cs-CZ" dirty="0"/>
              <a:t>přejímá platónský dualismus</a:t>
            </a:r>
          </a:p>
          <a:p>
            <a:pPr lvl="0"/>
            <a:r>
              <a:rPr lang="cs-CZ" dirty="0"/>
              <a:t>křesťanství klade důraz na individualitu člověka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302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417" y="1351722"/>
            <a:ext cx="11569148" cy="5227982"/>
          </a:xfrm>
        </p:spPr>
        <p:txBody>
          <a:bodyPr/>
          <a:lstStyle/>
          <a:p>
            <a:pPr lvl="0"/>
            <a:r>
              <a:rPr lang="cs-CZ" dirty="0"/>
              <a:t>René </a:t>
            </a:r>
            <a:r>
              <a:rPr lang="cs-CZ" b="1" dirty="0"/>
              <a:t>Descartes</a:t>
            </a:r>
            <a:r>
              <a:rPr lang="cs-CZ" dirty="0"/>
              <a:t> (</a:t>
            </a:r>
            <a:r>
              <a:rPr lang="cs-CZ"/>
              <a:t>1596–1650</a:t>
            </a:r>
            <a:r>
              <a:rPr lang="cs-CZ" smtClean="0"/>
              <a:t>)</a:t>
            </a:r>
          </a:p>
          <a:p>
            <a:pPr lvl="0"/>
            <a:r>
              <a:rPr lang="cs-CZ" smtClean="0"/>
              <a:t>materiální </a:t>
            </a:r>
            <a:r>
              <a:rPr lang="cs-CZ" dirty="0"/>
              <a:t>tělo = tělesná substance (</a:t>
            </a:r>
            <a:r>
              <a:rPr lang="cs-CZ" i="1" dirty="0" err="1"/>
              <a:t>substantia</a:t>
            </a:r>
            <a:r>
              <a:rPr lang="cs-CZ" i="1" dirty="0"/>
              <a:t> </a:t>
            </a:r>
            <a:r>
              <a:rPr lang="cs-CZ" i="1" dirty="0" err="1"/>
              <a:t>corporea</a:t>
            </a:r>
            <a:r>
              <a:rPr lang="cs-CZ"/>
              <a:t>); </a:t>
            </a:r>
            <a:endParaRPr lang="cs-CZ" smtClean="0"/>
          </a:p>
          <a:p>
            <a:pPr lvl="0"/>
            <a:r>
              <a:rPr lang="cs-CZ" smtClean="0"/>
              <a:t>myslící </a:t>
            </a:r>
            <a:r>
              <a:rPr lang="cs-CZ" dirty="0"/>
              <a:t>část = </a:t>
            </a:r>
            <a:r>
              <a:rPr lang="cs-CZ"/>
              <a:t>vědomí </a:t>
            </a:r>
            <a:r>
              <a:rPr lang="cs-CZ" smtClean="0"/>
              <a:t>= mysl = </a:t>
            </a:r>
            <a:r>
              <a:rPr lang="cs-CZ" dirty="0"/>
              <a:t>myslící substance (</a:t>
            </a:r>
            <a:r>
              <a:rPr lang="cs-CZ" i="1" dirty="0" err="1"/>
              <a:t>substantia</a:t>
            </a:r>
            <a:r>
              <a:rPr lang="cs-CZ" i="1" dirty="0"/>
              <a:t> </a:t>
            </a:r>
            <a:r>
              <a:rPr lang="cs-CZ" i="1" dirty="0" err="1"/>
              <a:t>cogitans</a:t>
            </a:r>
            <a:r>
              <a:rPr lang="cs-CZ" dirty="0"/>
              <a:t>).</a:t>
            </a:r>
          </a:p>
          <a:p>
            <a:pPr lvl="0"/>
            <a:r>
              <a:rPr lang="cs-CZ" dirty="0"/>
              <a:t>tělo = stroj ; mysli jsou duchovní</a:t>
            </a:r>
          </a:p>
          <a:p>
            <a:pPr lvl="0"/>
            <a:r>
              <a:rPr lang="cs-CZ" dirty="0"/>
              <a:t>materiální objekty vs. myslící vědomí (subjekty) </a:t>
            </a:r>
          </a:p>
          <a:p>
            <a:pPr lvl="0"/>
            <a:r>
              <a:rPr lang="cs-CZ" dirty="0"/>
              <a:t>subjekt-objektový </a:t>
            </a:r>
            <a:r>
              <a:rPr lang="cs-CZ"/>
              <a:t>model </a:t>
            </a:r>
            <a:r>
              <a:rPr lang="cs-CZ" smtClean="0"/>
              <a:t>světa: myslící subjekt vs. materiální objekty, které se nacházejí vně subjektu</a:t>
            </a:r>
            <a:endParaRPr lang="cs-CZ" dirty="0"/>
          </a:p>
          <a:p>
            <a:r>
              <a:rPr lang="cs-CZ" smtClean="0">
                <a:hlinkClick r:id="rId2"/>
              </a:rPr>
              <a:t>Cartesian dualism</a:t>
            </a:r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088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571" y="2838110"/>
            <a:ext cx="11459751" cy="779734"/>
          </a:xfrm>
        </p:spPr>
        <p:txBody>
          <a:bodyPr/>
          <a:lstStyle/>
          <a:p>
            <a:r>
              <a:rPr lang="cs-CZ" dirty="0"/>
              <a:t>II. Friedrich Nietzsche (1844-1900)</a:t>
            </a:r>
          </a:p>
        </p:txBody>
      </p:sp>
    </p:spTree>
    <p:extLst>
      <p:ext uri="{BB962C8B-B14F-4D97-AF65-F5344CB8AC3E}">
        <p14:creationId xmlns:p14="http://schemas.microsoft.com/office/powerpoint/2010/main" val="969864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dirty="0"/>
              <a:t>1. Romantické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/>
          <a:lstStyle/>
          <a:p>
            <a:pPr lvl="0"/>
            <a:r>
              <a:rPr lang="cs-CZ" smtClean="0"/>
              <a:t>ovlivnění filosofií Arthura Schopenhauera </a:t>
            </a:r>
          </a:p>
          <a:p>
            <a:pPr lvl="0"/>
            <a:r>
              <a:rPr lang="cs-CZ" smtClean="0"/>
              <a:t>Svět nemá smysl, je bytostně iracionální; jeho základem je slepá vůle</a:t>
            </a:r>
          </a:p>
          <a:p>
            <a:pPr lvl="0"/>
            <a:r>
              <a:rPr lang="cs-CZ" smtClean="0"/>
              <a:t>Lidský život nemá smysl, ani zvláštní hodnotu – je tragický, plný bolesti a beznaděje</a:t>
            </a:r>
          </a:p>
          <a:p>
            <a:pPr lvl="0"/>
            <a:r>
              <a:rPr lang="cs-CZ" smtClean="0"/>
              <a:t>Útěchu a pomoc hledali Schopenhauer i Nietzsche v umění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73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9369"/>
          </a:xfrm>
        </p:spPr>
        <p:txBody>
          <a:bodyPr/>
          <a:lstStyle/>
          <a:p>
            <a:r>
              <a:rPr lang="cs-CZ" dirty="0"/>
              <a:t>2. Pozitivistické/vědecké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83" y="1292087"/>
            <a:ext cx="11787807" cy="5307495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nadále tragické vidění světa</a:t>
            </a:r>
          </a:p>
          <a:p>
            <a:pPr lvl="0"/>
            <a:r>
              <a:rPr lang="cs-CZ" smtClean="0"/>
              <a:t>útěšná role náleží vědě: představuje holou pravdu. </a:t>
            </a:r>
          </a:p>
          <a:p>
            <a:pPr lvl="0"/>
            <a:r>
              <a:rPr lang="cs-CZ" smtClean="0"/>
              <a:t>kritika </a:t>
            </a:r>
            <a:r>
              <a:rPr lang="cs-CZ" b="1" smtClean="0"/>
              <a:t>křesťanství</a:t>
            </a:r>
            <a:r>
              <a:rPr lang="cs-CZ" dirty="0"/>
              <a:t>: křesťanství člověka oslabuje, ba dokonce přímo ničí jeho přirozený, konkrétní život ve jménu vylhaného </a:t>
            </a:r>
            <a:r>
              <a:rPr lang="cs-CZ" dirty="0" err="1"/>
              <a:t>zásvětna</a:t>
            </a:r>
            <a:r>
              <a:rPr lang="cs-CZ" dirty="0"/>
              <a:t>; „zvulgarizovaný platonismus“</a:t>
            </a:r>
          </a:p>
          <a:p>
            <a:pPr lvl="0"/>
            <a:r>
              <a:rPr lang="cs-CZ" i="1" dirty="0"/>
              <a:t>Radostná věda </a:t>
            </a:r>
            <a:r>
              <a:rPr lang="cs-CZ" dirty="0"/>
              <a:t>(1882</a:t>
            </a:r>
            <a:r>
              <a:rPr lang="cs-CZ"/>
              <a:t>): </a:t>
            </a:r>
            <a:r>
              <a:rPr lang="cs-CZ" smtClean="0"/>
              <a:t>„Bůh je mrtev“ – ztráta orientace v povinnostech a hodntoách</a:t>
            </a:r>
          </a:p>
          <a:p>
            <a:pPr lvl="0"/>
            <a:r>
              <a:rPr lang="cs-CZ" smtClean="0"/>
              <a:t>S</a:t>
            </a:r>
            <a:r>
              <a:rPr lang="cs-CZ" dirty="0"/>
              <a:t> rozvíjením průmyslové společnosti a oslabováním tradičních hodnot křesťanské společnosti přicházela dezorientace a hledání nových </a:t>
            </a:r>
            <a:r>
              <a:rPr lang="cs-CZ"/>
              <a:t>ideálů</a:t>
            </a:r>
            <a:r>
              <a:rPr lang="cs-CZ" smtClean="0"/>
              <a:t>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41279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2196</Words>
  <Application>Microsoft Office PowerPoint</Application>
  <PresentationFormat>Širokoúhlá obrazovka</PresentationFormat>
  <Paragraphs>178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Arial Unicode MS</vt:lpstr>
      <vt:lpstr>Mangal</vt:lpstr>
      <vt:lpstr>Trebuchet MS</vt:lpstr>
      <vt:lpstr>Wingdings 3</vt:lpstr>
      <vt:lpstr>Fazeta</vt:lpstr>
      <vt:lpstr>Filosofická antropologie</vt:lpstr>
      <vt:lpstr>Osnova</vt:lpstr>
      <vt:lpstr>Vymezení témat a otázek</vt:lpstr>
      <vt:lpstr>I. Klasická dualistická vymezení podstaty člověka</vt:lpstr>
      <vt:lpstr>Prezentace aplikace PowerPoint</vt:lpstr>
      <vt:lpstr>Prezentace aplikace PowerPoint</vt:lpstr>
      <vt:lpstr>II. Friedrich Nietzsche (1844-1900)</vt:lpstr>
      <vt:lpstr>1. Romantické období</vt:lpstr>
      <vt:lpstr>2. Pozitivistické/vědecké období</vt:lpstr>
      <vt:lpstr>Prezentace aplikace PowerPoint</vt:lpstr>
      <vt:lpstr>3. Období vůle k moci</vt:lpstr>
      <vt:lpstr>III. Existencialismus</vt:lpstr>
      <vt:lpstr>Prezentace aplikace PowerPoint</vt:lpstr>
      <vt:lpstr>Prezentace aplikace PowerPoint</vt:lpstr>
      <vt:lpstr>Prezentace aplikace PowerPoint</vt:lpstr>
      <vt:lpstr>IV. Filosofická antropologie 20. století</vt:lpstr>
      <vt:lpstr>Základní vymezení</vt:lpstr>
      <vt:lpstr>1. Max Scheler (1874–1928): Otevřenost ke světu</vt:lpstr>
      <vt:lpstr>Prezentace aplikace PowerPoint</vt:lpstr>
      <vt:lpstr>V. Transhumanismus a posthumanismus</vt:lpstr>
      <vt:lpstr>Základní vymezení</vt:lpstr>
      <vt:lpstr>1. Transhumanismus</vt:lpstr>
      <vt:lpstr>2. Posthumanismus</vt:lpstr>
      <vt:lpstr>Seznam pojmů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a politická filosofie</dc:title>
  <dc:creator>Daniel Špelda</dc:creator>
  <cp:lastModifiedBy>Daniel Špelda</cp:lastModifiedBy>
  <cp:revision>28</cp:revision>
  <dcterms:created xsi:type="dcterms:W3CDTF">2020-09-16T14:54:11Z</dcterms:created>
  <dcterms:modified xsi:type="dcterms:W3CDTF">2020-11-09T14:16:10Z</dcterms:modified>
</cp:coreProperties>
</file>