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78" r:id="rId4"/>
    <p:sldId id="261" r:id="rId5"/>
    <p:sldId id="283" r:id="rId6"/>
    <p:sldId id="282" r:id="rId7"/>
    <p:sldId id="284" r:id="rId8"/>
    <p:sldId id="279" r:id="rId9"/>
    <p:sldId id="280" r:id="rId10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C2D73-764F-4727-841E-5E895D3E897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Filozofie vědy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F0602C-80D1-4716-BC36-441D51C4F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65" y="3529232"/>
            <a:ext cx="2781872" cy="2761008"/>
          </a:xfrm>
          <a:prstGeom prst="roundRect">
            <a:avLst>
              <a:gd name="adj" fmla="val 3517"/>
            </a:avLst>
          </a:prstGeom>
          <a:ln w="38100">
            <a:gradFill flip="none" rotWithShape="1">
              <a:gsLst>
                <a:gs pos="0">
                  <a:srgbClr val="363D46"/>
                </a:gs>
                <a:gs pos="100000">
                  <a:srgbClr val="363D46">
                    <a:lumMod val="75000"/>
                  </a:srgb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349D4DB-BBDF-4C50-B9B4-B8F1DDF01BED}"/>
              </a:ext>
            </a:extLst>
          </p:cNvPr>
          <p:cNvSpPr txBox="1"/>
          <p:nvPr/>
        </p:nvSpPr>
        <p:spPr>
          <a:xfrm>
            <a:off x="6107289" y="4119514"/>
            <a:ext cx="3695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Zdeňka </a:t>
            </a:r>
            <a:r>
              <a:rPr lang="cs-CZ" sz="2400" dirty="0" err="1"/>
              <a:t>Jastrzembská</a:t>
            </a:r>
            <a:r>
              <a:rPr lang="cs-CZ" sz="2400" dirty="0"/>
              <a:t>, </a:t>
            </a:r>
          </a:p>
          <a:p>
            <a:r>
              <a:rPr lang="cs-CZ" sz="2400" dirty="0"/>
              <a:t>Katedra filozofie FF MU</a:t>
            </a:r>
          </a:p>
          <a:p>
            <a:r>
              <a:rPr lang="cs-CZ" sz="2400" dirty="0"/>
              <a:t>29. 03. </a:t>
            </a:r>
            <a:r>
              <a:rPr lang="cs-CZ" sz="240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45136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7334" y="970844"/>
            <a:ext cx="6155266" cy="56822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Osnova</a:t>
            </a:r>
          </a:p>
          <a:p>
            <a:endParaRPr lang="cs-CZ" sz="11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Vymezení disciplíny a jejích otázek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 je to věda?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Jak se věda vyvíjí?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Jaký je vztah teorií ke světu?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Seznam pojmů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Doporučená literatura</a:t>
            </a:r>
          </a:p>
          <a:p>
            <a:endParaRPr lang="cs-CZ" dirty="0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1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441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827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Vymezení disciplíny a jejích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38539" y="1470992"/>
            <a:ext cx="11549270" cy="4786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Filozofie vědy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b="1" dirty="0"/>
              <a:t>= disciplína, která se zabývá základy a metodami vědy a která se konstituuje v 1. pol. 20. století</a:t>
            </a:r>
          </a:p>
          <a:p>
            <a:pPr>
              <a:defRPr/>
            </a:pPr>
            <a:r>
              <a:rPr lang="cs-CZ" dirty="0"/>
              <a:t>Otázky: Jaké jsou cíle vědy? Jakou povahu má vědecká práce? Jak se věda vyvíjí? Jak vědecké teorie interpretovat? Jaký je jejich vztah ke světu? K čemu referují teoretické termíny? Mají výroky popisující nepozorovatelné oblasti pravdivostní hodnotu? Na základě jakých kritérií by měly být teorie přijímány a akceptovány? Jakou roli hrají ad hoc hypotézy ve vědě?</a:t>
            </a:r>
          </a:p>
          <a:p>
            <a:pPr>
              <a:defRPr/>
            </a:pPr>
            <a:r>
              <a:rPr lang="cs-CZ" altLang="cs-CZ" b="1" dirty="0"/>
              <a:t>Co je to věda? – problém demarkace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48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Problém demarkace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cs-CZ" altLang="cs-CZ" dirty="0"/>
              <a:t>Čím se liší věda od pseudovědy? Věda je její metoda. </a:t>
            </a:r>
          </a:p>
          <a:p>
            <a:pPr marL="609600" indent="-609600">
              <a:buNone/>
            </a:pPr>
            <a:r>
              <a:rPr lang="cs-CZ" altLang="cs-CZ" dirty="0"/>
              <a:t>Kontext objevu teorie X kontext zdůvodnění teorie</a:t>
            </a:r>
          </a:p>
          <a:p>
            <a:pPr marL="609600" indent="-609600">
              <a:buNone/>
            </a:pPr>
            <a:endParaRPr lang="cs-CZ" altLang="cs-CZ" dirty="0"/>
          </a:p>
          <a:p>
            <a:pPr marL="609600" indent="-609600">
              <a:buNone/>
            </a:pPr>
            <a:r>
              <a:rPr lang="cs-CZ" altLang="cs-CZ" b="1" dirty="0"/>
              <a:t>Logický pozitivismus </a:t>
            </a:r>
            <a:r>
              <a:rPr lang="cs-CZ" altLang="cs-CZ" dirty="0"/>
              <a:t>– </a:t>
            </a:r>
            <a:r>
              <a:rPr lang="cs-CZ" altLang="cs-CZ" sz="2800" dirty="0"/>
              <a:t>spojen s Vídeňským kroužkem (20. a 30. let 20. století), R. </a:t>
            </a:r>
            <a:r>
              <a:rPr lang="cs-CZ" altLang="cs-CZ" sz="2800" dirty="0" err="1"/>
              <a:t>Carnap</a:t>
            </a:r>
            <a:r>
              <a:rPr lang="cs-CZ" altLang="cs-CZ" sz="2800" dirty="0"/>
              <a:t>, O. </a:t>
            </a:r>
            <a:r>
              <a:rPr lang="cs-CZ" altLang="cs-CZ" sz="2800" dirty="0" err="1"/>
              <a:t>Neurath</a:t>
            </a:r>
            <a:r>
              <a:rPr lang="cs-CZ" altLang="cs-CZ" sz="2800" dirty="0"/>
              <a:t>, M. </a:t>
            </a:r>
            <a:r>
              <a:rPr lang="cs-CZ" altLang="cs-CZ" sz="2800" dirty="0" err="1"/>
              <a:t>Schlick</a:t>
            </a:r>
            <a:r>
              <a:rPr lang="cs-CZ" altLang="cs-CZ" sz="2800" dirty="0"/>
              <a:t>. Vědecká teorie je ta, kterou lze alespoň v principu </a:t>
            </a:r>
            <a:r>
              <a:rPr lang="cs-CZ" altLang="cs-CZ" b="1" dirty="0"/>
              <a:t>verifikovat</a:t>
            </a:r>
            <a:r>
              <a:rPr lang="cs-CZ" altLang="cs-CZ" dirty="0"/>
              <a:t> (ověřit)</a:t>
            </a:r>
          </a:p>
          <a:p>
            <a:pPr marL="609600" indent="-609600">
              <a:buNone/>
            </a:pPr>
            <a:endParaRPr lang="cs-CZ" altLang="cs-CZ" dirty="0"/>
          </a:p>
          <a:p>
            <a:pPr marL="609600" indent="-609600">
              <a:buNone/>
            </a:pPr>
            <a:r>
              <a:rPr lang="cs-CZ" altLang="cs-CZ" b="1" dirty="0"/>
              <a:t>Logický empirismus </a:t>
            </a:r>
            <a:r>
              <a:rPr lang="cs-CZ" altLang="cs-CZ" dirty="0"/>
              <a:t>– </a:t>
            </a:r>
            <a:r>
              <a:rPr lang="cs-CZ" altLang="cs-CZ" sz="2800" dirty="0"/>
              <a:t>upřednostňován především badateli z berlínské školy (C. </a:t>
            </a:r>
            <a:r>
              <a:rPr lang="cs-CZ" altLang="cs-CZ" sz="2800" dirty="0" err="1"/>
              <a:t>Hempel</a:t>
            </a:r>
            <a:r>
              <a:rPr lang="cs-CZ" altLang="cs-CZ" sz="2800" dirty="0"/>
              <a:t>, H. </a:t>
            </a:r>
            <a:r>
              <a:rPr lang="cs-CZ" altLang="cs-CZ" sz="2800" dirty="0" err="1"/>
              <a:t>Reichenbach</a:t>
            </a:r>
            <a:r>
              <a:rPr lang="cs-CZ" altLang="cs-CZ" sz="2800" dirty="0"/>
              <a:t>), přísnou verifikaci nahrazují </a:t>
            </a:r>
            <a:r>
              <a:rPr lang="cs-CZ" altLang="cs-CZ" sz="2800" b="1" dirty="0"/>
              <a:t>konfirmací</a:t>
            </a:r>
            <a:r>
              <a:rPr lang="cs-CZ" altLang="cs-CZ" sz="2800" dirty="0"/>
              <a:t> (potvrzení), vědeckou teorii lze do určitého stupně potvrdit</a:t>
            </a:r>
            <a:endParaRPr lang="cs-CZ" altLang="cs-CZ" dirty="0"/>
          </a:p>
          <a:p>
            <a:pPr marL="609600" indent="-609600">
              <a:buNone/>
            </a:pPr>
            <a:endParaRPr lang="cs-CZ" altLang="cs-CZ" dirty="0"/>
          </a:p>
          <a:p>
            <a:pPr marL="609600" indent="-609600">
              <a:buNone/>
            </a:pPr>
            <a:r>
              <a:rPr lang="cs-CZ" altLang="cs-CZ" b="1" dirty="0"/>
              <a:t>Kritický racionalismus </a:t>
            </a:r>
            <a:r>
              <a:rPr lang="cs-CZ" altLang="cs-CZ" dirty="0"/>
              <a:t>– K. R. </a:t>
            </a:r>
            <a:r>
              <a:rPr lang="cs-CZ" altLang="cs-CZ" dirty="0" err="1"/>
              <a:t>Popper</a:t>
            </a:r>
            <a:r>
              <a:rPr lang="cs-CZ" altLang="cs-CZ" dirty="0"/>
              <a:t>, racionální rekonstrukce vědy je možná jen v kontextu zdůvodnění (testování teorií), vědecká teorie je ta, kterou je </a:t>
            </a:r>
            <a:r>
              <a:rPr lang="cs-CZ" altLang="cs-CZ" b="1" dirty="0" err="1"/>
              <a:t>falzifikovatelná</a:t>
            </a:r>
            <a:endParaRPr lang="cs-CZ" altLang="cs-CZ" b="1" dirty="0"/>
          </a:p>
          <a:p>
            <a:pPr marL="609600" indent="-609600">
              <a:buNone/>
            </a:pP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673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Problém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a) Kumulativní pohled na vývoj vědy</a:t>
            </a:r>
          </a:p>
          <a:p>
            <a:pPr marL="0" indent="0">
              <a:buNone/>
            </a:pPr>
            <a:r>
              <a:rPr lang="cs-CZ" dirty="0"/>
              <a:t>Věda se vyvíjí tak, že směřuje k pravdě – buď tím, že kumuluje pravdivé teorie (logický pozitivismus), anebo tím, že odmítá nepravdivé teorie (kritický racionalismus)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b) Teorie vědeckých revolucí</a:t>
            </a:r>
          </a:p>
          <a:p>
            <a:pPr marL="0" indent="0">
              <a:buNone/>
            </a:pPr>
            <a:r>
              <a:rPr lang="cs-CZ" dirty="0"/>
              <a:t>Thomas Kuhn: </a:t>
            </a:r>
            <a:r>
              <a:rPr lang="cs-CZ" i="1" dirty="0"/>
              <a:t>Struktura vědeckých revolucí </a:t>
            </a:r>
            <a:r>
              <a:rPr lang="cs-CZ" dirty="0"/>
              <a:t>(1962)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Paradigma </a:t>
            </a:r>
            <a:r>
              <a:rPr lang="cs-CZ" altLang="cs-CZ" dirty="0"/>
              <a:t>= určuje, co je hádanka a jak bude řešena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= „obecně uznávané vědecké výsledky, které v dané chvíli představují pro společenství odborníků model problémů a model jejich řešení“</a:t>
            </a:r>
          </a:p>
          <a:p>
            <a:pPr marL="0" indent="0">
              <a:buNone/>
            </a:pPr>
            <a:r>
              <a:rPr lang="cs-CZ" dirty="0"/>
              <a:t>Když se nakupí anomálie, dojde ke krizi, ta může být řešena revolucí – redefinování základních pojmů, změna paradigmatu → nesouměřitelnost teorií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88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Problém vztahu teorie a světu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Otázky: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(1) Existuje svět nezávisle na našem vědomí?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(2) Můžeme vědět, které naše soudy o světě jsou pravdivé?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			realismus	konstruktivismus	instrumentalismus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Svět (1)		ano		ne		ano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Poznání (2) 		ano		ano		ne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0634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Problém vztahu teorie a světu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/>
              <a:t>Konstruktivismus</a:t>
            </a:r>
            <a:r>
              <a:rPr lang="cs-CZ" altLang="cs-CZ" sz="2800" dirty="0"/>
              <a:t> – teorie neříkají nic o světě, vypovídají pouze o našich (jazykových) konstrukcích. Důležitá je koherence a jednoduchost.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/>
              <a:t>Instrumentalismus</a:t>
            </a:r>
            <a:r>
              <a:rPr lang="cs-CZ" altLang="cs-CZ" sz="2800" dirty="0"/>
              <a:t> – teorie jsou vhodné nástroje pro organizaci pozorovaných (popř. pozorovatelných) fenoménů. Důležitá je pouze empirická adekvátnost.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/>
              <a:t>Realismus</a:t>
            </a:r>
            <a:r>
              <a:rPr lang="cs-CZ" altLang="cs-CZ" sz="2800" dirty="0"/>
              <a:t> – teorie jsou přinejmenším přibližně pravdivé a popisují jak pozorovatelné, tak nepozorovatelné oblasti. Důležití je stejně tak explanační síla teorie.</a:t>
            </a:r>
          </a:p>
        </p:txBody>
      </p:sp>
    </p:spTree>
    <p:extLst>
      <p:ext uri="{BB962C8B-B14F-4D97-AF65-F5344CB8AC3E}">
        <p14:creationId xmlns:p14="http://schemas.microsoft.com/office/powerpoint/2010/main" val="200588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Seznam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565913"/>
          </a:xfrm>
        </p:spPr>
        <p:txBody>
          <a:bodyPr numCol="2">
            <a:normAutofit/>
          </a:bodyPr>
          <a:lstStyle/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 demarkace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erifikace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konfirmace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alzi</a:t>
            </a: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fikace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kumulativismus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paradigma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eorie vědeckých revolucí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ealismus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konstruktivismus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instrumentalismus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3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565913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BLECHA, Ivan. </a:t>
            </a:r>
            <a:r>
              <a:rPr lang="cs-CZ" i="1" dirty="0"/>
              <a:t>Filosofie</a:t>
            </a:r>
            <a:r>
              <a:rPr lang="cs-CZ" dirty="0"/>
              <a:t>. 4. </a:t>
            </a:r>
            <a:r>
              <a:rPr lang="cs-CZ" dirty="0" err="1"/>
              <a:t>opr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Olomouc: Nakladatelství Olomouc, 2002. ISBN 80-7182-147-0.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LAW, </a:t>
            </a:r>
            <a:r>
              <a:rPr lang="cs-CZ" dirty="0" err="1"/>
              <a:t>Stephen</a:t>
            </a:r>
            <a:r>
              <a:rPr lang="cs-CZ" dirty="0"/>
              <a:t>. </a:t>
            </a:r>
            <a:r>
              <a:rPr lang="cs-CZ" i="1" dirty="0"/>
              <a:t>Filozofická gymnastika: 25 krátkých myšlenkových dobrodružství</a:t>
            </a:r>
            <a:r>
              <a:rPr lang="cs-CZ" dirty="0"/>
              <a:t>. Praha: Argo, </a:t>
            </a:r>
            <a:r>
              <a:rPr lang="cs-CZ"/>
              <a:t>2007. </a:t>
            </a:r>
            <a:r>
              <a:rPr lang="cs-CZ" dirty="0"/>
              <a:t>ISBN 978-80-86569-84-0.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LIESSMANN, Konrad Paul a Gerhard ZENATY. </a:t>
            </a:r>
            <a:r>
              <a:rPr lang="cs-CZ" i="1" dirty="0"/>
              <a:t>O myšlení: Úvod do filozofie</a:t>
            </a:r>
            <a:r>
              <a:rPr lang="cs-CZ" dirty="0"/>
              <a:t>. Olomouc: </a:t>
            </a:r>
            <a:r>
              <a:rPr lang="cs-CZ" dirty="0" err="1"/>
              <a:t>Votobia</a:t>
            </a:r>
            <a:r>
              <a:rPr lang="cs-CZ" dirty="0"/>
              <a:t>, 1994. ISBN 80-85619-94-6.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FAJKUS, Břetislav. </a:t>
            </a:r>
            <a:r>
              <a:rPr lang="cs-CZ" i="1" dirty="0"/>
              <a:t>Filosofie a metodologie vědy: vývoj, současnost a perspektivy</a:t>
            </a:r>
            <a:r>
              <a:rPr lang="cs-CZ" dirty="0"/>
              <a:t>. Praha: Academia, 2005. ISBN 80-200-1304-0.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</a:t>
            </a:r>
            <a:r>
              <a:rPr lang="cs-CZ" dirty="0"/>
              <a:t>HALMERS</a:t>
            </a:r>
            <a:r>
              <a:rPr lang="en-US" dirty="0"/>
              <a:t>, A</a:t>
            </a:r>
            <a:r>
              <a:rPr lang="cs-CZ" dirty="0"/>
              <a:t>lan</a:t>
            </a:r>
            <a:r>
              <a:rPr lang="en-US" dirty="0"/>
              <a:t>. F. </a:t>
            </a:r>
            <a:r>
              <a:rPr lang="en-US" i="1" dirty="0"/>
              <a:t>What Is This Thing Called Science?</a:t>
            </a:r>
            <a:r>
              <a:rPr lang="en-US" dirty="0"/>
              <a:t> 3rd ed. Indianapolis: Hackett, 1999.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61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659</Words>
  <Application>Microsoft Office PowerPoint</Application>
  <PresentationFormat>Širokoúhlá obrazovka</PresentationFormat>
  <Paragraphs>74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Georgia</vt:lpstr>
      <vt:lpstr>Wingdings</vt:lpstr>
      <vt:lpstr>Wingdings 2</vt:lpstr>
      <vt:lpstr>Jmění</vt:lpstr>
      <vt:lpstr>Filozofie vědy</vt:lpstr>
      <vt:lpstr>Osnova</vt:lpstr>
      <vt:lpstr>Vymezení disciplíny a jejích otázek</vt:lpstr>
      <vt:lpstr>Problém demarkace</vt:lpstr>
      <vt:lpstr>Problém vývoje</vt:lpstr>
      <vt:lpstr>Problém vztahu teorie a světu</vt:lpstr>
      <vt:lpstr>Problém vztahu teorie a světu</vt:lpstr>
      <vt:lpstr>Seznam pojmů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a politická filosofie</dc:title>
  <dc:creator>Daniel Špelda</dc:creator>
  <cp:lastModifiedBy>Zdeňka Jastrzembská</cp:lastModifiedBy>
  <cp:revision>44</cp:revision>
  <cp:lastPrinted>2020-11-16T14:35:46Z</cp:lastPrinted>
  <dcterms:created xsi:type="dcterms:W3CDTF">2020-09-16T14:54:11Z</dcterms:created>
  <dcterms:modified xsi:type="dcterms:W3CDTF">2022-03-29T07:58:42Z</dcterms:modified>
</cp:coreProperties>
</file>