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45" r:id="rId6"/>
    <p:sldMasterId id="2147483758" r:id="rId7"/>
  </p:sldMasterIdLst>
  <p:sldIdLst>
    <p:sldId id="261" r:id="rId8"/>
    <p:sldId id="256" r:id="rId9"/>
    <p:sldId id="299" r:id="rId10"/>
    <p:sldId id="296" r:id="rId11"/>
    <p:sldId id="297" r:id="rId12"/>
    <p:sldId id="257" r:id="rId13"/>
    <p:sldId id="258" r:id="rId14"/>
    <p:sldId id="262" r:id="rId15"/>
    <p:sldId id="267" r:id="rId16"/>
    <p:sldId id="260" r:id="rId17"/>
    <p:sldId id="264" r:id="rId18"/>
    <p:sldId id="298" r:id="rId19"/>
    <p:sldId id="276" r:id="rId20"/>
    <p:sldId id="275" r:id="rId21"/>
    <p:sldId id="290" r:id="rId22"/>
    <p:sldId id="291" r:id="rId23"/>
    <p:sldId id="268" r:id="rId24"/>
    <p:sldId id="269" r:id="rId25"/>
    <p:sldId id="277" r:id="rId26"/>
    <p:sldId id="278" r:id="rId27"/>
    <p:sldId id="270" r:id="rId28"/>
    <p:sldId id="287" r:id="rId29"/>
    <p:sldId id="271" r:id="rId30"/>
    <p:sldId id="286" r:id="rId31"/>
    <p:sldId id="272" r:id="rId32"/>
    <p:sldId id="285" r:id="rId33"/>
    <p:sldId id="273" r:id="rId34"/>
    <p:sldId id="284" r:id="rId35"/>
    <p:sldId id="274" r:id="rId36"/>
    <p:sldId id="283" r:id="rId37"/>
    <p:sldId id="279" r:id="rId38"/>
    <p:sldId id="282" r:id="rId39"/>
    <p:sldId id="280" r:id="rId40"/>
    <p:sldId id="288" r:id="rId41"/>
    <p:sldId id="281" r:id="rId42"/>
    <p:sldId id="293" r:id="rId43"/>
    <p:sldId id="292" r:id="rId44"/>
    <p:sldId id="301" r:id="rId45"/>
    <p:sldId id="302" r:id="rId46"/>
    <p:sldId id="295" r:id="rId47"/>
    <p:sldId id="304" r:id="rId48"/>
    <p:sldId id="303" r:id="rId49"/>
    <p:sldId id="332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294" r:id="rId74"/>
    <p:sldId id="329" r:id="rId75"/>
    <p:sldId id="330" r:id="rId76"/>
    <p:sldId id="331" r:id="rId77"/>
    <p:sldId id="328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4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63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18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B335E-C885-4C24-A192-7C04719F710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0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64F94-8696-4D0A-86AB-6D10C4D4D6E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85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E0FC2-29DA-406F-8E55-A5B17AACFE0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78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4F53DF-20ED-474A-81AD-5E98AE1A9BF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28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E3443-A9C5-4F8C-90AB-634EEC87E7B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52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FF885-E53A-4FF3-A5FD-EB2E1DD0B62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2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62C3B-A7A7-4AA9-8268-10F674403A6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24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04459-8097-4E7F-94CC-F50829EABA4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2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576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1D426-D998-46C7-A07A-A6F7D4506F4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62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CCE13-ECEF-49F4-B1A2-8546064244D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6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0FA20-DE36-41FD-9322-1407D9BDC13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B335E-C885-4C24-A192-7C04719F710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64F94-8696-4D0A-86AB-6D10C4D4D6E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E0FC2-29DA-406F-8E55-A5B17AACFE0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4F53DF-20ED-474A-81AD-5E98AE1A9BF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09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E3443-A9C5-4F8C-90AB-634EEC87E7B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21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FF885-E53A-4FF3-A5FD-EB2E1DD0B62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79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62C3B-A7A7-4AA9-8268-10F674403A6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7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710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04459-8097-4E7F-94CC-F50829EABA4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58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1D426-D998-46C7-A07A-A6F7D4506F4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58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CCE13-ECEF-49F4-B1A2-8546064244D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04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0FA20-DE36-41FD-9322-1407D9BDC13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7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B335E-C885-4C24-A192-7C04719F710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2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64F94-8696-4D0A-86AB-6D10C4D4D6E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70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E0FC2-29DA-406F-8E55-A5B17AACFE0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2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4F53DF-20ED-474A-81AD-5E98AE1A9BF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30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E3443-A9C5-4F8C-90AB-634EEC87E7B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17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FF885-E53A-4FF3-A5FD-EB2E1DD0B62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059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62C3B-A7A7-4AA9-8268-10F674403A6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09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04459-8097-4E7F-94CC-F50829EABA4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82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1D426-D998-46C7-A07A-A6F7D4506F4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49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CCE13-ECEF-49F4-B1A2-8546064244D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79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0FA20-DE36-41FD-9322-1407D9BDC13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82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DE5D-D1A1-4127-9CDC-85DAA37A985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34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D8E13-6068-4493-AB68-6522678CD8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84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179A8-23DE-4DA1-9793-12806DAD5E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29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90EF9-28BC-4727-9B46-EFAFE9B2E4E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25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38E4E-9D8F-4272-990A-0DF42E21851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9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84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0223C-62CF-4408-B1B7-60826B7A80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20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1A05A-A81D-4FA7-B40F-CC2893B3E90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95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78899-99F0-4C7C-B817-A7570CB4B9E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67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24086-21FF-46CF-88B4-8FE565BDD2B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5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46D2B-BF41-4987-AFE9-ECA57590179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82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F52F5-7DC2-4736-B429-E72DB48E579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55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717A7-EBB1-40EF-94C7-90C9139D163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39331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D4A2-3A28-4ABB-B4B5-554F3EFF88D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97853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235A-0FB7-4639-9292-E82F476B211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2653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B1DFB-A72A-4E96-8941-ED3E46932B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7151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584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2E27-8962-4E45-A22B-477D44C4BDD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83900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2E1AC-DE65-42B7-BF91-BF7BC1D463D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28437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40C86-4870-4D00-9D43-6F202F35076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76555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C6DE-4F72-4DEA-8457-70EA7DA55FC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3257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E118-84D1-4CE5-B80D-BF6F8FDCB13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6469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488A7-AEFF-448A-9C20-B0D937980FD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39979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937C1-B606-43E6-B58F-F59959E832A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9714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AB5BE-97D3-4363-91EB-253EC93B160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417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DE5D-D1A1-4127-9CDC-85DAA37A985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325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D8E13-6068-4493-AB68-6522678CD8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8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639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179A8-23DE-4DA1-9793-12806DAD5E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575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90EF9-28BC-4727-9B46-EFAFE9B2E4E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19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38E4E-9D8F-4272-990A-0DF42E21851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20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0223C-62CF-4408-B1B7-60826B7A80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208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1A05A-A81D-4FA7-B40F-CC2893B3E90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14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78899-99F0-4C7C-B817-A7570CB4B9E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9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24086-21FF-46CF-88B4-8FE565BDD2B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88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46D2B-BF41-4987-AFE9-ECA57590179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75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F52F5-7DC2-4736-B429-E72DB48E579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2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99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60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4537-C17F-4ABF-8A36-68A945A40F30}" type="datetimeFigureOut">
              <a:rPr lang="cs-CZ" smtClean="0"/>
              <a:t>10. 5. 2022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33A51-7536-4457-B0D5-D94087824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3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AD4D03-9FA6-4209-8D00-B0ED4174202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2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AD4D03-9FA6-4209-8D00-B0ED4174202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6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AD4D03-9FA6-4209-8D00-B0ED4174202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8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69C31-2E2B-4A84-ABC4-B5EF5ED9C8D6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6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EEDD39-3454-4984-BD8D-A811B19B3BFD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9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69C31-2E2B-4A84-ABC4-B5EF5ED9C8D6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076" name="Picture 2" descr="D:\Users\17527\Desktop\Nástra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0"/>
            <a:ext cx="802005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7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 smtClean="0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110" y="274638"/>
            <a:ext cx="12227687" cy="5752675"/>
          </a:xfrm>
          <a:noFill/>
        </p:spPr>
      </p:pic>
    </p:spTree>
    <p:extLst>
      <p:ext uri="{BB962C8B-B14F-4D97-AF65-F5344CB8AC3E}">
        <p14:creationId xmlns:p14="http://schemas.microsoft.com/office/powerpoint/2010/main" val="19548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cs-CZ" altLang="cs-CZ" dirty="0" smtClean="0"/>
          </a:p>
          <a:p>
            <a:pPr algn="ctr" eaLnBrk="1" hangingPunct="1">
              <a:buFontTx/>
              <a:buNone/>
            </a:pPr>
            <a:endParaRPr lang="cs-CZ" altLang="cs-CZ" dirty="0" smtClean="0"/>
          </a:p>
          <a:p>
            <a:pPr algn="ctr" eaLnBrk="1" hangingPunct="1">
              <a:buFontTx/>
              <a:buNone/>
            </a:pPr>
            <a:r>
              <a:rPr lang="cs-CZ" altLang="cs-CZ" i="1" dirty="0">
                <a:latin typeface="Calibri Light" panose="020F0302020204030204" pitchFamily="34" charset="0"/>
              </a:rPr>
              <a:t>p</a:t>
            </a:r>
            <a:r>
              <a:rPr lang="cs-CZ" altLang="cs-CZ" i="1" dirty="0" smtClean="0">
                <a:latin typeface="Calibri Light" panose="020F0302020204030204" pitchFamily="34" charset="0"/>
              </a:rPr>
              <a:t>apír, plátno … (</a:t>
            </a:r>
            <a:r>
              <a:rPr lang="cs-CZ" altLang="cs-CZ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skvrny</a:t>
            </a:r>
            <a:r>
              <a:rPr lang="cs-CZ" altLang="cs-CZ" i="1" dirty="0" smtClean="0">
                <a:latin typeface="Calibri Light" panose="020F0302020204030204" pitchFamily="34" charset="0"/>
              </a:rPr>
              <a:t>, zvuky, pohyby . . .)</a:t>
            </a:r>
          </a:p>
          <a:p>
            <a:pPr algn="ctr" eaLnBrk="1" hangingPunct="1">
              <a:buFontTx/>
              <a:buNone/>
            </a:pPr>
            <a:endParaRPr lang="cs-CZ" altLang="cs-CZ" i="1" dirty="0" smtClean="0">
              <a:latin typeface="Calibri Light" panose="020F030202020403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i="1" dirty="0" smtClean="0">
              <a:latin typeface="Calibri Light" panose="020F030202020403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i="1" dirty="0" smtClean="0">
              <a:latin typeface="Calibri Light" panose="020F03020202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i="1" dirty="0" smtClean="0">
                <a:latin typeface="Calibri Light" panose="020F0302020204030204" pitchFamily="34" charset="0"/>
              </a:rPr>
              <a:t>o čem to je? </a:t>
            </a:r>
          </a:p>
          <a:p>
            <a:pPr algn="ctr" eaLnBrk="1" hangingPunct="1">
              <a:buFontTx/>
              <a:buNone/>
            </a:pPr>
            <a:r>
              <a:rPr lang="cs-CZ" altLang="cs-CZ" sz="2400" i="1" dirty="0">
                <a:latin typeface="Calibri Light" panose="020F0302020204030204" pitchFamily="34" charset="0"/>
              </a:rPr>
              <a:t>(fenomenologie, existencialismus, fašismus</a:t>
            </a:r>
            <a:r>
              <a:rPr lang="cs-CZ" altLang="cs-CZ" sz="2400" i="1" dirty="0" smtClean="0">
                <a:latin typeface="Calibri Light" panose="020F0302020204030204" pitchFamily="34" charset="0"/>
              </a:rPr>
              <a:t>, marxismus</a:t>
            </a:r>
            <a:r>
              <a:rPr lang="cs-CZ" altLang="cs-CZ" sz="2400" i="1" dirty="0">
                <a:latin typeface="Calibri Light" panose="020F0302020204030204" pitchFamily="34" charset="0"/>
              </a:rPr>
              <a:t>, psychoanalýza, e. analytická, strukturalismus, sémiotika, </a:t>
            </a:r>
            <a:r>
              <a:rPr lang="cs-CZ" altLang="cs-CZ" sz="2400" i="1" dirty="0" smtClean="0">
                <a:latin typeface="Calibri Light" panose="020F0302020204030204" pitchFamily="34" charset="0"/>
              </a:rPr>
              <a:t>post/moderna, …)</a:t>
            </a:r>
            <a:endParaRPr lang="cs-CZ" altLang="cs-CZ" sz="2400" i="1" dirty="0">
              <a:latin typeface="Calibri Light" panose="020F0302020204030204" pitchFamily="34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6024563" y="1773238"/>
            <a:ext cx="0" cy="172720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78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540912"/>
            <a:ext cx="9144000" cy="631708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altLang="cs-CZ" b="1" i="1" dirty="0" err="1" smtClean="0">
                <a:latin typeface="Calibri Light" panose="020F0302020204030204" pitchFamily="34" charset="0"/>
              </a:rPr>
              <a:t>Goodman</a:t>
            </a:r>
            <a:endParaRPr lang="cs-CZ" altLang="cs-CZ" b="1" i="1" dirty="0" smtClean="0">
              <a:latin typeface="Calibri Light" panose="020F0302020204030204" pitchFamily="34" charset="0"/>
            </a:endParaRPr>
          </a:p>
          <a:p>
            <a:pPr eaLnBrk="1" hangingPunct="1"/>
            <a:r>
              <a:rPr lang="cs-CZ" altLang="cs-CZ" sz="3000" i="1" dirty="0" smtClean="0">
                <a:latin typeface="Calibri Light" panose="020F0302020204030204" pitchFamily="34" charset="0"/>
              </a:rPr>
              <a:t>Nominalismus: ne abstraktní význam, ale nahodilé jednotliviny v daném světě hrající roli významu hic et </a:t>
            </a:r>
            <a:r>
              <a:rPr lang="cs-CZ" altLang="cs-CZ" sz="3000" i="1" dirty="0" err="1" smtClean="0">
                <a:latin typeface="Calibri Light" panose="020F0302020204030204" pitchFamily="34" charset="0"/>
              </a:rPr>
              <a:t>nunc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 („Kdy je umění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?“, nikoli „Co je umění“ – kritérium identity).</a:t>
            </a:r>
            <a:endParaRPr lang="cs-CZ" altLang="cs-CZ" sz="3000" i="1" dirty="0" smtClean="0">
              <a:latin typeface="Calibri Light" panose="020F0302020204030204" pitchFamily="34" charset="0"/>
            </a:endParaRPr>
          </a:p>
          <a:p>
            <a:pPr eaLnBrk="1" hangingPunct="1"/>
            <a:r>
              <a:rPr lang="cs-CZ" altLang="cs-CZ" sz="3000" i="1" dirty="0" smtClean="0">
                <a:latin typeface="Calibri Light" panose="020F0302020204030204" pitchFamily="34" charset="0"/>
              </a:rPr>
              <a:t>Umění </a:t>
            </a:r>
            <a:r>
              <a:rPr lang="cs-CZ" altLang="cs-CZ" sz="30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reprezentuje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, nenapodobuje. 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Rozumět 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uměleckému dílu </a:t>
            </a:r>
            <a:r>
              <a:rPr lang="cs-CZ" altLang="cs-CZ" sz="30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x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 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= 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osvojit si význam </a:t>
            </a:r>
            <a:r>
              <a:rPr lang="cs-CZ" altLang="cs-CZ" sz="30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x</a:t>
            </a:r>
            <a:endParaRPr lang="cs-CZ" altLang="cs-CZ" sz="3000" i="1" dirty="0" smtClean="0">
              <a:latin typeface="Calibri Light" panose="020F0302020204030204" pitchFamily="34" charset="0"/>
            </a:endParaRPr>
          </a:p>
          <a:p>
            <a:pPr eaLnBrk="1" hangingPunct="1"/>
            <a:endParaRPr lang="cs-CZ" altLang="cs-CZ" sz="3000" i="1" dirty="0">
              <a:latin typeface="Calibri Light" panose="020F03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3000" i="1" dirty="0" smtClean="0">
                <a:latin typeface="Calibri Light" panose="020F0302020204030204" pitchFamily="34" charset="0"/>
              </a:rPr>
              <a:t>význam 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= to, díky čemu </a:t>
            </a:r>
            <a:r>
              <a:rPr lang="cs-CZ" altLang="cs-CZ" sz="3000" i="1" dirty="0" smtClean="0">
                <a:latin typeface="Calibri Light" panose="020F0302020204030204" pitchFamily="34" charset="0"/>
              </a:rPr>
              <a:t>rozumíme</a:t>
            </a:r>
            <a:endParaRPr lang="cs-CZ" altLang="cs-CZ" sz="30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i="1" dirty="0" smtClean="0">
                <a:latin typeface="Calibri Light" panose="020F0302020204030204" pitchFamily="34" charset="0"/>
              </a:rPr>
              <a:t>Vlastnosti děl</a:t>
            </a:r>
            <a:endParaRPr lang="cs-CZ" sz="6600" i="1" dirty="0"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970468"/>
            <a:ext cx="10972800" cy="4155696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i="1" dirty="0" smtClean="0">
                <a:latin typeface="Calibri Light" panose="020F0302020204030204" pitchFamily="34" charset="0"/>
              </a:rPr>
              <a:t>Formální (kompozice)</a:t>
            </a:r>
          </a:p>
          <a:p>
            <a:pPr marL="0" indent="0" algn="ctr">
              <a:buNone/>
            </a:pPr>
            <a:r>
              <a:rPr lang="cs-CZ" sz="4000" i="1" dirty="0" smtClean="0">
                <a:latin typeface="Calibri Light" panose="020F0302020204030204" pitchFamily="34" charset="0"/>
              </a:rPr>
              <a:t>Expresivní (emoce)</a:t>
            </a:r>
          </a:p>
          <a:p>
            <a:pPr marL="0" indent="0" algn="ctr">
              <a:buNone/>
            </a:pPr>
            <a:r>
              <a:rPr lang="cs-CZ" sz="4000" i="1" dirty="0" smtClean="0">
                <a:latin typeface="Calibri Light" panose="020F0302020204030204" pitchFamily="34" charset="0"/>
              </a:rPr>
              <a:t>Reprezentační (vztah ke světu)</a:t>
            </a:r>
            <a:endParaRPr lang="cs-CZ" sz="40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6482"/>
          </a:xfrm>
        </p:spPr>
        <p:txBody>
          <a:bodyPr/>
          <a:lstStyle/>
          <a:p>
            <a:r>
              <a:rPr lang="cs-CZ" sz="28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Kompoziční (formální) </a:t>
            </a:r>
            <a:r>
              <a:rPr lang="cs-CZ" sz="28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prostředky a principy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766482"/>
            <a:ext cx="10972800" cy="6091518"/>
          </a:xfrm>
        </p:spPr>
        <p:txBody>
          <a:bodyPr/>
          <a:lstStyle/>
          <a:p>
            <a:pPr marL="0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Princip </a:t>
            </a:r>
            <a:r>
              <a:rPr lang="cs-CZ" sz="3000" i="1" dirty="0" smtClean="0">
                <a:latin typeface="Calibri Light" panose="020F0302020204030204" pitchFamily="34" charset="0"/>
              </a:rPr>
              <a:t>role - základní </a:t>
            </a:r>
            <a:r>
              <a:rPr lang="cs-CZ" sz="3000" i="1" dirty="0" smtClean="0">
                <a:latin typeface="Calibri Light" panose="020F0302020204030204" pitchFamily="34" charset="0"/>
              </a:rPr>
              <a:t>formální princip: </a:t>
            </a:r>
            <a:r>
              <a:rPr lang="cs-CZ" sz="3000" i="1" dirty="0" smtClean="0">
                <a:latin typeface="Calibri Light" panose="020F0302020204030204" pitchFamily="34" charset="0"/>
              </a:rPr>
              <a:t>klíčový </a:t>
            </a:r>
            <a:r>
              <a:rPr lang="cs-CZ" sz="3000" i="1" dirty="0" smtClean="0">
                <a:latin typeface="Calibri Light" panose="020F0302020204030204" pitchFamily="34" charset="0"/>
              </a:rPr>
              <a:t>motiv (forma slouží obsahu):</a:t>
            </a:r>
            <a:endParaRPr lang="cs-CZ" sz="3000" i="1" dirty="0" smtClean="0">
              <a:latin typeface="Calibri Light" panose="020F0302020204030204" pitchFamily="34" charset="0"/>
            </a:endParaRP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Princip rytmu - </a:t>
            </a:r>
            <a:r>
              <a:rPr lang="cs-CZ" sz="3000" i="1" dirty="0" smtClean="0">
                <a:latin typeface="Calibri Light" panose="020F0302020204030204" pitchFamily="34" charset="0"/>
              </a:rPr>
              <a:t>opakování</a:t>
            </a:r>
            <a:endParaRPr lang="cs-CZ" sz="3000" i="1" dirty="0" smtClean="0">
              <a:latin typeface="Calibri Light" panose="020F0302020204030204" pitchFamily="34" charset="0"/>
            </a:endParaRP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Princip </a:t>
            </a:r>
            <a:r>
              <a:rPr lang="cs-CZ" sz="3000" i="1" dirty="0" smtClean="0">
                <a:latin typeface="Calibri Light" panose="020F0302020204030204" pitchFamily="34" charset="0"/>
              </a:rPr>
              <a:t>symetrie</a:t>
            </a: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Princip kontrastu</a:t>
            </a:r>
            <a:endParaRPr lang="cs-CZ" sz="3000" i="1" dirty="0" smtClean="0">
              <a:latin typeface="Calibri Light" panose="020F0302020204030204" pitchFamily="34" charset="0"/>
            </a:endParaRP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Princip </a:t>
            </a:r>
            <a:r>
              <a:rPr lang="cs-CZ" sz="3000" i="1" dirty="0" smtClean="0">
                <a:latin typeface="Calibri Light" panose="020F0302020204030204" pitchFamily="34" charset="0"/>
              </a:rPr>
              <a:t>proporce</a:t>
            </a: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Lineární kompozice: vizuální trasy</a:t>
            </a:r>
            <a:endParaRPr lang="cs-CZ" sz="3000" i="1" dirty="0">
              <a:latin typeface="Calibri Light" panose="020F0302020204030204" pitchFamily="34" charset="0"/>
            </a:endParaRP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Tonální </a:t>
            </a:r>
            <a:r>
              <a:rPr lang="cs-CZ" sz="3000" i="1" dirty="0" smtClean="0">
                <a:latin typeface="Calibri Light" panose="020F0302020204030204" pitchFamily="34" charset="0"/>
              </a:rPr>
              <a:t>kompozice </a:t>
            </a:r>
            <a:endParaRPr lang="cs-CZ" sz="3000" i="1" dirty="0" smtClean="0">
              <a:latin typeface="Calibri Light" panose="020F0302020204030204" pitchFamily="34" charset="0"/>
            </a:endParaRP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Barevná </a:t>
            </a:r>
            <a:r>
              <a:rPr lang="cs-CZ" sz="3000" i="1" dirty="0" smtClean="0">
                <a:latin typeface="Calibri Light" panose="020F0302020204030204" pitchFamily="34" charset="0"/>
              </a:rPr>
              <a:t>kompozice </a:t>
            </a:r>
            <a:endParaRPr lang="cs-CZ" sz="3000" i="1" dirty="0" smtClean="0">
              <a:latin typeface="Calibri Light" panose="020F0302020204030204" pitchFamily="34" charset="0"/>
            </a:endParaRPr>
          </a:p>
          <a:p>
            <a:pPr marL="400050" lvl="1" indent="0">
              <a:buNone/>
            </a:pPr>
            <a:r>
              <a:rPr lang="cs-CZ" sz="3000" i="1" dirty="0" smtClean="0">
                <a:latin typeface="Calibri Light" panose="020F0302020204030204" pitchFamily="34" charset="0"/>
              </a:rPr>
              <a:t>Perspektiva geometrická/barevná</a:t>
            </a:r>
            <a:endParaRPr lang="cs-CZ" sz="30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09" y="0"/>
            <a:ext cx="2267909" cy="26093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18" y="0"/>
            <a:ext cx="2267909" cy="260931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727" y="-13794"/>
            <a:ext cx="2267909" cy="26093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36" y="-13794"/>
            <a:ext cx="2267909" cy="26093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7909" cy="260931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9314"/>
            <a:ext cx="2267909" cy="260931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08" y="2595520"/>
            <a:ext cx="2267909" cy="26093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17" y="2608399"/>
            <a:ext cx="2267909" cy="26093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725" y="2602417"/>
            <a:ext cx="2267909" cy="260931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33" y="2595520"/>
            <a:ext cx="226790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27847"/>
          </a:xfrm>
        </p:spPr>
        <p:txBody>
          <a:bodyPr/>
          <a:lstStyle/>
          <a:p>
            <a:r>
              <a:rPr lang="cs-CZ" i="1" dirty="0" err="1" smtClean="0">
                <a:latin typeface="Calibri Light" panose="020F0302020204030204" pitchFamily="34" charset="0"/>
              </a:rPr>
              <a:t>Goodman</a:t>
            </a:r>
            <a:r>
              <a:rPr lang="cs-CZ" i="1" dirty="0" smtClean="0">
                <a:latin typeface="Calibri Light" panose="020F0302020204030204" pitchFamily="34" charset="0"/>
              </a:rPr>
              <a:t>, Kulka</a:t>
            </a:r>
            <a:endParaRPr lang="cs-CZ" i="1" dirty="0"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048871"/>
            <a:ext cx="10972800" cy="5506475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err="1" smtClean="0">
                <a:latin typeface="Calibri Light" panose="020F0302020204030204" pitchFamily="34" charset="0"/>
              </a:rPr>
              <a:t>Goodman</a:t>
            </a:r>
            <a:r>
              <a:rPr lang="cs-CZ" dirty="0" smtClean="0">
                <a:latin typeface="Calibri Light" panose="020F0302020204030204" pitchFamily="34" charset="0"/>
              </a:rPr>
              <a:t>: díla </a:t>
            </a:r>
            <a:r>
              <a:rPr lang="cs-CZ" dirty="0" err="1" smtClean="0">
                <a:latin typeface="Calibri Light" panose="020F0302020204030204" pitchFamily="34" charset="0"/>
              </a:rPr>
              <a:t>alografická</a:t>
            </a:r>
            <a:r>
              <a:rPr lang="cs-CZ" dirty="0" smtClean="0">
                <a:latin typeface="Calibri Light" panose="020F0302020204030204" pitchFamily="34" charset="0"/>
              </a:rPr>
              <a:t> vs.</a:t>
            </a:r>
          </a:p>
          <a:p>
            <a:pPr marL="0" indent="0" algn="ctr">
              <a:buNone/>
            </a:pPr>
            <a:r>
              <a:rPr lang="cs-CZ" dirty="0" smtClean="0">
                <a:latin typeface="Calibri Light" panose="020F0302020204030204" pitchFamily="34" charset="0"/>
              </a:rPr>
              <a:t>autografická</a:t>
            </a:r>
            <a:endParaRPr lang="cs-CZ" dirty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cs-CZ" dirty="0" smtClean="0">
                <a:latin typeface="Calibri Light" panose="020F0302020204030204" pitchFamily="34" charset="0"/>
              </a:rPr>
              <a:t>jedinečná (obrazy) vs.</a:t>
            </a:r>
          </a:p>
          <a:p>
            <a:pPr marL="0" indent="0" algn="ctr">
              <a:buNone/>
            </a:pPr>
            <a:r>
              <a:rPr lang="cs-CZ" dirty="0" smtClean="0">
                <a:latin typeface="Calibri Light" panose="020F0302020204030204" pitchFamily="34" charset="0"/>
              </a:rPr>
              <a:t>násobná (literatura, hudba</a:t>
            </a:r>
            <a:r>
              <a:rPr lang="cs-CZ" dirty="0" smtClean="0">
                <a:latin typeface="Calibri Light" panose="020F0302020204030204" pitchFamily="34" charset="0"/>
              </a:rPr>
              <a:t>)</a:t>
            </a:r>
            <a:endParaRPr lang="cs-CZ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cs-CZ" dirty="0" smtClean="0">
                <a:latin typeface="Calibri Light" panose="020F0302020204030204" pitchFamily="34" charset="0"/>
              </a:rPr>
              <a:t>Kulka</a:t>
            </a:r>
            <a:r>
              <a:rPr lang="cs-CZ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cs-CZ" dirty="0">
                <a:latin typeface="Calibri Light" panose="020F0302020204030204" pitchFamily="34" charset="0"/>
              </a:rPr>
              <a:t>estetické </a:t>
            </a:r>
            <a:r>
              <a:rPr lang="cs-CZ" dirty="0" err="1" smtClean="0">
                <a:latin typeface="Calibri Light" panose="020F0302020204030204" pitchFamily="34" charset="0"/>
              </a:rPr>
              <a:t>vl</a:t>
            </a:r>
            <a:r>
              <a:rPr lang="cs-CZ" dirty="0" smtClean="0">
                <a:latin typeface="Calibri Light" panose="020F0302020204030204" pitchFamily="34" charset="0"/>
              </a:rPr>
              <a:t>.: sdílené  / umělecké </a:t>
            </a:r>
            <a:r>
              <a:rPr lang="cs-CZ" dirty="0" err="1" smtClean="0">
                <a:latin typeface="Calibri Light" panose="020F0302020204030204" pitchFamily="34" charset="0"/>
              </a:rPr>
              <a:t>vl</a:t>
            </a:r>
            <a:r>
              <a:rPr lang="cs-CZ" dirty="0" smtClean="0">
                <a:latin typeface="Calibri Light" panose="020F0302020204030204" pitchFamily="34" charset="0"/>
              </a:rPr>
              <a:t>. jedinečné</a:t>
            </a:r>
            <a:endParaRPr lang="cs-CZ" dirty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cs-CZ" dirty="0">
                <a:latin typeface="Calibri Light" panose="020F0302020204030204" pitchFamily="34" charset="0"/>
              </a:rPr>
              <a:t>originál – </a:t>
            </a:r>
            <a:r>
              <a:rPr lang="cs-CZ" dirty="0" smtClean="0">
                <a:latin typeface="Calibri Light" panose="020F0302020204030204" pitchFamily="34" charset="0"/>
              </a:rPr>
              <a:t>(estetické + umělecké vlastnosti): původ, historie vzniku</a:t>
            </a:r>
          </a:p>
          <a:p>
            <a:pPr marL="0" indent="0" algn="ctr">
              <a:buNone/>
            </a:pPr>
            <a:r>
              <a:rPr lang="cs-CZ" dirty="0">
                <a:latin typeface="Calibri Light" panose="020F0302020204030204" pitchFamily="34" charset="0"/>
              </a:rPr>
              <a:t>r</a:t>
            </a:r>
            <a:r>
              <a:rPr lang="cs-CZ" dirty="0" smtClean="0">
                <a:latin typeface="Calibri Light" panose="020F0302020204030204" pitchFamily="34" charset="0"/>
              </a:rPr>
              <a:t>eprodukce – estetické vlastnosti (všechny ostatní mimoumělecké</a:t>
            </a:r>
            <a:r>
              <a:rPr lang="cs-CZ" dirty="0" smtClean="0">
                <a:latin typeface="Calibri Light" panose="020F030202020403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cs-CZ" sz="2800" dirty="0" smtClean="0">
                <a:latin typeface="Calibri Light" panose="020F0302020204030204" pitchFamily="34" charset="0"/>
              </a:rPr>
              <a:t>Han van </a:t>
            </a:r>
            <a:r>
              <a:rPr lang="cs-CZ" sz="2800" dirty="0" err="1" smtClean="0">
                <a:latin typeface="Calibri Light" panose="020F0302020204030204" pitchFamily="34" charset="0"/>
              </a:rPr>
              <a:t>Meegeren</a:t>
            </a:r>
            <a:r>
              <a:rPr lang="cs-CZ" sz="2800" dirty="0" smtClean="0">
                <a:latin typeface="Calibri Light" panose="020F0302020204030204" pitchFamily="34" charset="0"/>
              </a:rPr>
              <a:t> (Dobrodružství kriminalistiky: 16. část, Paprsek)</a:t>
            </a:r>
            <a:endParaRPr lang="cs-CZ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Line 6"/>
          <p:cNvSpPr>
            <a:spLocks noChangeShapeType="1"/>
          </p:cNvSpPr>
          <p:nvPr/>
        </p:nvSpPr>
        <p:spPr bwMode="auto">
          <a:xfrm>
            <a:off x="6095999" y="3082634"/>
            <a:ext cx="0" cy="2735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659" y="244701"/>
            <a:ext cx="2266681" cy="26095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51912"/>
            <a:ext cx="10972800" cy="1143000"/>
          </a:xfrm>
        </p:spPr>
        <p:txBody>
          <a:bodyPr/>
          <a:lstStyle/>
          <a:p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>
            <a:off x="4430332" y="103031"/>
            <a:ext cx="103031" cy="632352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820473" y="3193961"/>
            <a:ext cx="131364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4430332" y="103031"/>
            <a:ext cx="715206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533363" y="6426558"/>
            <a:ext cx="7049037" cy="6439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1582400" y="103031"/>
            <a:ext cx="0" cy="632352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	</a:t>
            </a:r>
            <a:r>
              <a:rPr lang="cs-CZ" sz="1800" i="1" dirty="0" smtClean="0">
                <a:latin typeface="Calibri Light" panose="020F0302020204030204" pitchFamily="34" charset="0"/>
              </a:rPr>
              <a:t>symbol</a:t>
            </a:r>
          </a:p>
          <a:p>
            <a:pPr marL="0" indent="0">
              <a:buNone/>
            </a:pPr>
            <a:endParaRPr lang="cs-CZ" sz="18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800" i="1" dirty="0">
                <a:latin typeface="Calibri Light" panose="020F0302020204030204" pitchFamily="34" charset="0"/>
              </a:rPr>
              <a:t>	</a:t>
            </a:r>
            <a:r>
              <a:rPr lang="cs-CZ" sz="1800" i="1" dirty="0" smtClean="0">
                <a:latin typeface="Calibri Light" panose="020F0302020204030204" pitchFamily="34" charset="0"/>
              </a:rPr>
              <a:t>			</a:t>
            </a:r>
            <a:r>
              <a:rPr lang="cs-CZ" sz="1800" i="1" dirty="0" smtClean="0">
                <a:latin typeface="Calibri Light" panose="020F0302020204030204" pitchFamily="34" charset="0"/>
              </a:rPr>
              <a:t>      význam </a:t>
            </a:r>
            <a:r>
              <a:rPr lang="cs-CZ" sz="1800" i="1" dirty="0" smtClean="0">
                <a:latin typeface="Calibri Light" panose="020F0302020204030204" pitchFamily="34" charset="0"/>
              </a:rPr>
              <a:t>(</a:t>
            </a:r>
            <a:r>
              <a:rPr lang="cs-CZ" sz="1800" i="1" dirty="0" err="1" smtClean="0">
                <a:latin typeface="Calibri Light" panose="020F0302020204030204" pitchFamily="34" charset="0"/>
              </a:rPr>
              <a:t>vl</a:t>
            </a:r>
            <a:r>
              <a:rPr lang="cs-CZ" sz="1800" i="1" dirty="0" smtClean="0">
                <a:latin typeface="Calibri Light" panose="020F0302020204030204" pitchFamily="34" charset="0"/>
              </a:rPr>
              <a:t>. </a:t>
            </a:r>
            <a:r>
              <a:rPr lang="cs-CZ" sz="1800" i="1" dirty="0">
                <a:latin typeface="Calibri Light" panose="020F0302020204030204" pitchFamily="34" charset="0"/>
              </a:rPr>
              <a:t>e</a:t>
            </a:r>
            <a:r>
              <a:rPr lang="cs-CZ" sz="1800" i="1" dirty="0" smtClean="0">
                <a:latin typeface="Calibri Light" panose="020F0302020204030204" pitchFamily="34" charset="0"/>
              </a:rPr>
              <a:t>stetické formální</a:t>
            </a:r>
            <a:r>
              <a:rPr lang="cs-CZ" sz="1800" i="1" dirty="0" smtClean="0">
                <a:latin typeface="Calibri Light" panose="020F0302020204030204" pitchFamily="34" charset="0"/>
              </a:rPr>
              <a:t>, expresivní, reprezentační</a:t>
            </a:r>
            <a:r>
              <a:rPr lang="cs-CZ" sz="1800" i="1" dirty="0" smtClean="0">
                <a:latin typeface="Calibri Light" panose="020F0302020204030204" pitchFamily="34" charset="0"/>
              </a:rPr>
              <a:t>)</a:t>
            </a:r>
            <a:endParaRPr lang="cs-CZ" sz="18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151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7577" y="373487"/>
            <a:ext cx="5762223" cy="6194738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172200" y="373487"/>
            <a:ext cx="5181600" cy="61947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Scéna je z V. ateliéru v královském paláci v Madridu. Vzadu ve dveřích královský vrchní čalouník 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Velázquez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. Zrcadlo vedle dveří odráží portréty Filipa IV. a královny Anny. Před plátnem stojí Diego 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Velázquez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. Uprostřed pětiletá princezna Markéta se dvěma dvorními dámami (Las 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meninas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). Jedna z (Maria Augustina 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Sarmiento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) podává princezně stříbrný talířek. Druhá je Isabel de 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Velasco</a:t>
            </a:r>
            <a:r>
              <a:rPr lang="cs-CZ" i="1" dirty="0">
                <a:solidFill>
                  <a:srgbClr val="000000"/>
                </a:solidFill>
                <a:latin typeface="+mj-lt"/>
              </a:rPr>
              <a:t>.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 Vedle ní je rakouská trpaslice Maria </a:t>
            </a:r>
            <a:r>
              <a:rPr lang="cs-CZ" i="1" dirty="0" err="1">
                <a:solidFill>
                  <a:srgbClr val="000000"/>
                </a:solidFill>
                <a:latin typeface="+mj-lt"/>
              </a:rPr>
              <a:t>B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árbara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. Žena v bílých šatech v pozadí je opatrovnice dam Marcela de </a:t>
            </a:r>
            <a:r>
              <a:rPr lang="cs-CZ" b="0" i="1" dirty="0" err="1" smtClean="0">
                <a:solidFill>
                  <a:srgbClr val="000000"/>
                </a:solidFill>
                <a:effectLst/>
                <a:latin typeface="+mj-lt"/>
              </a:rPr>
              <a:t>Ulloa</a:t>
            </a: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cs-CZ" b="0" i="1" dirty="0" smtClean="0">
                <a:solidFill>
                  <a:srgbClr val="000000"/>
                </a:solidFill>
                <a:effectLst/>
                <a:latin typeface="+mj-lt"/>
              </a:rPr>
              <a:t>Kompozice je centrální, soustředí postavy do skupiny se středem u princezny Markéty. Perspektiva a světlo dodává hloubku. </a:t>
            </a:r>
            <a:r>
              <a:rPr lang="cs-CZ" i="1" dirty="0" smtClean="0">
                <a:latin typeface="+mj-lt"/>
              </a:rPr>
              <a:t/>
            </a:r>
            <a:br>
              <a:rPr lang="cs-CZ" i="1" dirty="0" smtClean="0">
                <a:latin typeface="+mj-lt"/>
              </a:rPr>
            </a:br>
            <a:endParaRPr lang="cs-CZ" i="1" dirty="0">
              <a:latin typeface="+mj-lt"/>
            </a:endParaRPr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373487"/>
            <a:ext cx="5380879" cy="6194738"/>
          </a:xfrm>
          <a:prstGeom prst="rect">
            <a:avLst/>
          </a:prstGeom>
        </p:spPr>
      </p:pic>
      <p:cxnSp>
        <p:nvCxnSpPr>
          <p:cNvPr id="29" name="Přímá spojnice 28"/>
          <p:cNvCxnSpPr/>
          <p:nvPr/>
        </p:nvCxnSpPr>
        <p:spPr>
          <a:xfrm>
            <a:off x="3438659" y="3902299"/>
            <a:ext cx="2302829" cy="2665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H="1">
            <a:off x="360609" y="3889420"/>
            <a:ext cx="3078050" cy="2678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H="1" flipV="1">
            <a:off x="360609" y="373487"/>
            <a:ext cx="3078050" cy="3528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3438659" y="373487"/>
            <a:ext cx="2302829" cy="3528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0309"/>
          </a:xfrm>
        </p:spPr>
        <p:txBody>
          <a:bodyPr>
            <a:normAutofit/>
          </a:bodyPr>
          <a:lstStyle/>
          <a:p>
            <a:pPr algn="ctr"/>
            <a:r>
              <a:rPr lang="cs-CZ" sz="2800" i="1" dirty="0" smtClean="0">
                <a:solidFill>
                  <a:srgbClr val="C00000"/>
                </a:solidFill>
              </a:rPr>
              <a:t>Vlastnosti reprezentační (co se reprezentuje, o čem ze </a:t>
            </a:r>
            <a:r>
              <a:rPr lang="cs-CZ" sz="2800" i="1" dirty="0" smtClean="0">
                <a:solidFill>
                  <a:srgbClr val="C00000"/>
                </a:solidFill>
              </a:rPr>
              <a:t>světa </a:t>
            </a:r>
            <a:r>
              <a:rPr lang="cs-CZ" sz="2800" i="1" dirty="0" smtClean="0">
                <a:solidFill>
                  <a:srgbClr val="C00000"/>
                </a:solidFill>
              </a:rPr>
              <a:t>to je)</a:t>
            </a:r>
            <a:endParaRPr lang="cs-CZ" sz="28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30309" y="1030310"/>
            <a:ext cx="10045519" cy="547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i="1" dirty="0" smtClean="0">
                <a:latin typeface="+mj-lt"/>
              </a:rPr>
              <a:t>Rané a vrcholné baroko (1600 - 1700) ve Španělsku: „zlatý věk“ (siglo de </a:t>
            </a:r>
            <a:r>
              <a:rPr lang="cs-CZ" sz="2600" i="1" dirty="0" err="1" smtClean="0">
                <a:latin typeface="+mj-lt"/>
              </a:rPr>
              <a:t>oro</a:t>
            </a:r>
            <a:r>
              <a:rPr lang="cs-CZ" sz="2600" i="1" dirty="0" smtClean="0">
                <a:latin typeface="+mj-lt"/>
              </a:rPr>
              <a:t>); realistické umění, náboženská témata, ale i portréty a zátiší. Mad­rid - sídelní město králů (Filipa IV., Karla II.) i Sevilla, (malíře Francisca </a:t>
            </a:r>
            <a:r>
              <a:rPr lang="cs-CZ" sz="2600" i="1" dirty="0" err="1" smtClean="0">
                <a:latin typeface="+mj-lt"/>
              </a:rPr>
              <a:t>Pacheca</a:t>
            </a:r>
            <a:r>
              <a:rPr lang="cs-CZ" sz="2600" i="1" dirty="0" smtClean="0">
                <a:latin typeface="+mj-lt"/>
              </a:rPr>
              <a:t>, učitele Diega </a:t>
            </a:r>
            <a:r>
              <a:rPr lang="cs-CZ" sz="2600" i="1" dirty="0" err="1" smtClean="0">
                <a:latin typeface="+mj-lt"/>
              </a:rPr>
              <a:t>Velázqueze</a:t>
            </a:r>
            <a:r>
              <a:rPr lang="cs-CZ" sz="2600" i="1" dirty="0" smtClean="0">
                <a:latin typeface="+mj-lt"/>
              </a:rPr>
              <a:t>, </a:t>
            </a:r>
            <a:r>
              <a:rPr lang="cs-CZ" sz="2600" i="1" dirty="0" err="1" smtClean="0">
                <a:latin typeface="+mj-lt"/>
              </a:rPr>
              <a:t>Pachecova</a:t>
            </a:r>
            <a:r>
              <a:rPr lang="cs-CZ" sz="2600" i="1" dirty="0" smtClean="0">
                <a:latin typeface="+mj-lt"/>
              </a:rPr>
              <a:t> akademie); protireformační aktivity; od </a:t>
            </a:r>
            <a:r>
              <a:rPr lang="cs-CZ" sz="2600" i="1" dirty="0" err="1" smtClean="0">
                <a:latin typeface="+mj-lt"/>
              </a:rPr>
              <a:t>Pacheca</a:t>
            </a:r>
            <a:r>
              <a:rPr lang="cs-CZ" sz="2600" i="1" dirty="0" smtClean="0">
                <a:latin typeface="+mj-lt"/>
              </a:rPr>
              <a:t> Diego </a:t>
            </a:r>
            <a:r>
              <a:rPr lang="cs-CZ" sz="2600" i="1" dirty="0" err="1" smtClean="0">
                <a:latin typeface="+mj-lt"/>
              </a:rPr>
              <a:t>Velázquez</a:t>
            </a:r>
            <a:r>
              <a:rPr lang="cs-CZ" sz="2600" i="1" dirty="0" smtClean="0">
                <a:latin typeface="+mj-lt"/>
              </a:rPr>
              <a:t> (1599-1660),Francisco </a:t>
            </a:r>
            <a:r>
              <a:rPr lang="cs-CZ" sz="2600" i="1" dirty="0" err="1" smtClean="0">
                <a:latin typeface="+mj-lt"/>
              </a:rPr>
              <a:t>Zurbarán</a:t>
            </a:r>
            <a:r>
              <a:rPr lang="cs-CZ" sz="2600" i="1" dirty="0" smtClean="0">
                <a:latin typeface="+mj-lt"/>
              </a:rPr>
              <a:t> (1598-1664) a </a:t>
            </a:r>
            <a:r>
              <a:rPr lang="cs-CZ" sz="2600" i="1" dirty="0" err="1" smtClean="0">
                <a:latin typeface="+mj-lt"/>
              </a:rPr>
              <a:t>Bartolomé</a:t>
            </a:r>
            <a:r>
              <a:rPr lang="cs-CZ" sz="2600" i="1" dirty="0" smtClean="0">
                <a:latin typeface="+mj-lt"/>
              </a:rPr>
              <a:t> </a:t>
            </a:r>
            <a:r>
              <a:rPr lang="cs-CZ" sz="2600" i="1" dirty="0" err="1" smtClean="0">
                <a:latin typeface="+mj-lt"/>
              </a:rPr>
              <a:t>Esteban</a:t>
            </a:r>
            <a:r>
              <a:rPr lang="cs-CZ" sz="2600" i="1" dirty="0" smtClean="0">
                <a:latin typeface="+mj-lt"/>
              </a:rPr>
              <a:t> </a:t>
            </a:r>
            <a:r>
              <a:rPr lang="cs-CZ" sz="2600" i="1" dirty="0" err="1" smtClean="0">
                <a:latin typeface="+mj-lt"/>
              </a:rPr>
              <a:t>Murillo</a:t>
            </a:r>
            <a:r>
              <a:rPr lang="cs-CZ" sz="2600" i="1" dirty="0" smtClean="0">
                <a:latin typeface="+mj-lt"/>
              </a:rPr>
              <a:t> (1617-1682).</a:t>
            </a:r>
          </a:p>
          <a:p>
            <a:pPr marL="0" indent="0">
              <a:buNone/>
            </a:pPr>
            <a:r>
              <a:rPr lang="cs-CZ" sz="2600" i="1" dirty="0" smtClean="0">
                <a:latin typeface="+mj-lt"/>
              </a:rPr>
              <a:t>DIEGO VELÁZQUEZ (1599 - 1660):  (Diego </a:t>
            </a:r>
            <a:r>
              <a:rPr lang="cs-CZ" sz="2600" i="1" dirty="0" err="1" smtClean="0">
                <a:latin typeface="+mj-lt"/>
              </a:rPr>
              <a:t>Rodríguez</a:t>
            </a:r>
            <a:r>
              <a:rPr lang="cs-CZ" sz="2600" i="1" dirty="0" smtClean="0">
                <a:latin typeface="+mj-lt"/>
              </a:rPr>
              <a:t> de Silva y </a:t>
            </a:r>
            <a:r>
              <a:rPr lang="cs-CZ" sz="2600" i="1" dirty="0" err="1" smtClean="0">
                <a:latin typeface="+mj-lt"/>
              </a:rPr>
              <a:t>Velázquez</a:t>
            </a:r>
            <a:r>
              <a:rPr lang="cs-CZ" sz="2600" i="1" dirty="0" smtClean="0">
                <a:latin typeface="+mj-lt"/>
              </a:rPr>
              <a:t>); narozen v Seville, </a:t>
            </a:r>
            <a:r>
              <a:rPr lang="cs-CZ" sz="2600" i="1" dirty="0" smtClean="0">
                <a:latin typeface="+mj-lt"/>
              </a:rPr>
              <a:t>první </a:t>
            </a:r>
            <a:r>
              <a:rPr lang="cs-CZ" sz="2600" i="1" dirty="0" smtClean="0">
                <a:latin typeface="+mj-lt"/>
              </a:rPr>
              <a:t>obrazy v duchu </a:t>
            </a:r>
            <a:r>
              <a:rPr lang="cs-CZ" sz="2600" i="1" dirty="0" err="1" smtClean="0">
                <a:latin typeface="+mj-lt"/>
              </a:rPr>
              <a:t>caravaggiovského</a:t>
            </a:r>
            <a:r>
              <a:rPr lang="cs-CZ" sz="2600" i="1" dirty="0" smtClean="0">
                <a:latin typeface="+mj-lt"/>
              </a:rPr>
              <a:t> realismu. Nejlepší díla od 1622 Madridu jako dvorní malíř Filipa IV.; celý život se věnoval (téměř výlučně) portrétní malbě: portréty krále, jeho choti a členů královské rodiny, portréty dvořanů a různých hodnostářů, dvorních šašků a trpaslíků; postupně opouštěl </a:t>
            </a:r>
            <a:r>
              <a:rPr lang="cs-CZ" sz="2600" i="1" dirty="0" err="1" smtClean="0">
                <a:latin typeface="+mj-lt"/>
              </a:rPr>
              <a:t>chianoscuro</a:t>
            </a:r>
            <a:r>
              <a:rPr lang="cs-CZ" sz="2600" i="1" dirty="0" smtClean="0">
                <a:latin typeface="+mj-lt"/>
              </a:rPr>
              <a:t> a směřoval k barevně kultivovanému výrazu: reprezentativnost dvorského portrétu a současně živost a psychologická věrohodnost.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732653" y="785611"/>
            <a:ext cx="90153" cy="5262563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72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98264" y="9964738"/>
            <a:ext cx="3477810" cy="85642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MuseARTa - DIEGO VELÁZQUEZ   LAS MENINAS - Ponožky - multi 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39" y="0"/>
            <a:ext cx="476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8536" y="19056"/>
            <a:ext cx="5944130" cy="6838943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9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2580"/>
          </a:xfrm>
        </p:spPr>
        <p:txBody>
          <a:bodyPr/>
          <a:lstStyle/>
          <a:p>
            <a:r>
              <a:rPr lang="cs-CZ" sz="3200" i="1" dirty="0" smtClean="0">
                <a:latin typeface="Calibri Light" panose="020F0302020204030204" pitchFamily="34" charset="0"/>
              </a:rPr>
              <a:t>Infantka Markéta Tereza</a:t>
            </a:r>
            <a:endParaRPr lang="cs-CZ" sz="3200" i="1" dirty="0">
              <a:latin typeface="Calibri Light" panose="020F030202020403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197600" y="775473"/>
            <a:ext cx="5384800" cy="5809356"/>
          </a:xfrm>
        </p:spPr>
        <p:txBody>
          <a:bodyPr/>
          <a:lstStyle/>
          <a:p>
            <a:pPr marL="0" indent="0">
              <a:buNone/>
            </a:pPr>
            <a:r>
              <a:rPr lang="cs-CZ" sz="2800" i="1" dirty="0" smtClean="0">
                <a:latin typeface="Calibri Light" panose="020F0302020204030204" pitchFamily="34" charset="0"/>
              </a:rPr>
              <a:t>5 letá dívenka.</a:t>
            </a:r>
          </a:p>
          <a:p>
            <a:pPr marL="0" indent="0">
              <a:buNone/>
            </a:pPr>
            <a:r>
              <a:rPr lang="cs-CZ" sz="2800" i="1" dirty="0" smtClean="0">
                <a:latin typeface="Calibri Light" panose="020F0302020204030204" pitchFamily="34" charset="0"/>
              </a:rPr>
              <a:t>Otec Filip měl se dvěma manželkami celkem 12 dětí, Markéta se dožila dospělosti jako jedno je dvou.</a:t>
            </a:r>
          </a:p>
          <a:p>
            <a:pPr marL="0" indent="0">
              <a:buNone/>
            </a:pPr>
            <a:r>
              <a:rPr lang="cs-CZ" sz="2800" i="1" dirty="0" smtClean="0">
                <a:latin typeface="Calibri Light" panose="020F0302020204030204" pitchFamily="34" charset="0"/>
              </a:rPr>
              <a:t>Později se provdala se za Leopolda I. a stala se tak císařovnou Svaté říše římské.</a:t>
            </a:r>
          </a:p>
          <a:p>
            <a:pPr marL="0" indent="0">
              <a:buNone/>
            </a:pPr>
            <a:r>
              <a:rPr lang="cs-CZ" sz="2800" i="1" dirty="0" smtClean="0">
                <a:latin typeface="Calibri Light" panose="020F0302020204030204" pitchFamily="34" charset="0"/>
              </a:rPr>
              <a:t>Její pohled se neupírá na žádnou z dvorních dam, ale na diváka obrazu.</a:t>
            </a:r>
          </a:p>
          <a:p>
            <a:pPr marL="0" indent="0">
              <a:buNone/>
            </a:pPr>
            <a:endParaRPr lang="en-US" sz="1400" i="1" dirty="0" smtClean="0">
              <a:latin typeface="Calibri Light" panose="020F0302020204030204" pitchFamily="34" charset="0"/>
            </a:endParaRPr>
          </a:p>
          <a:p>
            <a:endParaRPr lang="en-US" dirty="0" smtClean="0"/>
          </a:p>
          <a:p>
            <a:endParaRPr lang="cs-CZ" dirty="0"/>
          </a:p>
        </p:txBody>
      </p:sp>
      <p:pic>
        <p:nvPicPr>
          <p:cNvPr id="7" name="Picture 2" descr="Maria Theresa in Las Meni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75473"/>
            <a:ext cx="4912081" cy="58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24248"/>
          </a:xfrm>
        </p:spPr>
        <p:txBody>
          <a:bodyPr/>
          <a:lstStyle/>
          <a:p>
            <a:r>
              <a:rPr lang="cs-CZ" sz="2400" i="1" dirty="0" smtClean="0">
                <a:latin typeface="Calibri Light" panose="020F0302020204030204" pitchFamily="34" charset="0"/>
              </a:rPr>
              <a:t>Mária Augustina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Sarmiento</a:t>
            </a:r>
            <a:r>
              <a:rPr lang="cs-CZ" sz="2400" i="1" dirty="0" smtClean="0">
                <a:latin typeface="Calibri Light" panose="020F0302020204030204" pitchFamily="34" charset="0"/>
              </a:rPr>
              <a:t> a Isabel de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Velasco</a:t>
            </a:r>
            <a:endParaRPr lang="cs-CZ" sz="24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53082" y="1031273"/>
            <a:ext cx="3829318" cy="5094892"/>
          </a:xfrm>
        </p:spPr>
        <p:txBody>
          <a:bodyPr/>
          <a:lstStyle/>
          <a:p>
            <a:pPr marL="0" indent="0">
              <a:buNone/>
            </a:pPr>
            <a:r>
              <a:rPr lang="cs-CZ" i="1" dirty="0" smtClean="0">
                <a:latin typeface="Calibri Light" panose="020F0302020204030204" pitchFamily="34" charset="0"/>
              </a:rPr>
              <a:t>Dvorní dámy po levé a pravé straně infantky – Isabela na obraze vpravo uklání, Mária Augustina vlevo infantce nabízí nápoj.</a:t>
            </a:r>
            <a:endParaRPr lang="en-US" i="1" dirty="0" smtClean="0">
              <a:latin typeface="Calibri Light" panose="020F0302020204030204" pitchFamily="34" charset="0"/>
            </a:endParaRPr>
          </a:p>
          <a:p>
            <a:endParaRPr lang="cs-CZ" dirty="0"/>
          </a:p>
        </p:txBody>
      </p:sp>
      <p:pic>
        <p:nvPicPr>
          <p:cNvPr id="124930" name="Picture 2" descr="Ladies in Waiting in Las Menin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3" y="1031272"/>
            <a:ext cx="7663455" cy="47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8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24248"/>
          </a:xfrm>
        </p:spPr>
        <p:txBody>
          <a:bodyPr/>
          <a:lstStyle/>
          <a:p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/>
            </a:r>
            <a:b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Maria </a:t>
            </a:r>
            <a:r>
              <a:rPr lang="cs-CZ" sz="2400" i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Bárbola</a:t>
            </a:r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a </a:t>
            </a:r>
            <a:r>
              <a:rPr lang="cs-CZ" sz="2400" i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Nicolasito</a:t>
            </a:r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cs-CZ" sz="2400" i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Pertusato</a:t>
            </a:r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/>
            </a:r>
            <a:b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endParaRPr lang="cs-CZ" sz="2400" i="1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25299" y="824249"/>
            <a:ext cx="5057101" cy="5301916"/>
          </a:xfrm>
        </p:spPr>
        <p:txBody>
          <a:bodyPr/>
          <a:lstStyle/>
          <a:p>
            <a:pPr marL="0" indent="0">
              <a:buNone/>
            </a:pP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Vpravo dva 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trpaslíci: Rakušanka </a:t>
            </a:r>
            <a:r>
              <a:rPr lang="cs-CZ" sz="2400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Bárbola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(</a:t>
            </a:r>
            <a:r>
              <a:rPr lang="cs-CZ" sz="2400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Enana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cs-CZ" sz="2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de la </a:t>
            </a:r>
            <a:r>
              <a:rPr lang="cs-CZ" sz="2400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Reina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) a Ital </a:t>
            </a:r>
            <a:r>
              <a:rPr lang="cs-CZ" sz="2400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Pertusato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. </a:t>
            </a:r>
            <a:r>
              <a:rPr lang="cs-CZ" sz="2400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Pertusato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má levou nohu položenou na psím hřbetě, pokouší se spícího psa vzbudit. Pes je španělská doga, hlídač. (Trpaslíci hráli na Filipově dvoře významnou roli).</a:t>
            </a:r>
          </a:p>
          <a:p>
            <a:pPr marL="0" indent="0">
              <a:buNone/>
            </a:pP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Pes – Domini </a:t>
            </a:r>
            <a:r>
              <a:rPr lang="cs-CZ" sz="2400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canes</a:t>
            </a:r>
            <a:r>
              <a:rPr lang="cs-CZ" sz="2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(psi páně), dominikáni, inkvizice. Zahánějí heretiky-vlky vrhající se na ovce (pravověrné katolíky). V dominikánském malířství pes někdy leží u nohou Jidáše.</a:t>
            </a:r>
          </a:p>
          <a:p>
            <a:pPr marL="0" indent="0">
              <a:buNone/>
            </a:pPr>
            <a:r>
              <a:rPr lang="cs-CZ" sz="2400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Bdi a chraň nás před heretiky!</a:t>
            </a:r>
            <a:endParaRPr lang="en-US" sz="2400" i="1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8002" name="Picture 2" descr="Court Dwarves in Las Menin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51" y="805956"/>
            <a:ext cx="4636397" cy="605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76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2732"/>
          </a:xfrm>
        </p:spPr>
        <p:txBody>
          <a:bodyPr/>
          <a:lstStyle/>
          <a:p>
            <a:r>
              <a:rPr lang="cs-CZ" sz="2800" i="1" dirty="0" smtClean="0">
                <a:latin typeface="Calibri Light" panose="020F0302020204030204" pitchFamily="34" charset="0"/>
              </a:rPr>
              <a:t>Marcela de </a:t>
            </a:r>
            <a:r>
              <a:rPr lang="cs-CZ" sz="2800" i="1" dirty="0" err="1" smtClean="0">
                <a:latin typeface="Calibri Light" panose="020F0302020204030204" pitchFamily="34" charset="0"/>
              </a:rPr>
              <a:t>Ulloa</a:t>
            </a:r>
            <a:endParaRPr lang="cs-CZ" sz="2800" i="1" dirty="0">
              <a:latin typeface="Calibri Light" panose="020F030202020403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953039"/>
            <a:ext cx="5225961" cy="5173126"/>
          </a:xfrm>
        </p:spPr>
        <p:txBody>
          <a:bodyPr/>
          <a:lstStyle/>
          <a:p>
            <a:pPr marL="0" indent="0">
              <a:buNone/>
            </a:pPr>
            <a:r>
              <a:rPr lang="cs-CZ" sz="2800" i="1" dirty="0" smtClean="0">
                <a:latin typeface="Calibri Light" panose="020F0302020204030204" pitchFamily="34" charset="0"/>
              </a:rPr>
              <a:t>Dvorní dáma Markéty </a:t>
            </a:r>
            <a:r>
              <a:rPr lang="cs-CZ" sz="2800" i="1" dirty="0">
                <a:latin typeface="Calibri Light" panose="020F0302020204030204" pitchFamily="34" charset="0"/>
              </a:rPr>
              <a:t>T</a:t>
            </a:r>
            <a:r>
              <a:rPr lang="cs-CZ" sz="2800" i="1" dirty="0" smtClean="0">
                <a:latin typeface="Calibri Light" panose="020F0302020204030204" pitchFamily="34" charset="0"/>
              </a:rPr>
              <a:t>erezy Marcela de </a:t>
            </a:r>
            <a:r>
              <a:rPr lang="cs-CZ" sz="2800" i="1" dirty="0" err="1" smtClean="0">
                <a:latin typeface="Calibri Light" panose="020F0302020204030204" pitchFamily="34" charset="0"/>
              </a:rPr>
              <a:t>Ulloa</a:t>
            </a:r>
            <a:r>
              <a:rPr lang="cs-CZ" sz="2800" i="1" dirty="0" smtClean="0">
                <a:latin typeface="Calibri Light" panose="020F0302020204030204" pitchFamily="34" charset="0"/>
              </a:rPr>
              <a:t> stojí za </a:t>
            </a:r>
            <a:r>
              <a:rPr lang="cs-CZ" sz="2800" i="1" dirty="0">
                <a:latin typeface="Calibri Light" panose="020F0302020204030204" pitchFamily="34" charset="0"/>
              </a:rPr>
              <a:t>I</a:t>
            </a:r>
            <a:r>
              <a:rPr lang="cs-CZ" sz="2800" i="1" dirty="0" smtClean="0">
                <a:latin typeface="Calibri Light" panose="020F0302020204030204" pitchFamily="34" charset="0"/>
              </a:rPr>
              <a:t>sabelou de </a:t>
            </a:r>
            <a:r>
              <a:rPr lang="cs-CZ" sz="2800" i="1" dirty="0" err="1" smtClean="0">
                <a:latin typeface="Calibri Light" panose="020F0302020204030204" pitchFamily="34" charset="0"/>
              </a:rPr>
              <a:t>Velasco</a:t>
            </a:r>
            <a:r>
              <a:rPr lang="cs-CZ" sz="2800" i="1" dirty="0" smtClean="0">
                <a:latin typeface="Calibri Light" panose="020F0302020204030204" pitchFamily="34" charset="0"/>
              </a:rPr>
              <a:t>. Je oděna smutečně, hovoří s neznámým mužem (strážcem? </a:t>
            </a:r>
            <a:r>
              <a:rPr lang="cs-CZ" sz="2800" i="1" dirty="0">
                <a:latin typeface="Calibri Light" panose="020F0302020204030204" pitchFamily="34" charset="0"/>
              </a:rPr>
              <a:t>d</a:t>
            </a:r>
            <a:r>
              <a:rPr lang="cs-CZ" sz="2800" i="1" dirty="0" smtClean="0">
                <a:latin typeface="Calibri Light" panose="020F0302020204030204" pitchFamily="34" charset="0"/>
              </a:rPr>
              <a:t>uší malíře).</a:t>
            </a:r>
            <a:endParaRPr lang="en-US" sz="2800" i="1" dirty="0" smtClean="0">
              <a:latin typeface="Calibri Light" panose="020F0302020204030204" pitchFamily="34" charset="0"/>
            </a:endParaRPr>
          </a:p>
          <a:p>
            <a:endParaRPr lang="en-US" dirty="0" smtClean="0"/>
          </a:p>
          <a:p>
            <a:endParaRPr lang="cs-CZ" dirty="0"/>
          </a:p>
        </p:txBody>
      </p:sp>
      <p:pic>
        <p:nvPicPr>
          <p:cNvPr id="129026" name="Picture 2" descr="Detail of Las Meninas by Diego Velazque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" y="953038"/>
            <a:ext cx="5860792" cy="51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1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5763"/>
          </a:xfrm>
        </p:spPr>
        <p:txBody>
          <a:bodyPr/>
          <a:lstStyle/>
          <a:p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José </a:t>
            </a:r>
            <a:r>
              <a:rPr lang="cs-CZ" sz="2400" i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Nieto</a:t>
            </a:r>
            <a:r>
              <a:rPr lang="cs-CZ" sz="24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cs-CZ" sz="2400" i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Velázquez</a:t>
            </a:r>
            <a:endParaRPr lang="cs-CZ" sz="2400" i="1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806" y="875764"/>
            <a:ext cx="4998523" cy="5525036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875763"/>
            <a:ext cx="5384800" cy="5525037"/>
          </a:xfrm>
        </p:spPr>
        <p:txBody>
          <a:bodyPr/>
          <a:lstStyle/>
          <a:p>
            <a:pPr marL="0" indent="0">
              <a:buNone/>
            </a:pPr>
            <a:r>
              <a:rPr lang="cs-CZ" sz="2900" i="1" dirty="0" smtClean="0">
                <a:latin typeface="Calibri Light" panose="020F0302020204030204" pitchFamily="34" charset="0"/>
              </a:rPr>
              <a:t>Důležitost královnina komorníka a snad </a:t>
            </a:r>
            <a:r>
              <a:rPr lang="cs-CZ" sz="2900" i="1" dirty="0" err="1" smtClean="0">
                <a:latin typeface="Calibri Light" panose="020F0302020204030204" pitchFamily="34" charset="0"/>
              </a:rPr>
              <a:t>Velázquezova</a:t>
            </a:r>
            <a:r>
              <a:rPr lang="cs-CZ" sz="2900" i="1" dirty="0" smtClean="0">
                <a:latin typeface="Calibri Light" panose="020F0302020204030204" pitchFamily="34" charset="0"/>
              </a:rPr>
              <a:t> příbuzného José </a:t>
            </a:r>
            <a:r>
              <a:rPr lang="cs-CZ" sz="2900" i="1" dirty="0" err="1" smtClean="0">
                <a:latin typeface="Calibri Light" panose="020F0302020204030204" pitchFamily="34" charset="0"/>
              </a:rPr>
              <a:t>Nieta</a:t>
            </a:r>
            <a:r>
              <a:rPr lang="cs-CZ" sz="2900" i="1" dirty="0" smtClean="0">
                <a:latin typeface="Calibri Light" panose="020F0302020204030204" pitchFamily="34" charset="0"/>
              </a:rPr>
              <a:t> je dána jeho pozicí v úběžníku geometrické perspektivy </a:t>
            </a:r>
            <a:r>
              <a:rPr lang="cs-CZ" sz="2900" i="1" dirty="0" smtClean="0">
                <a:latin typeface="Calibri Light" panose="020F0302020204030204" pitchFamily="34" charset="0"/>
              </a:rPr>
              <a:t>v otevřených </a:t>
            </a:r>
            <a:r>
              <a:rPr lang="cs-CZ" sz="2900" i="1" dirty="0" smtClean="0">
                <a:latin typeface="Calibri Light" panose="020F0302020204030204" pitchFamily="34" charset="0"/>
              </a:rPr>
              <a:t>dveřích. </a:t>
            </a:r>
            <a:r>
              <a:rPr lang="cs-CZ" sz="2900" i="1" dirty="0" err="1" smtClean="0">
                <a:latin typeface="Calibri Light" panose="020F0302020204030204" pitchFamily="34" charset="0"/>
              </a:rPr>
              <a:t>Nieto</a:t>
            </a:r>
            <a:r>
              <a:rPr lang="cs-CZ" sz="2900" i="1" dirty="0" smtClean="0">
                <a:latin typeface="Calibri Light" panose="020F0302020204030204" pitchFamily="34" charset="0"/>
              </a:rPr>
              <a:t> odpovídal v </a:t>
            </a:r>
            <a:r>
              <a:rPr lang="cs-CZ" sz="2900" i="1" dirty="0">
                <a:latin typeface="Calibri Light" panose="020F0302020204030204" pitchFamily="34" charset="0"/>
              </a:rPr>
              <a:t>p</a:t>
            </a:r>
            <a:r>
              <a:rPr lang="cs-CZ" sz="2900" i="1" dirty="0" smtClean="0">
                <a:latin typeface="Calibri Light" panose="020F0302020204030204" pitchFamily="34" charset="0"/>
              </a:rPr>
              <a:t>aláci za výzdobu tapetami a gobelíny. Na plátně odhrnuje závěs, aby malíři na obraze – </a:t>
            </a:r>
            <a:r>
              <a:rPr lang="cs-CZ" sz="2900" i="1" dirty="0" err="1" smtClean="0">
                <a:latin typeface="Calibri Light" panose="020F0302020204030204" pitchFamily="34" charset="0"/>
              </a:rPr>
              <a:t>Velázquezovi</a:t>
            </a:r>
            <a:r>
              <a:rPr lang="cs-CZ" sz="2900" i="1" dirty="0" smtClean="0">
                <a:latin typeface="Calibri Light" panose="020F0302020204030204" pitchFamily="34" charset="0"/>
              </a:rPr>
              <a:t> – poskytl více přirozeného světla.</a:t>
            </a:r>
          </a:p>
          <a:p>
            <a:pPr marL="0" indent="0">
              <a:buNone/>
            </a:pPr>
            <a:r>
              <a:rPr lang="cs-CZ" sz="2900" i="1" dirty="0" smtClean="0">
                <a:latin typeface="Calibri Light" panose="020F0302020204030204" pitchFamily="34" charset="0"/>
              </a:rPr>
              <a:t>V ohybu jeho ruky úběžník perspektivy.</a:t>
            </a:r>
            <a:endParaRPr lang="en-US" sz="2900" i="1" dirty="0" smtClean="0">
              <a:latin typeface="Calibri Light" panose="020F030202020403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Ovál 13"/>
          <p:cNvSpPr/>
          <p:nvPr/>
        </p:nvSpPr>
        <p:spPr>
          <a:xfrm>
            <a:off x="3400023" y="2975019"/>
            <a:ext cx="193183" cy="218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0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12" y="0"/>
            <a:ext cx="6945364" cy="685800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0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4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08338"/>
          </a:xfrm>
        </p:spPr>
        <p:txBody>
          <a:bodyPr/>
          <a:lstStyle/>
          <a:p>
            <a:r>
              <a:rPr lang="cs-CZ" sz="2400" i="1" dirty="0" smtClean="0">
                <a:latin typeface="Calibri Light" panose="020F0302020204030204" pitchFamily="34" charset="0"/>
              </a:rPr>
              <a:t>Král Filip IV. španělský a Marie Rakouská</a:t>
            </a:r>
            <a:endParaRPr lang="cs-CZ" sz="2400" i="1" dirty="0">
              <a:latin typeface="Calibri Light" panose="020F030202020403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225048" y="708339"/>
            <a:ext cx="4357351" cy="5417826"/>
          </a:xfrm>
        </p:spPr>
        <p:txBody>
          <a:bodyPr/>
          <a:lstStyle/>
          <a:p>
            <a:pPr marL="0" indent="0">
              <a:buNone/>
            </a:pPr>
            <a:r>
              <a:rPr lang="cs-CZ" sz="2400" i="1" dirty="0" smtClean="0">
                <a:latin typeface="Calibri Light" panose="020F0302020204030204" pitchFamily="34" charset="0"/>
              </a:rPr>
              <a:t>Pětiletá infantka Marie Tereza z obrazu sleduje své rodiče, pár, který divák vidí pouze v zrcadle (Pavel, 1. Epištola korintským, kap. </a:t>
            </a:r>
            <a:r>
              <a:rPr lang="cs-CZ" sz="2400" i="1" dirty="0">
                <a:latin typeface="Calibri Light" panose="020F0302020204030204" pitchFamily="34" charset="0"/>
              </a:rPr>
              <a:t>13</a:t>
            </a:r>
            <a:r>
              <a:rPr lang="cs-CZ" sz="2400" i="1" dirty="0" smtClean="0">
                <a:latin typeface="Calibri Light" panose="020F0302020204030204" pitchFamily="34" charset="0"/>
              </a:rPr>
              <a:t>): krále Filipa </a:t>
            </a:r>
            <a:r>
              <a:rPr lang="cs-CZ" sz="2400" i="1" dirty="0">
                <a:latin typeface="Calibri Light" panose="020F0302020204030204" pitchFamily="34" charset="0"/>
              </a:rPr>
              <a:t>IV. </a:t>
            </a:r>
            <a:r>
              <a:rPr lang="cs-CZ" sz="2400" i="1" dirty="0" smtClean="0">
                <a:latin typeface="Calibri Light" panose="020F0302020204030204" pitchFamily="34" charset="0"/>
              </a:rPr>
              <a:t>španělského </a:t>
            </a:r>
            <a:r>
              <a:rPr lang="cs-CZ" sz="2400" i="1" dirty="0">
                <a:latin typeface="Calibri Light" panose="020F0302020204030204" pitchFamily="34" charset="0"/>
              </a:rPr>
              <a:t>a </a:t>
            </a:r>
            <a:r>
              <a:rPr lang="cs-CZ" sz="2400" i="1" dirty="0" smtClean="0">
                <a:latin typeface="Calibri Light" panose="020F0302020204030204" pitchFamily="34" charset="0"/>
              </a:rPr>
              <a:t>královnu Marii Rakouskou (vliv portrétu manželů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Arnolfiniových</a:t>
            </a:r>
            <a:r>
              <a:rPr lang="cs-CZ" sz="2400" i="1" dirty="0" smtClean="0">
                <a:latin typeface="Calibri Light" panose="020F0302020204030204" pitchFamily="34" charset="0"/>
              </a:rPr>
              <a:t> Jana van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Eycka</a:t>
            </a:r>
            <a:r>
              <a:rPr lang="cs-CZ" sz="2400" i="1" dirty="0" smtClean="0">
                <a:latin typeface="Calibri Light" panose="020F0302020204030204" pitchFamily="34" charset="0"/>
              </a:rPr>
              <a:t> (1434), který visel ve Filipově paláci a který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Velázquez</a:t>
            </a:r>
            <a:r>
              <a:rPr lang="cs-CZ" sz="2400" i="1" dirty="0" smtClean="0">
                <a:latin typeface="Calibri Light" panose="020F0302020204030204" pitchFamily="34" charset="0"/>
              </a:rPr>
              <a:t> nepochybně </a:t>
            </a:r>
            <a:r>
              <a:rPr lang="cs-CZ" sz="2400" i="1" dirty="0" smtClean="0">
                <a:latin typeface="Calibri Light" panose="020F0302020204030204" pitchFamily="34" charset="0"/>
              </a:rPr>
              <a:t>znal – encyklopedická reference).</a:t>
            </a:r>
            <a:endParaRPr lang="cs-CZ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en-US" sz="1200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1026" name="Picture 2" descr="Philip IV and Mariana in Las Menin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3" y="708338"/>
            <a:ext cx="6012941" cy="593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4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79549"/>
          </a:xfrm>
        </p:spPr>
        <p:txBody>
          <a:bodyPr/>
          <a:lstStyle/>
          <a:p>
            <a:r>
              <a:rPr lang="cs-CZ" sz="2400" i="1" dirty="0" smtClean="0">
                <a:latin typeface="Calibri Light" panose="020F0302020204030204" pitchFamily="34" charset="0"/>
              </a:rPr>
              <a:t>Diego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Velázquez</a:t>
            </a:r>
            <a:endParaRPr lang="cs-CZ" sz="2400" i="1" dirty="0">
              <a:latin typeface="Calibri Light" panose="020F030202020403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654418"/>
            <a:ext cx="5314682" cy="595244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654418"/>
            <a:ext cx="5384800" cy="5471747"/>
          </a:xfrm>
        </p:spPr>
        <p:txBody>
          <a:bodyPr/>
          <a:lstStyle/>
          <a:p>
            <a:pPr marL="0" indent="0">
              <a:buNone/>
            </a:pPr>
            <a:r>
              <a:rPr lang="cs-CZ" sz="2400" i="1" dirty="0" smtClean="0">
                <a:latin typeface="Calibri Light" panose="020F0302020204030204" pitchFamily="34" charset="0"/>
              </a:rPr>
              <a:t>Zobrazit sebe jako součást skupinového portrétu nebylo běžnou součástí výtvarného slovníku (s </a:t>
            </a:r>
            <a:r>
              <a:rPr lang="cs-CZ" sz="2400" i="1" dirty="0" smtClean="0">
                <a:latin typeface="Calibri Light" panose="020F0302020204030204" pitchFamily="34" charset="0"/>
              </a:rPr>
              <a:t>výjimkami</a:t>
            </a:r>
            <a:r>
              <a:rPr lang="cs-CZ" sz="2400" i="1" dirty="0">
                <a:latin typeface="Calibri Light" panose="020F0302020204030204" pitchFamily="34" charset="0"/>
              </a:rPr>
              <a:t> </a:t>
            </a:r>
            <a:r>
              <a:rPr lang="cs-CZ" sz="2400" i="1" dirty="0" smtClean="0">
                <a:latin typeface="Calibri Light" panose="020F0302020204030204" pitchFamily="34" charset="0"/>
              </a:rPr>
              <a:t>-</a:t>
            </a:r>
            <a:r>
              <a:rPr lang="cs-CZ" sz="2400" i="1" dirty="0" smtClean="0">
                <a:latin typeface="Calibri Light" panose="020F0302020204030204" pitchFamily="34" charset="0"/>
              </a:rPr>
              <a:t> </a:t>
            </a:r>
            <a:r>
              <a:rPr lang="cs-CZ" sz="2400" i="1" dirty="0" smtClean="0">
                <a:latin typeface="Calibri Light" panose="020F0302020204030204" pitchFamily="34" charset="0"/>
              </a:rPr>
              <a:t>Rafael v Aténské škole). Obraz </a:t>
            </a:r>
            <a:r>
              <a:rPr lang="cs-CZ" sz="2400" i="1" dirty="0" smtClean="0">
                <a:latin typeface="Calibri Light" panose="020F0302020204030204" pitchFamily="34" charset="0"/>
              </a:rPr>
              <a:t>je </a:t>
            </a:r>
            <a:r>
              <a:rPr lang="cs-CZ" sz="2400" i="1" dirty="0" smtClean="0">
                <a:latin typeface="Calibri Light" panose="020F0302020204030204" pitchFamily="34" charset="0"/>
              </a:rPr>
              <a:t>malován ve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Velázquezov</a:t>
            </a:r>
            <a:r>
              <a:rPr lang="cs-CZ" sz="2400" i="1" dirty="0" err="1">
                <a:latin typeface="Calibri Light" panose="020F0302020204030204" pitchFamily="34" charset="0"/>
              </a:rPr>
              <a:t>ě</a:t>
            </a:r>
            <a:r>
              <a:rPr lang="cs-CZ" sz="2400" i="1" dirty="0" smtClean="0">
                <a:latin typeface="Calibri Light" panose="020F0302020204030204" pitchFamily="34" charset="0"/>
              </a:rPr>
              <a:t> ateliéru v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Alcázaru</a:t>
            </a:r>
            <a:r>
              <a:rPr lang="cs-CZ" sz="2400" i="1" dirty="0" smtClean="0">
                <a:latin typeface="Calibri Light" panose="020F0302020204030204" pitchFamily="34" charset="0"/>
              </a:rPr>
              <a:t>, </a:t>
            </a:r>
            <a:r>
              <a:rPr lang="cs-CZ" sz="2400" i="1" dirty="0" smtClean="0">
                <a:latin typeface="Calibri Light" panose="020F0302020204030204" pitchFamily="34" charset="0"/>
              </a:rPr>
              <a:t>i vše ostatní se </a:t>
            </a:r>
            <a:r>
              <a:rPr lang="cs-CZ" sz="2400" i="1" dirty="0" smtClean="0">
                <a:latin typeface="Calibri Light" panose="020F0302020204030204" pitchFamily="34" charset="0"/>
              </a:rPr>
              <a:t>točí kolem </a:t>
            </a:r>
            <a:r>
              <a:rPr lang="cs-CZ" sz="2400" i="1" dirty="0" smtClean="0">
                <a:latin typeface="Calibri Light" panose="020F0302020204030204" pitchFamily="34" charset="0"/>
              </a:rPr>
              <a:t>malování. </a:t>
            </a:r>
            <a:r>
              <a:rPr lang="cs-CZ" sz="2400" i="1" dirty="0" err="1" smtClean="0">
                <a:latin typeface="Calibri Light" panose="020F0302020204030204" pitchFamily="34" charset="0"/>
              </a:rPr>
              <a:t>Velázquezova</a:t>
            </a:r>
            <a:r>
              <a:rPr lang="cs-CZ" sz="2400" i="1" dirty="0" smtClean="0">
                <a:latin typeface="Calibri Light" panose="020F0302020204030204" pitchFamily="34" charset="0"/>
              </a:rPr>
              <a:t> role byla pro kulturní život královského dvora důležitá - byl též kurátorem rozrůstající se Filipovy sbírky obrazů. Zde se tedy – je mu dovoleno – </a:t>
            </a:r>
            <a:r>
              <a:rPr lang="cs-CZ" sz="2400" i="1" dirty="0" smtClean="0">
                <a:latin typeface="Calibri Light" panose="020F0302020204030204" pitchFamily="34" charset="0"/>
              </a:rPr>
              <a:t>zobrazil </a:t>
            </a:r>
            <a:r>
              <a:rPr lang="cs-CZ" sz="2400" i="1" dirty="0" smtClean="0">
                <a:latin typeface="Calibri Light" panose="020F0302020204030204" pitchFamily="34" charset="0"/>
              </a:rPr>
              <a:t>sebe </a:t>
            </a:r>
            <a:r>
              <a:rPr lang="cs-CZ" sz="2400" i="1" dirty="0" smtClean="0">
                <a:latin typeface="Calibri Light" panose="020F0302020204030204" pitchFamily="34" charset="0"/>
              </a:rPr>
              <a:t>spolu </a:t>
            </a:r>
            <a:r>
              <a:rPr lang="cs-CZ" sz="2400" i="1" dirty="0" smtClean="0">
                <a:latin typeface="Calibri Light" panose="020F0302020204030204" pitchFamily="34" charset="0"/>
              </a:rPr>
              <a:t>s královskou rodinou.</a:t>
            </a:r>
          </a:p>
          <a:p>
            <a:pPr marL="0" indent="0">
              <a:buNone/>
            </a:pPr>
            <a:r>
              <a:rPr lang="cs-CZ" sz="2400" i="1" dirty="0" smtClean="0">
                <a:latin typeface="Calibri Light" panose="020F0302020204030204" pitchFamily="34" charset="0"/>
              </a:rPr>
              <a:t>Malíř na diváka/královský pár.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30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1640" y="0"/>
            <a:ext cx="5944860" cy="684402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3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600" y="21874"/>
            <a:ext cx="10972800" cy="11172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09600" y="631065"/>
            <a:ext cx="10972800" cy="5495099"/>
          </a:xfrm>
        </p:spPr>
        <p:txBody>
          <a:bodyPr/>
          <a:lstStyle/>
          <a:p>
            <a:pPr marL="0" indent="0">
              <a:buNone/>
            </a:pPr>
            <a:r>
              <a:rPr lang="cs-CZ" sz="1400" i="1" dirty="0" smtClean="0">
                <a:latin typeface="Calibri Light" panose="020F0302020204030204" pitchFamily="34" charset="0"/>
              </a:rPr>
              <a:t>			Obraz Dvorní dámy</a:t>
            </a:r>
          </a:p>
          <a:p>
            <a:pPr marL="0" indent="0">
              <a:buNone/>
            </a:pPr>
            <a:endParaRPr lang="cs-CZ" sz="1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400" i="1" dirty="0" smtClean="0">
                <a:latin typeface="Calibri Light" panose="020F0302020204030204" pitchFamily="34" charset="0"/>
              </a:rPr>
              <a:t>	odraz </a:t>
            </a:r>
            <a:r>
              <a:rPr lang="cs-CZ" sz="1400" i="1" dirty="0">
                <a:latin typeface="Calibri Light" panose="020F0302020204030204" pitchFamily="34" charset="0"/>
              </a:rPr>
              <a:t>královského páru v </a:t>
            </a:r>
            <a:r>
              <a:rPr lang="cs-CZ" sz="1400" i="1" dirty="0" smtClean="0">
                <a:latin typeface="Calibri Light" panose="020F0302020204030204" pitchFamily="34" charset="0"/>
              </a:rPr>
              <a:t>zrcadle</a:t>
            </a:r>
          </a:p>
          <a:p>
            <a:pPr marL="0" indent="0">
              <a:buNone/>
            </a:pPr>
            <a:endParaRPr lang="cs-CZ" sz="1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400" i="1" dirty="0">
                <a:latin typeface="Calibri Light" panose="020F0302020204030204" pitchFamily="34" charset="0"/>
              </a:rPr>
              <a:t>						</a:t>
            </a:r>
            <a:r>
              <a:rPr lang="cs-CZ" sz="1400" i="1" dirty="0" smtClean="0">
                <a:latin typeface="Calibri Light" panose="020F0302020204030204" pitchFamily="34" charset="0"/>
              </a:rPr>
              <a:t>královský pár</a:t>
            </a:r>
            <a:endParaRPr lang="cs-CZ" sz="1400" i="1" dirty="0">
              <a:latin typeface="Calibri Light" panose="020F0302020204030204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3953814" y="1030311"/>
            <a:ext cx="6440" cy="1004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2459865" y="2047741"/>
            <a:ext cx="2962141" cy="40784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910625" y="3773510"/>
            <a:ext cx="631065" cy="8113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2910625" y="1893194"/>
            <a:ext cx="0" cy="1880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/>
          <p:cNvSpPr/>
          <p:nvPr/>
        </p:nvSpPr>
        <p:spPr>
          <a:xfrm>
            <a:off x="6516710" y="3464417"/>
            <a:ext cx="476518" cy="463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6761408" y="3245476"/>
            <a:ext cx="12879" cy="218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840" y="3835179"/>
            <a:ext cx="487722" cy="475529"/>
          </a:xfrm>
          <a:prstGeom prst="rect">
            <a:avLst/>
          </a:prstGeom>
        </p:spPr>
      </p:pic>
      <p:cxnSp>
        <p:nvCxnSpPr>
          <p:cNvPr id="22" name="Přímá spojnice 21"/>
          <p:cNvCxnSpPr/>
          <p:nvPr/>
        </p:nvCxnSpPr>
        <p:spPr>
          <a:xfrm>
            <a:off x="7572777" y="491973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609600" y="631064"/>
            <a:ext cx="11161690" cy="607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cs-CZ" sz="1400" i="1" dirty="0" smtClean="0">
                <a:latin typeface="Calibri Light" panose="020F0302020204030204" pitchFamily="34" charset="0"/>
              </a:rPr>
              <a:t>			Obraz Dvorní dámy</a:t>
            </a:r>
          </a:p>
          <a:p>
            <a:pPr marL="0" indent="0">
              <a:buFontTx/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FontTx/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FontTx/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FontTx/>
              <a:buNone/>
            </a:pPr>
            <a:r>
              <a:rPr lang="cs-CZ" sz="1400" i="1" dirty="0" smtClean="0">
                <a:latin typeface="Calibri Light" panose="020F0302020204030204" pitchFamily="34" charset="0"/>
              </a:rPr>
              <a:t>	odraz královského páru v zrcadle</a:t>
            </a:r>
          </a:p>
          <a:p>
            <a:pPr marL="0" indent="0">
              <a:buFontTx/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FontTx/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FontTx/>
              <a:buNone/>
            </a:pPr>
            <a:endParaRPr lang="cs-CZ" sz="1400" i="1" dirty="0" smtClean="0">
              <a:latin typeface="Calibri Light" panose="020F0302020204030204" pitchFamily="34" charset="0"/>
            </a:endParaRPr>
          </a:p>
          <a:p>
            <a:pPr marL="0" indent="0">
              <a:buFontTx/>
              <a:buNone/>
            </a:pPr>
            <a:r>
              <a:rPr lang="cs-CZ" sz="1400" i="1" dirty="0" smtClean="0">
                <a:latin typeface="Calibri Light" panose="020F0302020204030204" pitchFamily="34" charset="0"/>
              </a:rPr>
              <a:t>						</a:t>
            </a:r>
            <a:r>
              <a:rPr lang="cs-CZ" sz="1400" i="1" dirty="0" smtClean="0">
                <a:latin typeface="Calibri Light" panose="020F0302020204030204" pitchFamily="34" charset="0"/>
              </a:rPr>
              <a:t> </a:t>
            </a:r>
            <a:r>
              <a:rPr lang="cs-CZ" sz="1400" i="1" dirty="0" smtClean="0">
                <a:latin typeface="Calibri Light" panose="020F0302020204030204" pitchFamily="34" charset="0"/>
              </a:rPr>
              <a:t>		</a:t>
            </a:r>
            <a:r>
              <a:rPr lang="cs-CZ" sz="1400" i="1" dirty="0" smtClean="0">
                <a:latin typeface="Calibri Light" panose="020F0302020204030204" pitchFamily="34" charset="0"/>
              </a:rPr>
              <a:t>divák, Picasso</a:t>
            </a:r>
            <a:r>
              <a:rPr lang="cs-CZ" sz="1400" i="1" dirty="0" smtClean="0">
                <a:latin typeface="Calibri Light" panose="020F0302020204030204" pitchFamily="34" charset="0"/>
              </a:rPr>
              <a:t>, Dalí …</a:t>
            </a:r>
            <a:endParaRPr lang="cs-CZ" sz="1400" i="1" dirty="0">
              <a:latin typeface="Calibri Light" panose="020F0302020204030204" pitchFamily="34" charset="0"/>
            </a:endParaRPr>
          </a:p>
        </p:txBody>
      </p:sp>
      <p:cxnSp>
        <p:nvCxnSpPr>
          <p:cNvPr id="42" name="Přímá spojnice 41"/>
          <p:cNvCxnSpPr/>
          <p:nvPr/>
        </p:nvCxnSpPr>
        <p:spPr>
          <a:xfrm>
            <a:off x="6114628" y="347730"/>
            <a:ext cx="0" cy="60910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>
            <a:off x="963076" y="334851"/>
            <a:ext cx="28597" cy="60910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541690" y="3928056"/>
            <a:ext cx="29750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Přímá spojnice 2"/>
          <p:cNvCxnSpPr/>
          <p:nvPr/>
        </p:nvCxnSpPr>
        <p:spPr>
          <a:xfrm>
            <a:off x="7787425" y="266289"/>
            <a:ext cx="25758" cy="6065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991673" y="334851"/>
            <a:ext cx="5122955" cy="12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991673" y="6413679"/>
            <a:ext cx="5122955" cy="12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6076936" y="2842064"/>
            <a:ext cx="18325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184" y="-1396882"/>
            <a:ext cx="11831998" cy="8254881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7316" y="-249237"/>
            <a:ext cx="28575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5763"/>
          </a:xfrm>
        </p:spPr>
        <p:txBody>
          <a:bodyPr/>
          <a:lstStyle/>
          <a:p>
            <a:r>
              <a:rPr lang="cs-CZ" sz="3200" i="1" dirty="0" smtClean="0">
                <a:latin typeface="Calibri Light" panose="020F0302020204030204" pitchFamily="34" charset="0"/>
              </a:rPr>
              <a:t>Jan van </a:t>
            </a:r>
            <a:r>
              <a:rPr lang="cs-CZ" sz="3200" i="1" dirty="0" err="1" smtClean="0">
                <a:latin typeface="Calibri Light" panose="020F0302020204030204" pitchFamily="34" charset="0"/>
              </a:rPr>
              <a:t>Eyck</a:t>
            </a:r>
            <a:r>
              <a:rPr lang="cs-CZ" sz="3200" i="1" dirty="0" smtClean="0">
                <a:latin typeface="Calibri Light" panose="020F0302020204030204" pitchFamily="34" charset="0"/>
              </a:rPr>
              <a:t>: Portrét manželů </a:t>
            </a:r>
            <a:r>
              <a:rPr lang="cs-CZ" sz="3200" i="1" dirty="0" err="1" smtClean="0">
                <a:latin typeface="Calibri Light" panose="020F0302020204030204" pitchFamily="34" charset="0"/>
              </a:rPr>
              <a:t>Arnolfiniových</a:t>
            </a:r>
            <a:r>
              <a:rPr lang="cs-CZ" sz="3200" i="1" dirty="0" smtClean="0">
                <a:latin typeface="Calibri Light" panose="020F0302020204030204" pitchFamily="34" charset="0"/>
              </a:rPr>
              <a:t> (1434) (</a:t>
            </a:r>
            <a:r>
              <a:rPr lang="cs-CZ" sz="1100" i="1" dirty="0" smtClean="0">
                <a:latin typeface="Calibri Light" panose="020F0302020204030204" pitchFamily="34" charset="0"/>
              </a:rPr>
              <a:t>zde je pes symbolem věrnosti)</a:t>
            </a:r>
            <a:endParaRPr lang="cs-CZ" sz="3200" i="1" dirty="0">
              <a:latin typeface="Calibri Light" panose="020F0302020204030204" pitchFamily="34" charset="0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2370" y="875763"/>
            <a:ext cx="6878502" cy="5726353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0322" y="875763"/>
            <a:ext cx="4183636" cy="57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98490"/>
          </a:xfrm>
        </p:spPr>
        <p:txBody>
          <a:bodyPr/>
          <a:lstStyle/>
          <a:p>
            <a:r>
              <a:rPr lang="cs-CZ" sz="3600" i="1" dirty="0" smtClean="0">
                <a:latin typeface="Calibri Light" panose="020F0302020204030204" pitchFamily="34" charset="0"/>
              </a:rPr>
              <a:t>M. C. </a:t>
            </a:r>
            <a:r>
              <a:rPr lang="cs-CZ" sz="3600" i="1" dirty="0" err="1" smtClean="0">
                <a:latin typeface="Calibri Light" panose="020F0302020204030204" pitchFamily="34" charset="0"/>
              </a:rPr>
              <a:t>Escher</a:t>
            </a:r>
            <a:endParaRPr lang="cs-CZ" sz="3600" i="1" dirty="0">
              <a:latin typeface="Calibri Light" panose="020F030202020403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4044" y="798491"/>
            <a:ext cx="3632248" cy="58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21217"/>
          </a:xfrm>
        </p:spPr>
        <p:txBody>
          <a:bodyPr/>
          <a:lstStyle/>
          <a:p>
            <a:r>
              <a:rPr lang="cs-CZ" sz="2400" dirty="0" smtClean="0">
                <a:latin typeface="Calibri Light" panose="020F0302020204030204" pitchFamily="34" charset="0"/>
              </a:rPr>
              <a:t>Salvador Dalí: Princezna Markétka ve světlech a stínech své slávy</a:t>
            </a:r>
            <a:endParaRPr lang="cs-CZ" sz="2400" dirty="0">
              <a:latin typeface="Calibri Light" panose="020F030202020403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23500" y="721217"/>
            <a:ext cx="3834039" cy="589852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599312" y="1600201"/>
            <a:ext cx="983087" cy="452596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5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664" y="0"/>
            <a:ext cx="5374608" cy="685800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40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8790"/>
            <a:ext cx="10972800" cy="695458"/>
          </a:xfrm>
        </p:spPr>
        <p:txBody>
          <a:bodyPr/>
          <a:lstStyle/>
          <a:p>
            <a:r>
              <a:rPr lang="cs-CZ" i="1" dirty="0" smtClean="0">
                <a:latin typeface="Calibri Light" panose="020F0302020204030204" pitchFamily="34" charset="0"/>
              </a:rPr>
              <a:t>Pablo Picasso</a:t>
            </a:r>
            <a:endParaRPr lang="cs-CZ" i="1" dirty="0"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146221"/>
            <a:ext cx="5384800" cy="4979944"/>
          </a:xfrm>
        </p:spPr>
        <p:txBody>
          <a:bodyPr/>
          <a:lstStyle/>
          <a:p>
            <a:pPr marL="0" indent="0">
              <a:buNone/>
            </a:pPr>
            <a:r>
              <a:rPr lang="cs-CZ" sz="2000" i="1" dirty="0">
                <a:latin typeface="Calibri Light" panose="020F0302020204030204" pitchFamily="34" charset="0"/>
              </a:rPr>
              <a:t>V roce 1957 </a:t>
            </a:r>
            <a:r>
              <a:rPr lang="cs-CZ" sz="2000" i="1" dirty="0" smtClean="0">
                <a:latin typeface="Calibri Light" panose="020F0302020204030204" pitchFamily="34" charset="0"/>
              </a:rPr>
              <a:t>za </a:t>
            </a:r>
            <a:r>
              <a:rPr lang="cs-CZ" sz="2000" i="1" dirty="0" smtClean="0">
                <a:latin typeface="Calibri Light" panose="020F0302020204030204" pitchFamily="34" charset="0"/>
              </a:rPr>
              <a:t>2 měsíce </a:t>
            </a:r>
            <a:r>
              <a:rPr lang="cs-CZ" sz="2000" i="1" dirty="0">
                <a:latin typeface="Calibri Light" panose="020F0302020204030204" pitchFamily="34" charset="0"/>
              </a:rPr>
              <a:t>vytvoří 45 variací a 13 souvisejících děl na základě Dvorních dam. První variace, druhé největší plátno po </a:t>
            </a:r>
            <a:r>
              <a:rPr lang="cs-CZ" sz="2000" i="1" dirty="0" err="1">
                <a:latin typeface="Calibri Light" panose="020F0302020204030204" pitchFamily="34" charset="0"/>
              </a:rPr>
              <a:t>Guernice</a:t>
            </a:r>
            <a:r>
              <a:rPr lang="cs-CZ" sz="2000" i="1" dirty="0">
                <a:latin typeface="Calibri Light" panose="020F0302020204030204" pitchFamily="34" charset="0"/>
              </a:rPr>
              <a:t>, je monochromní, </a:t>
            </a:r>
            <a:r>
              <a:rPr lang="cs-CZ" sz="2000" i="1" dirty="0" smtClean="0">
                <a:latin typeface="Calibri Light" panose="020F0302020204030204" pitchFamily="34" charset="0"/>
              </a:rPr>
              <a:t>černobílé a </a:t>
            </a:r>
            <a:r>
              <a:rPr lang="cs-CZ" sz="2000" i="1" dirty="0">
                <a:latin typeface="Calibri Light" panose="020F0302020204030204" pitchFamily="34" charset="0"/>
              </a:rPr>
              <a:t>je to nedokončený obraz. Ve variaci je cítit </a:t>
            </a:r>
            <a:r>
              <a:rPr lang="cs-CZ" sz="2000" i="1" dirty="0" smtClean="0">
                <a:latin typeface="Calibri Light" panose="020F0302020204030204" pitchFamily="34" charset="0"/>
              </a:rPr>
              <a:t>kubistický </a:t>
            </a:r>
            <a:r>
              <a:rPr lang="cs-CZ" sz="2000" i="1" dirty="0">
                <a:latin typeface="Calibri Light" panose="020F0302020204030204" pitchFamily="34" charset="0"/>
              </a:rPr>
              <a:t>nádech: </a:t>
            </a:r>
            <a:r>
              <a:rPr lang="cs-CZ" sz="2000" i="1" dirty="0" smtClean="0">
                <a:latin typeface="Calibri Light" panose="020F0302020204030204" pitchFamily="34" charset="0"/>
              </a:rPr>
              <a:t>geometrizované obličeje</a:t>
            </a:r>
            <a:r>
              <a:rPr lang="cs-CZ" sz="2000" i="1" dirty="0">
                <a:latin typeface="Calibri Light" panose="020F0302020204030204" pitchFamily="34" charset="0"/>
              </a:rPr>
              <a:t>, zploštěné figury. Picasso protahuje obraz do horizontální roviny. Mění </a:t>
            </a:r>
            <a:r>
              <a:rPr lang="cs-CZ" sz="2000" i="1" dirty="0" smtClean="0">
                <a:latin typeface="Calibri Light" panose="020F0302020204030204" pitchFamily="34" charset="0"/>
              </a:rPr>
              <a:t>zdroj světla </a:t>
            </a:r>
            <a:r>
              <a:rPr lang="cs-CZ" sz="2000" i="1" dirty="0">
                <a:latin typeface="Calibri Light" panose="020F0302020204030204" pitchFamily="34" charset="0"/>
              </a:rPr>
              <a:t>v pokoji: otvírá na originálu zavřená okna. </a:t>
            </a:r>
            <a:r>
              <a:rPr lang="cs-CZ" sz="2000" i="1" dirty="0" smtClean="0">
                <a:latin typeface="Calibri Light" panose="020F0302020204030204" pitchFamily="34" charset="0"/>
              </a:rPr>
              <a:t>Mění </a:t>
            </a:r>
            <a:r>
              <a:rPr lang="cs-CZ" sz="2000" i="1" dirty="0">
                <a:latin typeface="Calibri Light" panose="020F0302020204030204" pitchFamily="34" charset="0"/>
              </a:rPr>
              <a:t>rozmístění postav </a:t>
            </a:r>
            <a:r>
              <a:rPr lang="cs-CZ" sz="2000" i="1" dirty="0" smtClean="0">
                <a:latin typeface="Calibri Light" panose="020F0302020204030204" pitchFamily="34" charset="0"/>
              </a:rPr>
              <a:t>na plátně</a:t>
            </a:r>
            <a:r>
              <a:rPr lang="cs-CZ" sz="2000" i="1" dirty="0">
                <a:latin typeface="Calibri Light" panose="020F0302020204030204" pitchFamily="34" charset="0"/>
              </a:rPr>
              <a:t>, ironizuje jejich sociální </a:t>
            </a:r>
            <a:r>
              <a:rPr lang="cs-CZ" sz="2000" i="1" dirty="0" smtClean="0">
                <a:latin typeface="Calibri Light" panose="020F0302020204030204" pitchFamily="34" charset="0"/>
              </a:rPr>
              <a:t>postavení. </a:t>
            </a:r>
            <a:endParaRPr lang="cs-CZ" sz="2000" i="1" dirty="0">
              <a:latin typeface="Calibri Light" panose="020F030202020403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146221"/>
            <a:ext cx="5384800" cy="4979944"/>
          </a:xfrm>
        </p:spPr>
        <p:txBody>
          <a:bodyPr/>
          <a:lstStyle/>
          <a:p>
            <a:pPr marL="0" indent="0">
              <a:buNone/>
            </a:pPr>
            <a:r>
              <a:rPr lang="cs-CZ" sz="2000" i="1" dirty="0" err="1">
                <a:latin typeface="Calibri Light" panose="020F0302020204030204" pitchFamily="34" charset="0"/>
              </a:rPr>
              <a:t>Velázquezova</a:t>
            </a:r>
            <a:r>
              <a:rPr lang="cs-CZ" sz="2000" i="1" dirty="0">
                <a:latin typeface="Calibri Light" panose="020F0302020204030204" pitchFamily="34" charset="0"/>
              </a:rPr>
              <a:t> postava je </a:t>
            </a:r>
            <a:r>
              <a:rPr lang="cs-CZ" sz="2000" i="1" dirty="0" smtClean="0">
                <a:latin typeface="Calibri Light" panose="020F0302020204030204" pitchFamily="34" charset="0"/>
              </a:rPr>
              <a:t>větší než by měla být. </a:t>
            </a:r>
            <a:r>
              <a:rPr lang="cs-CZ" sz="2000" i="1" dirty="0">
                <a:latin typeface="Calibri Light" panose="020F0302020204030204" pitchFamily="34" charset="0"/>
              </a:rPr>
              <a:t>Její obličej je složen ze dvou profilů dívajících se do různých stran. Jeho figura </a:t>
            </a:r>
            <a:r>
              <a:rPr lang="cs-CZ" sz="2000" i="1" dirty="0" smtClean="0">
                <a:latin typeface="Calibri Light" panose="020F0302020204030204" pitchFamily="34" charset="0"/>
              </a:rPr>
              <a:t>je přetvořena </a:t>
            </a:r>
            <a:r>
              <a:rPr lang="cs-CZ" sz="2000" i="1" dirty="0">
                <a:latin typeface="Calibri Light" panose="020F0302020204030204" pitchFamily="34" charset="0"/>
              </a:rPr>
              <a:t>v abstraktní souhrn geometrických </a:t>
            </a:r>
            <a:r>
              <a:rPr lang="cs-CZ" sz="2000" i="1" dirty="0" smtClean="0">
                <a:latin typeface="Calibri Light" panose="020F0302020204030204" pitchFamily="34" charset="0"/>
              </a:rPr>
              <a:t>tvarů. </a:t>
            </a:r>
            <a:r>
              <a:rPr lang="cs-CZ" sz="2000" i="1" dirty="0">
                <a:latin typeface="Calibri Light" panose="020F0302020204030204" pitchFamily="34" charset="0"/>
              </a:rPr>
              <a:t>Picasso </a:t>
            </a:r>
            <a:r>
              <a:rPr lang="cs-CZ" sz="2000" i="1" dirty="0" smtClean="0">
                <a:latin typeface="Calibri Light" panose="020F0302020204030204" pitchFamily="34" charset="0"/>
              </a:rPr>
              <a:t> - jako V. - klade </a:t>
            </a:r>
            <a:r>
              <a:rPr lang="cs-CZ" sz="2000" i="1" dirty="0">
                <a:latin typeface="Calibri Light" panose="020F0302020204030204" pitchFamily="34" charset="0"/>
              </a:rPr>
              <a:t>důraz na postavu komorníka, umisťuje jeho figuru přímo nad </a:t>
            </a:r>
            <a:r>
              <a:rPr lang="cs-CZ" sz="2000" i="1" dirty="0" smtClean="0">
                <a:latin typeface="Calibri Light" panose="020F0302020204030204" pitchFamily="34" charset="0"/>
              </a:rPr>
              <a:t>infantku. </a:t>
            </a:r>
            <a:r>
              <a:rPr lang="cs-CZ" sz="2000" i="1" dirty="0">
                <a:latin typeface="Calibri Light" panose="020F0302020204030204" pitchFamily="34" charset="0"/>
              </a:rPr>
              <a:t>Pes </a:t>
            </a:r>
            <a:r>
              <a:rPr lang="cs-CZ" sz="2000" i="1" dirty="0" smtClean="0">
                <a:latin typeface="Calibri Light" panose="020F0302020204030204" pitchFamily="34" charset="0"/>
              </a:rPr>
              <a:t>– původně španělská doga – je Picassovým jezevčíkem (P. byl člen KS Francie od 1944); jeden z prvků picassovské ikonografie. Infantka je dle </a:t>
            </a:r>
            <a:r>
              <a:rPr lang="cs-CZ" sz="2000" i="1" dirty="0">
                <a:latin typeface="Calibri Light" panose="020F0302020204030204" pitchFamily="34" charset="0"/>
              </a:rPr>
              <a:t>kritiků </a:t>
            </a:r>
            <a:r>
              <a:rPr lang="cs-CZ" sz="2000" i="1" dirty="0" smtClean="0">
                <a:latin typeface="Calibri Light" panose="020F0302020204030204" pitchFamily="34" charset="0"/>
              </a:rPr>
              <a:t>jeho </a:t>
            </a:r>
            <a:r>
              <a:rPr lang="cs-CZ" sz="2000" i="1" dirty="0">
                <a:latin typeface="Calibri Light" panose="020F0302020204030204" pitchFamily="34" charset="0"/>
              </a:rPr>
              <a:t>mladší </a:t>
            </a:r>
            <a:r>
              <a:rPr lang="cs-CZ" sz="2000" i="1" dirty="0" smtClean="0">
                <a:latin typeface="Calibri Light" panose="020F0302020204030204" pitchFamily="34" charset="0"/>
              </a:rPr>
              <a:t>zesnulá sestra Conchita, stálého znaku </a:t>
            </a:r>
            <a:r>
              <a:rPr lang="cs-CZ" sz="2000" i="1" dirty="0">
                <a:latin typeface="Calibri Light" panose="020F0302020204030204" pitchFamily="34" charset="0"/>
              </a:rPr>
              <a:t>picassovské ikonografie</a:t>
            </a:r>
            <a:r>
              <a:rPr lang="cs-CZ" sz="2000" i="1" dirty="0" smtClean="0">
                <a:latin typeface="Calibri Light" panose="020F0302020204030204" pitchFamily="34" charset="0"/>
              </a:rPr>
              <a:t>. Picasso  </a:t>
            </a:r>
            <a:r>
              <a:rPr lang="cs-CZ" sz="2000" i="1" dirty="0">
                <a:latin typeface="Calibri Light" panose="020F0302020204030204" pitchFamily="34" charset="0"/>
              </a:rPr>
              <a:t>prohlubuje a zesiluje efekt </a:t>
            </a:r>
            <a:r>
              <a:rPr lang="cs-CZ" sz="2000" i="1" dirty="0">
                <a:solidFill>
                  <a:srgbClr val="C00000"/>
                </a:solidFill>
                <a:latin typeface="Calibri Light" panose="020F0302020204030204" pitchFamily="34" charset="0"/>
              </a:rPr>
              <a:t>kompozice</a:t>
            </a:r>
            <a:r>
              <a:rPr lang="cs-CZ" sz="2000" i="1" dirty="0">
                <a:latin typeface="Calibri Light" panose="020F0302020204030204" pitchFamily="34" charset="0"/>
              </a:rPr>
              <a:t> a atmosféry, kterého </a:t>
            </a:r>
            <a:r>
              <a:rPr lang="cs-CZ" sz="2000" i="1" dirty="0" smtClean="0">
                <a:latin typeface="Calibri Light" panose="020F0302020204030204" pitchFamily="34" charset="0"/>
              </a:rPr>
              <a:t>nebylo možné </a:t>
            </a:r>
            <a:r>
              <a:rPr lang="cs-CZ" sz="2000" i="1" dirty="0">
                <a:latin typeface="Calibri Light" panose="020F0302020204030204" pitchFamily="34" charset="0"/>
              </a:rPr>
              <a:t>dosáhnout </a:t>
            </a:r>
            <a:r>
              <a:rPr lang="cs-CZ" sz="2000" i="1" dirty="0" smtClean="0">
                <a:latin typeface="Calibri Light" panose="020F0302020204030204" pitchFamily="34" charset="0"/>
              </a:rPr>
              <a:t>prostředky realismu</a:t>
            </a:r>
            <a:r>
              <a:rPr lang="cs-CZ" sz="2000" i="1" dirty="0" smtClean="0">
                <a:latin typeface="Calibri Light" panose="020F0302020204030204" pitchFamily="34" charset="0"/>
              </a:rPr>
              <a:t>: „překládá“ </a:t>
            </a:r>
            <a:r>
              <a:rPr lang="cs-CZ" sz="2000" i="1" dirty="0">
                <a:latin typeface="Calibri Light" panose="020F0302020204030204" pitchFamily="34" charset="0"/>
              </a:rPr>
              <a:t>obraz do </a:t>
            </a:r>
            <a:r>
              <a:rPr lang="cs-CZ" sz="2000" i="1" dirty="0" smtClean="0">
                <a:latin typeface="Calibri Light" panose="020F0302020204030204" pitchFamily="34" charset="0"/>
              </a:rPr>
              <a:t>svého </a:t>
            </a:r>
            <a:r>
              <a:rPr lang="cs-CZ" sz="2000" i="1" dirty="0" smtClean="0">
                <a:latin typeface="Calibri Light" panose="020F0302020204030204" pitchFamily="34" charset="0"/>
              </a:rPr>
              <a:t>jazyka</a:t>
            </a:r>
            <a:r>
              <a:rPr lang="cs-CZ" sz="2000" i="1" dirty="0" smtClean="0">
                <a:latin typeface="Calibri Light" panose="020F0302020204030204" pitchFamily="34" charset="0"/>
              </a:rPr>
              <a:t>.</a:t>
            </a:r>
            <a:endParaRPr lang="cs-CZ" sz="2000" i="1" dirty="0">
              <a:latin typeface="Calibri Light" panose="020F03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20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MPB 113.2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82" y="60416"/>
            <a:ext cx="8643767" cy="66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3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8548" y="37586"/>
            <a:ext cx="9175445" cy="682041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346286" y="1600201"/>
            <a:ext cx="236113" cy="452596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43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 smtClean="0">
                <a:latin typeface="Calibri Light" panose="020F0302020204030204" pitchFamily="34" charset="0"/>
              </a:rPr>
              <a:t>S hudbou Davida </a:t>
            </a:r>
            <a:r>
              <a:rPr lang="cs-CZ" i="1" dirty="0" err="1" smtClean="0">
                <a:latin typeface="Calibri Light" panose="020F0302020204030204" pitchFamily="34" charset="0"/>
              </a:rPr>
              <a:t>Alphera</a:t>
            </a:r>
            <a:r>
              <a:rPr lang="cs-CZ" i="1" dirty="0" smtClean="0">
                <a:latin typeface="Calibri Light" panose="020F0302020204030204" pitchFamily="34" charset="0"/>
              </a:rPr>
              <a:t>: </a:t>
            </a:r>
            <a:r>
              <a:rPr lang="cs-CZ" i="1" dirty="0">
                <a:latin typeface="Calibri Light" panose="020F0302020204030204" pitchFamily="34" charset="0"/>
              </a:rPr>
              <a:t>Las </a:t>
            </a:r>
            <a:r>
              <a:rPr lang="cs-CZ" i="1" dirty="0" err="1">
                <a:latin typeface="Calibri Light" panose="020F0302020204030204" pitchFamily="34" charset="0"/>
              </a:rPr>
              <a:t>Meninas</a:t>
            </a:r>
            <a:r>
              <a:rPr lang="cs-CZ" i="1" dirty="0">
                <a:latin typeface="Calibri Light" panose="020F0302020204030204" pitchFamily="34" charset="0"/>
              </a:rPr>
              <a:t>, 22 variace (1985), </a:t>
            </a:r>
            <a:endParaRPr lang="cs-CZ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i="1" dirty="0" smtClean="0">
                <a:latin typeface="Calibri Light" panose="020F0302020204030204" pitchFamily="34" charset="0"/>
              </a:rPr>
              <a:t>text </a:t>
            </a:r>
            <a:r>
              <a:rPr lang="cs-CZ" i="1" dirty="0" err="1" smtClean="0">
                <a:latin typeface="Calibri Light" panose="020F0302020204030204" pitchFamily="34" charset="0"/>
              </a:rPr>
              <a:t>Goodman</a:t>
            </a:r>
            <a:r>
              <a:rPr lang="cs-CZ" i="1" dirty="0" smtClean="0">
                <a:latin typeface="Calibri Light" panose="020F0302020204030204" pitchFamily="34" charset="0"/>
              </a:rPr>
              <a:t>: Nové </a:t>
            </a:r>
            <a:r>
              <a:rPr lang="cs-CZ" i="1" dirty="0">
                <a:latin typeface="Calibri Light" panose="020F0302020204030204" pitchFamily="34" charset="0"/>
              </a:rPr>
              <a:t>pojetí filozofie a dalších umění a věd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60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4142" y="619150"/>
            <a:ext cx="4161543" cy="513770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3330" y="619149"/>
            <a:ext cx="4247172" cy="51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7522" y="435823"/>
            <a:ext cx="4573611" cy="569034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9438" y="435822"/>
            <a:ext cx="4068594" cy="56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5199" y="876706"/>
            <a:ext cx="3989450" cy="496612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7616" y="854968"/>
            <a:ext cx="4070295" cy="50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6710" y="578352"/>
            <a:ext cx="4008294" cy="5547812"/>
          </a:xfrm>
          <a:prstGeom prst="rect">
            <a:avLst/>
          </a:prstGeom>
        </p:spPr>
      </p:pic>
      <p:pic>
        <p:nvPicPr>
          <p:cNvPr id="2050" name="Picture 2" descr="http://www.blogmuseupicassobcn.org/wp-content/uploads/2015/07/MPB-070.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5" y="583756"/>
            <a:ext cx="4005328" cy="55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046" y="772732"/>
            <a:ext cx="4182367" cy="535343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3394" y="755007"/>
            <a:ext cx="4176073" cy="53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7893" y="685210"/>
            <a:ext cx="4114721" cy="544095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9132" y="683884"/>
            <a:ext cx="4503485" cy="54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8789"/>
            <a:ext cx="10515600" cy="824249"/>
          </a:xfrm>
        </p:spPr>
        <p:txBody>
          <a:bodyPr>
            <a:normAutofit/>
          </a:bodyPr>
          <a:lstStyle/>
          <a:p>
            <a:pPr algn="ctr"/>
            <a:r>
              <a:rPr lang="cs-CZ" i="1" dirty="0" smtClean="0"/>
              <a:t>Diego </a:t>
            </a:r>
            <a:r>
              <a:rPr lang="cs-CZ" i="1" dirty="0" err="1" smtClean="0"/>
              <a:t>Velázquez</a:t>
            </a:r>
            <a:r>
              <a:rPr lang="cs-CZ" i="1" dirty="0" smtClean="0"/>
              <a:t>/Francis Bacon: Innocenc X.</a:t>
            </a:r>
            <a:endParaRPr lang="cs-CZ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019" y="1107583"/>
            <a:ext cx="7605652" cy="54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1775" y="299710"/>
            <a:ext cx="4442669" cy="582645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3376" y="299710"/>
            <a:ext cx="4617463" cy="582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7670" y="577638"/>
            <a:ext cx="4522047" cy="554852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0496" y="577638"/>
            <a:ext cx="4508176" cy="55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095667"/>
            <a:ext cx="5384800" cy="429437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112494"/>
            <a:ext cx="5384800" cy="4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995548"/>
            <a:ext cx="5384800" cy="431859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006299"/>
            <a:ext cx="5384800" cy="4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1618" y="563654"/>
            <a:ext cx="4491726" cy="556250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6254" y="563654"/>
            <a:ext cx="4456959" cy="55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0561" y="708335"/>
            <a:ext cx="6061670" cy="484175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6527" y="708336"/>
            <a:ext cx="4012607" cy="48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9848" y="605309"/>
            <a:ext cx="4358130" cy="531479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8226" y="605309"/>
            <a:ext cx="4159482" cy="52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4403" y="402042"/>
            <a:ext cx="4321711" cy="572412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7617" y="402042"/>
            <a:ext cx="4436193" cy="57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7015" y="534234"/>
            <a:ext cx="4172977" cy="559193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3376" y="534234"/>
            <a:ext cx="4592372" cy="55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4889" y="351169"/>
            <a:ext cx="4295150" cy="577499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4890" y="354616"/>
            <a:ext cx="4285373" cy="577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6372"/>
          </a:xfrm>
        </p:spPr>
        <p:txBody>
          <a:bodyPr>
            <a:normAutofit fontScale="90000"/>
          </a:bodyPr>
          <a:lstStyle/>
          <a:p>
            <a:pPr algn="ctr"/>
            <a:r>
              <a:rPr lang="cs-CZ" i="1" dirty="0" smtClean="0"/>
              <a:t>Diego </a:t>
            </a:r>
            <a:r>
              <a:rPr lang="cs-CZ" i="1" dirty="0" err="1" smtClean="0"/>
              <a:t>Velázquez</a:t>
            </a:r>
            <a:r>
              <a:rPr lang="cs-CZ" i="1" dirty="0" smtClean="0"/>
              <a:t>: Dvorní dámy (Las </a:t>
            </a:r>
            <a:r>
              <a:rPr lang="cs-CZ" i="1" dirty="0" err="1" smtClean="0"/>
              <a:t>Meninas</a:t>
            </a:r>
            <a:r>
              <a:rPr lang="cs-CZ" i="1" dirty="0" smtClean="0"/>
              <a:t>), 1656</a:t>
            </a:r>
            <a:endParaRPr lang="cs-CZ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574" y="1236373"/>
            <a:ext cx="4741330" cy="54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3250" y="435526"/>
            <a:ext cx="4246637" cy="5690637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6406" y="412378"/>
            <a:ext cx="4228200" cy="57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0896" y="464858"/>
            <a:ext cx="4224749" cy="5661306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2164" y="458688"/>
            <a:ext cx="4208100" cy="56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4229" y="424337"/>
            <a:ext cx="4354769" cy="5701826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3223" y="424336"/>
            <a:ext cx="4554333" cy="57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2930" y="568144"/>
            <a:ext cx="4418624" cy="555801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3375" y="568144"/>
            <a:ext cx="4481153" cy="55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1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5258" y="380740"/>
            <a:ext cx="4488612" cy="574542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3376" y="380740"/>
            <a:ext cx="4531703" cy="57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6676" y="435713"/>
            <a:ext cx="4367421" cy="569045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435712"/>
            <a:ext cx="4132690" cy="56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3952" y="197364"/>
            <a:ext cx="6148449" cy="6371331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04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21217"/>
          </a:xfrm>
        </p:spPr>
        <p:txBody>
          <a:bodyPr/>
          <a:lstStyle/>
          <a:p>
            <a:r>
              <a:rPr lang="cs-CZ" i="1" dirty="0" smtClean="0">
                <a:latin typeface="Calibri Light" panose="020F0302020204030204" pitchFamily="34" charset="0"/>
              </a:rPr>
              <a:t>Dvorní dámy: význam </a:t>
            </a:r>
            <a:r>
              <a:rPr lang="cs-CZ" sz="1400" i="1" dirty="0" smtClean="0">
                <a:latin typeface="Calibri Light" panose="020F0302020204030204" pitchFamily="34" charset="0"/>
              </a:rPr>
              <a:t>(relevantní </a:t>
            </a:r>
            <a:r>
              <a:rPr lang="cs-CZ" sz="1400" i="1" dirty="0">
                <a:latin typeface="Calibri Light" panose="020F0302020204030204" pitchFamily="34" charset="0"/>
              </a:rPr>
              <a:t>= kauzálně </a:t>
            </a:r>
            <a:r>
              <a:rPr lang="cs-CZ" sz="1400" i="1" dirty="0" smtClean="0">
                <a:latin typeface="Calibri Light" panose="020F0302020204030204" pitchFamily="34" charset="0"/>
              </a:rPr>
              <a:t>determinované)</a:t>
            </a:r>
            <a:endParaRPr lang="cs-CZ" i="1" dirty="0"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721217"/>
            <a:ext cx="5384800" cy="5404947"/>
          </a:xfrm>
        </p:spPr>
        <p:txBody>
          <a:bodyPr/>
          <a:lstStyle/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Formální vlastnosti: kompoziční </a:t>
            </a:r>
            <a:r>
              <a:rPr lang="cs-CZ" sz="1800" i="1" dirty="0">
                <a:latin typeface="Calibri Light" panose="020F0302020204030204" pitchFamily="34" charset="0"/>
              </a:rPr>
              <a:t>principy a </a:t>
            </a:r>
            <a:r>
              <a:rPr lang="cs-CZ" sz="1800" i="1" dirty="0" smtClean="0">
                <a:latin typeface="Calibri Light" panose="020F0302020204030204" pitchFamily="34" charset="0"/>
              </a:rPr>
              <a:t>prostředky, </a:t>
            </a:r>
            <a:r>
              <a:rPr lang="cs-CZ" sz="1800" i="1" dirty="0" smtClean="0">
                <a:latin typeface="Calibri Light" panose="020F0302020204030204" pitchFamily="34" charset="0"/>
              </a:rPr>
              <a:t>(chiaroscuro</a:t>
            </a:r>
            <a:r>
              <a:rPr lang="cs-CZ" sz="1800" i="1" dirty="0" smtClean="0">
                <a:latin typeface="Calibri Light" panose="020F0302020204030204" pitchFamily="34" charset="0"/>
              </a:rPr>
              <a:t>, realismus, výtvarná zkratka)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Expresivní vlastnosti: biografická data o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Velázquezovi</a:t>
            </a:r>
            <a:r>
              <a:rPr lang="cs-CZ" sz="1800" i="1" dirty="0">
                <a:latin typeface="Calibri Light" panose="020F0302020204030204" pitchFamily="34" charset="0"/>
              </a:rPr>
              <a:t> </a:t>
            </a:r>
            <a:r>
              <a:rPr lang="cs-CZ" sz="1800" i="1" dirty="0" smtClean="0">
                <a:latin typeface="Calibri Light" panose="020F0302020204030204" pitchFamily="34" charset="0"/>
              </a:rPr>
              <a:t>obecně a konkrétně fakty o vzniku obrazu.</a:t>
            </a:r>
          </a:p>
          <a:p>
            <a:pPr marL="0" indent="0">
              <a:buNone/>
            </a:pPr>
            <a:r>
              <a:rPr lang="cs-CZ" sz="1800" i="1" dirty="0" err="1" smtClean="0">
                <a:latin typeface="Calibri Light" panose="020F0302020204030204" pitchFamily="34" charset="0"/>
              </a:rPr>
              <a:t>Ludický</a:t>
            </a:r>
            <a:r>
              <a:rPr lang="cs-CZ" sz="1800" i="1" dirty="0" smtClean="0">
                <a:latin typeface="Calibri Light" panose="020F0302020204030204" pitchFamily="34" charset="0"/>
              </a:rPr>
              <a:t> element: mnohonásobná (latentní) </a:t>
            </a:r>
            <a:r>
              <a:rPr lang="cs-CZ" sz="1800" i="1" dirty="0">
                <a:latin typeface="Calibri Light" panose="020F0302020204030204" pitchFamily="34" charset="0"/>
              </a:rPr>
              <a:t>prostorová </a:t>
            </a:r>
            <a:r>
              <a:rPr lang="cs-CZ" sz="1800" i="1" dirty="0" smtClean="0">
                <a:latin typeface="Calibri Light" panose="020F0302020204030204" pitchFamily="34" charset="0"/>
              </a:rPr>
              <a:t>hra reálného </a:t>
            </a:r>
            <a:r>
              <a:rPr lang="cs-CZ" sz="1800" i="1" dirty="0">
                <a:latin typeface="Calibri Light" panose="020F0302020204030204" pitchFamily="34" charset="0"/>
              </a:rPr>
              <a:t>a iluzorního, rozmanitost zobrazených </a:t>
            </a:r>
            <a:r>
              <a:rPr lang="cs-CZ" sz="1800" i="1" dirty="0" smtClean="0">
                <a:latin typeface="Calibri Light" panose="020F0302020204030204" pitchFamily="34" charset="0"/>
              </a:rPr>
              <a:t>obrazů a odrazů, obrazy v </a:t>
            </a:r>
            <a:r>
              <a:rPr lang="cs-CZ" sz="1800" i="1" dirty="0">
                <a:latin typeface="Calibri Light" panose="020F0302020204030204" pitchFamily="34" charset="0"/>
              </a:rPr>
              <a:t>obraze </a:t>
            </a:r>
            <a:r>
              <a:rPr lang="cs-CZ" sz="1800" i="1" dirty="0" smtClean="0">
                <a:latin typeface="Calibri Light" panose="020F0302020204030204" pitchFamily="34" charset="0"/>
              </a:rPr>
              <a:t>jsou zvláštní </a:t>
            </a:r>
            <a:r>
              <a:rPr lang="cs-CZ" sz="1800" i="1" dirty="0">
                <a:latin typeface="Calibri Light" panose="020F0302020204030204" pitchFamily="34" charset="0"/>
              </a:rPr>
              <a:t>obrazovou </a:t>
            </a:r>
            <a:r>
              <a:rPr lang="cs-CZ" sz="1800" i="1" dirty="0" smtClean="0">
                <a:latin typeface="Calibri Light" panose="020F0302020204030204" pitchFamily="34" charset="0"/>
              </a:rPr>
              <a:t>realitou s věcným těžištěm malíře Diega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Velázqueze</a:t>
            </a:r>
            <a:r>
              <a:rPr lang="cs-CZ" sz="1800" i="1" dirty="0" smtClean="0">
                <a:latin typeface="Calibri Light" panose="020F0302020204030204" pitchFamily="34" charset="0"/>
              </a:rPr>
              <a:t> a geometrickým těžištěm komorníka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Nieta</a:t>
            </a:r>
            <a:r>
              <a:rPr lang="cs-CZ" sz="1800" i="1" dirty="0" smtClean="0">
                <a:latin typeface="Calibri Light" panose="020F0302020204030204" pitchFamily="34" charset="0"/>
              </a:rPr>
              <a:t>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Velázqueze</a:t>
            </a:r>
            <a:r>
              <a:rPr lang="cs-CZ" sz="1800" i="1" dirty="0">
                <a:latin typeface="Calibri Light" panose="020F0302020204030204" pitchFamily="34" charset="0"/>
              </a:rPr>
              <a:t> </a:t>
            </a:r>
            <a:r>
              <a:rPr lang="cs-CZ" sz="1800" i="1" dirty="0" smtClean="0">
                <a:latin typeface="Calibri Light" panose="020F0302020204030204" pitchFamily="34" charset="0"/>
              </a:rPr>
              <a:t>– co je iluze</a:t>
            </a:r>
            <a:r>
              <a:rPr lang="cs-CZ" sz="1800" i="1" dirty="0">
                <a:latin typeface="Calibri Light" panose="020F0302020204030204" pitchFamily="34" charset="0"/>
              </a:rPr>
              <a:t>, </a:t>
            </a:r>
            <a:r>
              <a:rPr lang="cs-CZ" sz="1800" i="1" dirty="0" smtClean="0">
                <a:latin typeface="Calibri Light" panose="020F0302020204030204" pitchFamily="34" charset="0"/>
              </a:rPr>
              <a:t>co mimesis</a:t>
            </a:r>
            <a:r>
              <a:rPr lang="cs-CZ" sz="1800" i="1" dirty="0">
                <a:latin typeface="Calibri Light" panose="020F0302020204030204" pitchFamily="34" charset="0"/>
              </a:rPr>
              <a:t>, </a:t>
            </a:r>
            <a:r>
              <a:rPr lang="cs-CZ" sz="1800" i="1" dirty="0" smtClean="0">
                <a:latin typeface="Calibri Light" panose="020F0302020204030204" pitchFamily="34" charset="0"/>
              </a:rPr>
              <a:t>co pravda</a:t>
            </a:r>
            <a:r>
              <a:rPr lang="cs-CZ" sz="1800" i="1" dirty="0">
                <a:latin typeface="Calibri Light" panose="020F0302020204030204" pitchFamily="34" charset="0"/>
              </a:rPr>
              <a:t>, </a:t>
            </a:r>
            <a:r>
              <a:rPr lang="cs-CZ" sz="1800" i="1" dirty="0" smtClean="0">
                <a:latin typeface="Calibri Light" panose="020F0302020204030204" pitchFamily="34" charset="0"/>
              </a:rPr>
              <a:t>co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simulakrum</a:t>
            </a:r>
            <a:r>
              <a:rPr lang="cs-CZ" sz="1800" i="1" dirty="0" smtClean="0">
                <a:latin typeface="Calibri Light" panose="020F03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Klíčová role: </a:t>
            </a:r>
            <a:r>
              <a:rPr lang="cs-CZ" sz="1800" i="1" dirty="0" smtClean="0">
                <a:latin typeface="Calibri Light" panose="020F0302020204030204" pitchFamily="34" charset="0"/>
              </a:rPr>
              <a:t>divák v pozici královského </a:t>
            </a:r>
            <a:r>
              <a:rPr lang="cs-CZ" sz="1800" i="1" dirty="0" smtClean="0">
                <a:latin typeface="Calibri Light" panose="020F0302020204030204" pitchFamily="34" charset="0"/>
              </a:rPr>
              <a:t>páru.</a:t>
            </a:r>
            <a:endParaRPr lang="cs-CZ" sz="1800" i="1" dirty="0" smtClean="0">
              <a:latin typeface="Calibri Light" panose="020F030202020403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721217"/>
            <a:ext cx="5384800" cy="5404947"/>
          </a:xfrm>
        </p:spPr>
        <p:txBody>
          <a:bodyPr/>
          <a:lstStyle/>
          <a:p>
            <a:pPr marL="0" indent="0">
              <a:buNone/>
            </a:pPr>
            <a:r>
              <a:rPr lang="cs-CZ" sz="1800" i="1" dirty="0">
                <a:latin typeface="Calibri Light" panose="020F0302020204030204" pitchFamily="34" charset="0"/>
              </a:rPr>
              <a:t>Reprezentační vlastnosti</a:t>
            </a:r>
            <a:r>
              <a:rPr lang="cs-CZ" sz="1800" i="1" dirty="0" smtClean="0">
                <a:latin typeface="Calibri Light" panose="020F03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Ikonografie (pes)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Relevantní </a:t>
            </a:r>
            <a:r>
              <a:rPr lang="cs-CZ" sz="1800" i="1" dirty="0" smtClean="0">
                <a:latin typeface="Calibri Light" panose="020F0302020204030204" pitchFamily="34" charset="0"/>
              </a:rPr>
              <a:t>biografie </a:t>
            </a:r>
            <a:r>
              <a:rPr lang="cs-CZ" sz="1800" i="1" dirty="0" smtClean="0">
                <a:latin typeface="Calibri Light" panose="020F0302020204030204" pitchFamily="34" charset="0"/>
              </a:rPr>
              <a:t>zobrazených postav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Relevantní rodinné poměry Habsburků, Filipa II., infantky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Relevantní dějiny Španělska 17. století a dějiny španělského malířství jako celku (</a:t>
            </a:r>
            <a:r>
              <a:rPr lang="cs-CZ" sz="1800" i="1" dirty="0" err="1" smtClean="0">
                <a:latin typeface="Calibri Light" panose="020F0302020204030204" pitchFamily="34" charset="0"/>
              </a:rPr>
              <a:t>metaverze</a:t>
            </a:r>
            <a:r>
              <a:rPr lang="cs-CZ" sz="1800" i="1" dirty="0" smtClean="0">
                <a:latin typeface="Calibri Light" panose="020F0302020204030204" pitchFamily="34" charset="0"/>
              </a:rPr>
              <a:t> Picassovy,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Dalíovy</a:t>
            </a:r>
            <a:r>
              <a:rPr lang="cs-CZ" sz="1800" i="1" dirty="0" smtClean="0">
                <a:latin typeface="Calibri Light" panose="020F03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Relevantní </a:t>
            </a:r>
            <a:r>
              <a:rPr lang="cs-CZ" sz="1800" i="1" dirty="0" smtClean="0">
                <a:latin typeface="Calibri Light" panose="020F0302020204030204" pitchFamily="34" charset="0"/>
              </a:rPr>
              <a:t>encyklopedické </a:t>
            </a:r>
            <a:r>
              <a:rPr lang="cs-CZ" sz="1800" i="1" dirty="0" smtClean="0">
                <a:latin typeface="Calibri Light" panose="020F0302020204030204" pitchFamily="34" charset="0"/>
              </a:rPr>
              <a:t>reference: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Caravaggio</a:t>
            </a:r>
            <a:r>
              <a:rPr lang="cs-CZ" sz="1800" i="1" dirty="0" smtClean="0">
                <a:latin typeface="Calibri Light" panose="020F0302020204030204" pitchFamily="34" charset="0"/>
              </a:rPr>
              <a:t>, van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Eyck</a:t>
            </a:r>
            <a:r>
              <a:rPr lang="cs-CZ" sz="1800" i="1" dirty="0" smtClean="0">
                <a:latin typeface="Calibri Light" panose="020F0302020204030204" pitchFamily="34" charset="0"/>
              </a:rPr>
              <a:t>,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Raffael</a:t>
            </a:r>
            <a:r>
              <a:rPr lang="cs-CZ" sz="1800" i="1" dirty="0" smtClean="0">
                <a:latin typeface="Calibri Light" panose="020F0302020204030204" pitchFamily="34" charset="0"/>
              </a:rPr>
              <a:t>, Picasso, Dalí,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Escher</a:t>
            </a:r>
            <a:endParaRPr lang="cs-CZ" sz="1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Picassovy Avignonské slečny, obecně jazyk analytického kubismu</a:t>
            </a: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Hudba: David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Alpher</a:t>
            </a:r>
            <a:r>
              <a:rPr lang="cs-CZ" sz="1800" i="1" dirty="0" smtClean="0">
                <a:latin typeface="Calibri Light" panose="020F0302020204030204" pitchFamily="34" charset="0"/>
              </a:rPr>
              <a:t>: </a:t>
            </a:r>
            <a:r>
              <a:rPr lang="cs-CZ" sz="1800" i="1" dirty="0">
                <a:latin typeface="Calibri Light" panose="020F0302020204030204" pitchFamily="34" charset="0"/>
              </a:rPr>
              <a:t>Las </a:t>
            </a:r>
            <a:r>
              <a:rPr lang="cs-CZ" sz="1800" i="1" dirty="0" err="1" smtClean="0">
                <a:latin typeface="Calibri Light" panose="020F0302020204030204" pitchFamily="34" charset="0"/>
              </a:rPr>
              <a:t>Meninas</a:t>
            </a:r>
            <a:r>
              <a:rPr lang="cs-CZ" sz="1800" i="1" dirty="0" smtClean="0">
                <a:latin typeface="Calibri Light" panose="020F0302020204030204" pitchFamily="34" charset="0"/>
              </a:rPr>
              <a:t>, 22 variace </a:t>
            </a:r>
            <a:r>
              <a:rPr lang="cs-CZ" sz="1800" i="1" dirty="0">
                <a:latin typeface="Calibri Light" panose="020F0302020204030204" pitchFamily="34" charset="0"/>
              </a:rPr>
              <a:t>(1985</a:t>
            </a:r>
            <a:r>
              <a:rPr lang="cs-CZ" sz="1800" i="1" dirty="0" smtClean="0">
                <a:latin typeface="Calibri Light" panose="020F0302020204030204" pitchFamily="34" charset="0"/>
              </a:rPr>
              <a:t>)</a:t>
            </a:r>
          </a:p>
          <a:p>
            <a:pPr marL="0" indent="0">
              <a:buNone/>
            </a:pPr>
            <a:endParaRPr lang="cs-CZ" sz="18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800" i="1" dirty="0" smtClean="0">
                <a:latin typeface="Calibri Light" panose="020F0302020204030204" pitchFamily="34" charset="0"/>
              </a:rPr>
              <a:t>Relevantní = kauzálně determinované</a:t>
            </a:r>
            <a:endParaRPr lang="cs-CZ" sz="18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>
              <a:latin typeface="Calibri Light" panose="020F0302020204030204" pitchFamily="34" charset="0"/>
            </a:endParaRPr>
          </a:p>
          <a:p>
            <a:endParaRPr lang="cs-CZ" dirty="0" smtClean="0"/>
          </a:p>
          <a:p>
            <a:pPr marL="0" indent="0">
              <a:buNone/>
            </a:pPr>
            <a:endParaRPr lang="cs-CZ" sz="1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cs-CZ" sz="1800" i="1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8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Následující dva obrazy jsou z 16. srpna (skica), resp. 17. srpna (malba)</a:t>
            </a:r>
            <a:r>
              <a:rPr lang="cs-CZ" sz="1800" i="1" dirty="0">
                <a:solidFill>
                  <a:srgbClr val="C00000"/>
                </a:solidFill>
                <a:latin typeface="Calibri Light" panose="020F0302020204030204" pitchFamily="34" charset="0"/>
              </a:rPr>
              <a:t> 1957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2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101782"/>
            <a:ext cx="1005927" cy="104250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12550" y="-1"/>
            <a:ext cx="2237371" cy="25757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527" y="4101782"/>
            <a:ext cx="1377815" cy="10242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342" y="4101783"/>
            <a:ext cx="759615" cy="10425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957" y="4101782"/>
            <a:ext cx="651293" cy="1042506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4531483" y="3899760"/>
            <a:ext cx="2747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i="1" dirty="0">
                <a:latin typeface="Calibri Light" panose="020F0302020204030204" pitchFamily="34" charset="0"/>
              </a:rPr>
              <a:t>Formální vlastnosti: kompoziční principy a prostředky, (technika chiaroscuro, realismus, výtvarná zkratka)</a:t>
            </a:r>
            <a:br>
              <a:rPr lang="cs-CZ" sz="800" i="1" dirty="0">
                <a:latin typeface="Calibri Light" panose="020F0302020204030204" pitchFamily="34" charset="0"/>
              </a:rPr>
            </a:br>
            <a:r>
              <a:rPr lang="cs-CZ" sz="800" i="1" dirty="0">
                <a:latin typeface="Calibri Light" panose="020F0302020204030204" pitchFamily="34" charset="0"/>
              </a:rPr>
              <a:t>Expresivní vlastnosti: biografická data o </a:t>
            </a:r>
            <a:r>
              <a:rPr lang="cs-CZ" sz="800" i="1" dirty="0" err="1">
                <a:latin typeface="Calibri Light" panose="020F0302020204030204" pitchFamily="34" charset="0"/>
              </a:rPr>
              <a:t>Velázquezovi</a:t>
            </a:r>
            <a:r>
              <a:rPr lang="cs-CZ" sz="800" i="1" dirty="0">
                <a:latin typeface="Calibri Light" panose="020F0302020204030204" pitchFamily="34" charset="0"/>
              </a:rPr>
              <a:t> obecně a konkrétně fakty o vzniku obrazu.</a:t>
            </a:r>
            <a:br>
              <a:rPr lang="cs-CZ" sz="800" i="1" dirty="0">
                <a:latin typeface="Calibri Light" panose="020F0302020204030204" pitchFamily="34" charset="0"/>
              </a:rPr>
            </a:br>
            <a:r>
              <a:rPr lang="cs-CZ" sz="800" i="1" dirty="0" err="1">
                <a:latin typeface="Calibri Light" panose="020F0302020204030204" pitchFamily="34" charset="0"/>
              </a:rPr>
              <a:t>Ludický</a:t>
            </a:r>
            <a:r>
              <a:rPr lang="cs-CZ" sz="800" i="1" dirty="0">
                <a:latin typeface="Calibri Light" panose="020F0302020204030204" pitchFamily="34" charset="0"/>
              </a:rPr>
              <a:t> element: mnohonásobná (latentní) prostorová hra reálného a iluzorního, rozmanitost zobrazených obrazů a odrazů, obrazy v obraze jsou zvláštní obrazovou realitou s věcným těžištěm malíře Diega </a:t>
            </a:r>
            <a:r>
              <a:rPr lang="cs-CZ" sz="800" i="1" dirty="0" err="1">
                <a:latin typeface="Calibri Light" panose="020F0302020204030204" pitchFamily="34" charset="0"/>
              </a:rPr>
              <a:t>Velázqueze</a:t>
            </a:r>
            <a:r>
              <a:rPr lang="cs-CZ" sz="800" i="1" dirty="0">
                <a:latin typeface="Calibri Light" panose="020F0302020204030204" pitchFamily="34" charset="0"/>
              </a:rPr>
              <a:t> a geometrickým těžištěm komorníka </a:t>
            </a:r>
            <a:r>
              <a:rPr lang="cs-CZ" sz="800" i="1" dirty="0" err="1">
                <a:latin typeface="Calibri Light" panose="020F0302020204030204" pitchFamily="34" charset="0"/>
              </a:rPr>
              <a:t>Nieta</a:t>
            </a:r>
            <a:r>
              <a:rPr lang="cs-CZ" sz="800" i="1" dirty="0">
                <a:latin typeface="Calibri Light" panose="020F0302020204030204" pitchFamily="34" charset="0"/>
              </a:rPr>
              <a:t> </a:t>
            </a:r>
            <a:r>
              <a:rPr lang="cs-CZ" sz="800" i="1" dirty="0" err="1">
                <a:latin typeface="Calibri Light" panose="020F0302020204030204" pitchFamily="34" charset="0"/>
              </a:rPr>
              <a:t>Velázqueze</a:t>
            </a:r>
            <a:r>
              <a:rPr lang="cs-CZ" sz="800" i="1" dirty="0">
                <a:latin typeface="Calibri Light" panose="020F0302020204030204" pitchFamily="34" charset="0"/>
              </a:rPr>
              <a:t> – co je iluze, co mimesis, co pravda, co </a:t>
            </a:r>
            <a:r>
              <a:rPr lang="cs-CZ" sz="800" i="1" dirty="0" err="1">
                <a:latin typeface="Calibri Light" panose="020F0302020204030204" pitchFamily="34" charset="0"/>
              </a:rPr>
              <a:t>simulakrum</a:t>
            </a:r>
            <a:r>
              <a:rPr lang="cs-CZ" sz="800" i="1" dirty="0">
                <a:latin typeface="Calibri Light" panose="020F0302020204030204" pitchFamily="34" charset="0"/>
              </a:rPr>
              <a:t>?</a:t>
            </a:r>
            <a:br>
              <a:rPr lang="cs-CZ" sz="800" i="1" dirty="0">
                <a:latin typeface="Calibri Light" panose="020F0302020204030204" pitchFamily="34" charset="0"/>
              </a:rPr>
            </a:br>
            <a:r>
              <a:rPr lang="cs-CZ" sz="800" i="1" dirty="0">
                <a:latin typeface="Calibri Light" panose="020F0302020204030204" pitchFamily="34" charset="0"/>
              </a:rPr>
              <a:t>Klíč: divák v pozici královského páru.</a:t>
            </a:r>
            <a:endParaRPr lang="cs-CZ" sz="800" dirty="0"/>
          </a:p>
        </p:txBody>
      </p:sp>
      <p:sp>
        <p:nvSpPr>
          <p:cNvPr id="14" name="Obdélník 13"/>
          <p:cNvSpPr/>
          <p:nvPr/>
        </p:nvSpPr>
        <p:spPr>
          <a:xfrm>
            <a:off x="7521261" y="3899760"/>
            <a:ext cx="3092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i="1" dirty="0">
                <a:latin typeface="Calibri Light" panose="020F0302020204030204" pitchFamily="34" charset="0"/>
              </a:rPr>
              <a:t>Reprezentační vlastnosti:</a:t>
            </a:r>
          </a:p>
          <a:p>
            <a:r>
              <a:rPr lang="cs-CZ" sz="800" i="1" dirty="0">
                <a:latin typeface="Calibri Light" panose="020F0302020204030204" pitchFamily="34" charset="0"/>
              </a:rPr>
              <a:t>Ikonografie (pes)</a:t>
            </a:r>
          </a:p>
          <a:p>
            <a:r>
              <a:rPr lang="cs-CZ" sz="800" i="1" dirty="0">
                <a:latin typeface="Calibri Light" panose="020F0302020204030204" pitchFamily="34" charset="0"/>
              </a:rPr>
              <a:t>Biografii zobrazených postav</a:t>
            </a:r>
          </a:p>
          <a:p>
            <a:r>
              <a:rPr lang="cs-CZ" sz="800" i="1" dirty="0">
                <a:latin typeface="Calibri Light" panose="020F0302020204030204" pitchFamily="34" charset="0"/>
              </a:rPr>
              <a:t>Rodinné poměry Habsburků, Filipa II., infantky</a:t>
            </a:r>
          </a:p>
          <a:p>
            <a:r>
              <a:rPr lang="cs-CZ" sz="800" i="1" dirty="0">
                <a:latin typeface="Calibri Light" panose="020F0302020204030204" pitchFamily="34" charset="0"/>
              </a:rPr>
              <a:t>Dějiny Španělska 17. století (do jaké míry?) a dějiny španělského malířství jako celku (</a:t>
            </a:r>
            <a:r>
              <a:rPr lang="cs-CZ" sz="800" i="1" dirty="0" err="1">
                <a:latin typeface="Calibri Light" panose="020F0302020204030204" pitchFamily="34" charset="0"/>
              </a:rPr>
              <a:t>metaverze</a:t>
            </a:r>
            <a:r>
              <a:rPr lang="cs-CZ" sz="800" i="1" dirty="0">
                <a:latin typeface="Calibri Light" panose="020F0302020204030204" pitchFamily="34" charset="0"/>
              </a:rPr>
              <a:t> Picassovy, </a:t>
            </a:r>
            <a:r>
              <a:rPr lang="cs-CZ" sz="800" i="1" dirty="0" err="1">
                <a:latin typeface="Calibri Light" panose="020F0302020204030204" pitchFamily="34" charset="0"/>
              </a:rPr>
              <a:t>Dalíovy</a:t>
            </a:r>
            <a:r>
              <a:rPr lang="cs-CZ" sz="800" i="1" dirty="0">
                <a:latin typeface="Calibri Light" panose="020F0302020204030204" pitchFamily="34" charset="0"/>
              </a:rPr>
              <a:t>)</a:t>
            </a:r>
          </a:p>
          <a:p>
            <a:r>
              <a:rPr lang="cs-CZ" sz="800" i="1" dirty="0">
                <a:latin typeface="Calibri Light" panose="020F0302020204030204" pitchFamily="34" charset="0"/>
              </a:rPr>
              <a:t>Encyklopedické reference: </a:t>
            </a:r>
            <a:r>
              <a:rPr lang="cs-CZ" sz="800" i="1" dirty="0" err="1">
                <a:latin typeface="Calibri Light" panose="020F0302020204030204" pitchFamily="34" charset="0"/>
              </a:rPr>
              <a:t>Caravaggio</a:t>
            </a:r>
            <a:r>
              <a:rPr lang="cs-CZ" sz="800" i="1" dirty="0">
                <a:latin typeface="Calibri Light" panose="020F0302020204030204" pitchFamily="34" charset="0"/>
              </a:rPr>
              <a:t>, van </a:t>
            </a:r>
            <a:r>
              <a:rPr lang="cs-CZ" sz="800" i="1" dirty="0" err="1">
                <a:latin typeface="Calibri Light" panose="020F0302020204030204" pitchFamily="34" charset="0"/>
              </a:rPr>
              <a:t>Eyck</a:t>
            </a:r>
            <a:r>
              <a:rPr lang="cs-CZ" sz="800" i="1" dirty="0">
                <a:latin typeface="Calibri Light" panose="020F0302020204030204" pitchFamily="34" charset="0"/>
              </a:rPr>
              <a:t>, </a:t>
            </a:r>
            <a:r>
              <a:rPr lang="cs-CZ" sz="800" i="1" dirty="0" err="1">
                <a:latin typeface="Calibri Light" panose="020F0302020204030204" pitchFamily="34" charset="0"/>
              </a:rPr>
              <a:t>Raffael</a:t>
            </a:r>
            <a:r>
              <a:rPr lang="cs-CZ" sz="800" i="1" dirty="0">
                <a:latin typeface="Calibri Light" panose="020F0302020204030204" pitchFamily="34" charset="0"/>
              </a:rPr>
              <a:t>, Picasso, Dalí, </a:t>
            </a:r>
            <a:r>
              <a:rPr lang="cs-CZ" sz="800" i="1" dirty="0" err="1">
                <a:latin typeface="Calibri Light" panose="020F0302020204030204" pitchFamily="34" charset="0"/>
              </a:rPr>
              <a:t>Escher</a:t>
            </a:r>
            <a:endParaRPr lang="cs-CZ" sz="800" i="1" dirty="0">
              <a:latin typeface="Calibri Light" panose="020F0302020204030204" pitchFamily="34" charset="0"/>
            </a:endParaRPr>
          </a:p>
          <a:p>
            <a:r>
              <a:rPr lang="cs-CZ" sz="800" i="1" dirty="0">
                <a:latin typeface="Calibri Light" panose="020F0302020204030204" pitchFamily="34" charset="0"/>
              </a:rPr>
              <a:t>Picassovy Avignonské slečny, obecně jazyk analytického kubismu</a:t>
            </a:r>
          </a:p>
          <a:p>
            <a:r>
              <a:rPr lang="cs-CZ" sz="800" i="1" dirty="0">
                <a:latin typeface="Calibri Light" panose="020F0302020204030204" pitchFamily="34" charset="0"/>
              </a:rPr>
              <a:t>Hudba: David </a:t>
            </a:r>
            <a:r>
              <a:rPr lang="cs-CZ" sz="800" i="1" dirty="0" err="1">
                <a:latin typeface="Calibri Light" panose="020F0302020204030204" pitchFamily="34" charset="0"/>
              </a:rPr>
              <a:t>Alpher</a:t>
            </a:r>
            <a:r>
              <a:rPr lang="cs-CZ" sz="800" i="1" dirty="0">
                <a:latin typeface="Calibri Light" panose="020F0302020204030204" pitchFamily="34" charset="0"/>
              </a:rPr>
              <a:t>: Las </a:t>
            </a:r>
            <a:r>
              <a:rPr lang="cs-CZ" sz="800" i="1" dirty="0" err="1">
                <a:latin typeface="Calibri Light" panose="020F0302020204030204" pitchFamily="34" charset="0"/>
              </a:rPr>
              <a:t>Meninas</a:t>
            </a:r>
            <a:r>
              <a:rPr lang="cs-CZ" sz="800" i="1" dirty="0">
                <a:latin typeface="Calibri Light" panose="020F0302020204030204" pitchFamily="34" charset="0"/>
              </a:rPr>
              <a:t>, 22 variace (1985)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609600" y="3567448"/>
            <a:ext cx="10723808" cy="257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6117465" y="2627291"/>
            <a:ext cx="13771" cy="8757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3952" y="197364"/>
            <a:ext cx="6148449" cy="6371331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1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080" y="-18692"/>
            <a:ext cx="5977726" cy="68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 smtClean="0">
                <a:latin typeface="Calibri Light" panose="020F0302020204030204" pitchFamily="34" charset="0"/>
              </a:rPr>
              <a:t>Nelson </a:t>
            </a:r>
            <a:r>
              <a:rPr lang="cs-CZ" i="1" dirty="0" err="1" smtClean="0">
                <a:latin typeface="Calibri Light" panose="020F0302020204030204" pitchFamily="34" charset="0"/>
              </a:rPr>
              <a:t>Goodman</a:t>
            </a:r>
            <a:r>
              <a:rPr lang="cs-CZ" i="1" dirty="0" smtClean="0">
                <a:latin typeface="Calibri Light" panose="020F0302020204030204" pitchFamily="34" charset="0"/>
              </a:rPr>
              <a:t>: 	Jazyky umění</a:t>
            </a:r>
          </a:p>
          <a:p>
            <a:pPr marL="0" indent="0">
              <a:buNone/>
            </a:pPr>
            <a:r>
              <a:rPr lang="cs-CZ" i="1" dirty="0" smtClean="0">
                <a:latin typeface="Calibri Light" panose="020F0302020204030204" pitchFamily="34" charset="0"/>
              </a:rPr>
              <a:t>				Nové pojetí filozofie a dalších umění a věd</a:t>
            </a:r>
            <a:endParaRPr lang="cs-CZ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4000" i="1" dirty="0" smtClean="0">
                <a:latin typeface="Calibri Light" panose="020F0302020204030204" pitchFamily="34" charset="0"/>
              </a:rPr>
              <a:t>Děkuji za </a:t>
            </a:r>
            <a:r>
              <a:rPr lang="cs-CZ" sz="4000" i="1" dirty="0" smtClean="0">
                <a:latin typeface="Calibri Light" panose="020F0302020204030204" pitchFamily="34" charset="0"/>
              </a:rPr>
              <a:t>pozornost</a:t>
            </a:r>
          </a:p>
          <a:p>
            <a:pPr marL="0" indent="0" algn="ctr">
              <a:buNone/>
            </a:pPr>
            <a:endParaRPr lang="cs-CZ" sz="4000" i="1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cs-CZ" sz="4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cs-CZ" sz="40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2351088" y="1"/>
            <a:ext cx="7173912" cy="404813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4056845" y="188914"/>
            <a:ext cx="6287306" cy="6264275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Kočka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err="1" smtClean="0">
                <a:latin typeface="Calibri Light" panose="020F0302020204030204" pitchFamily="34" charset="0"/>
              </a:rPr>
              <a:t>Ojhbu</a:t>
            </a:r>
            <a:endParaRPr lang="cs-CZ" altLang="cs-CZ" sz="2300" i="1" dirty="0" smtClean="0">
              <a:latin typeface="Calibri Light" panose="020F03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smtClean="0">
                <a:latin typeface="Calibri Light" panose="020F0302020204030204" pitchFamily="34" charset="0"/>
              </a:rPr>
              <a:t>65dsf </a:t>
            </a:r>
            <a:r>
              <a:rPr lang="cs-CZ" altLang="cs-CZ" sz="2300" i="1" dirty="0" err="1" smtClean="0">
                <a:latin typeface="Calibri Light" panose="020F0302020204030204" pitchFamily="34" charset="0"/>
              </a:rPr>
              <a:t>ůlm</a:t>
            </a:r>
            <a:endParaRPr lang="cs-CZ" altLang="cs-CZ" sz="2300" i="1" dirty="0" smtClean="0">
              <a:latin typeface="Calibri Light" panose="020F03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smtClean="0">
                <a:latin typeface="Calibri Light" panose="020F0302020204030204" pitchFamily="34" charset="0"/>
              </a:rPr>
              <a:t>74 2 </a:t>
            </a:r>
            <a:r>
              <a:rPr lang="cs-CZ" altLang="cs-CZ" sz="2300" i="1" dirty="0" err="1" smtClean="0">
                <a:latin typeface="Calibri Light" panose="020F0302020204030204" pitchFamily="34" charset="0"/>
              </a:rPr>
              <a:t>lop</a:t>
            </a:r>
            <a:endParaRPr lang="cs-CZ" altLang="cs-CZ" sz="2300" i="1" dirty="0" smtClean="0">
              <a:latin typeface="Calibri Light" panose="020F03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Čtvrthrst</a:t>
            </a:r>
            <a:endParaRPr lang="cs-CZ" altLang="cs-CZ" sz="2300" i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Mateřídouška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err="1" smtClean="0">
                <a:latin typeface="Calibri Light" panose="020F0302020204030204" pitchFamily="34" charset="0"/>
              </a:rPr>
              <a:t>Knihis</a:t>
            </a:r>
            <a:endParaRPr lang="cs-CZ" altLang="cs-CZ" sz="2300" i="1" dirty="0" smtClean="0">
              <a:latin typeface="Calibri Light" panose="020F03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err="1" smtClean="0">
                <a:latin typeface="Calibri Light" panose="020F0302020204030204" pitchFamily="34" charset="0"/>
              </a:rPr>
              <a:t>Čobrdovičenkopousrot</a:t>
            </a:r>
            <a:endParaRPr lang="cs-CZ" altLang="cs-CZ" sz="2300" i="1" dirty="0" smtClean="0">
              <a:latin typeface="Calibri Light" panose="020F03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James Bond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altLang="cs-CZ" sz="2300" i="1" dirty="0" smtClean="0">
                <a:latin typeface="Calibri Light" panose="020F0302020204030204" pitchFamily="34" charset="0"/>
              </a:rPr>
              <a:t>Franta </a:t>
            </a:r>
            <a:r>
              <a:rPr lang="cs-CZ" altLang="cs-CZ" sz="2300" i="1" dirty="0" err="1" smtClean="0">
                <a:latin typeface="Calibri Light" panose="020F0302020204030204" pitchFamily="34" charset="0"/>
              </a:rPr>
              <a:t>Šramota</a:t>
            </a:r>
            <a:r>
              <a:rPr lang="cs-CZ" altLang="cs-CZ" sz="2300" i="1" dirty="0" smtClean="0">
                <a:latin typeface="Calibri Light" panose="020F0302020204030204" pitchFamily="34" charset="0"/>
              </a:rPr>
              <a:t> (?)</a:t>
            </a:r>
          </a:p>
          <a:p>
            <a:pPr algn="l"/>
            <a:r>
              <a:rPr lang="cs-CZ" altLang="cs-CZ" i="1" dirty="0" smtClean="0">
                <a:latin typeface="Calibri Light" panose="020F0302020204030204" pitchFamily="34" charset="0"/>
              </a:rPr>
              <a:t>11.</a:t>
            </a:r>
          </a:p>
          <a:p>
            <a:pPr algn="l"/>
            <a:endParaRPr lang="cs-CZ" altLang="cs-CZ" i="1" dirty="0">
              <a:latin typeface="Calibri Light" panose="020F0302020204030204" pitchFamily="34" charset="0"/>
            </a:endParaRPr>
          </a:p>
          <a:p>
            <a:pPr algn="l"/>
            <a:r>
              <a:rPr lang="cs-CZ" altLang="cs-CZ" i="1" dirty="0" smtClean="0">
                <a:latin typeface="Calibri Light" panose="020F0302020204030204" pitchFamily="34" charset="0"/>
              </a:rPr>
              <a:t>12.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pic>
        <p:nvPicPr>
          <p:cNvPr id="2052" name="Picture 2" descr="D:\Users\17527\Desktop\escher-metamorpho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68" y="4504252"/>
            <a:ext cx="3673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D:\Users\17527\Desktop\032697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71" y="5419525"/>
            <a:ext cx="19431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1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100" name="Picture 5" descr="noga-0425-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338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1472</Words>
  <Application>Microsoft Office PowerPoint</Application>
  <PresentationFormat>Širokoúhlá obrazovka</PresentationFormat>
  <Paragraphs>162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71</vt:i4>
      </vt:variant>
    </vt:vector>
  </HeadingPairs>
  <TitlesOfParts>
    <vt:vector size="81" baseType="lpstr">
      <vt:lpstr>Arial</vt:lpstr>
      <vt:lpstr>Calibri</vt:lpstr>
      <vt:lpstr>Calibri Light</vt:lpstr>
      <vt:lpstr>Motiv Office</vt:lpstr>
      <vt:lpstr>Výchozí návrh</vt:lpstr>
      <vt:lpstr>1_Výchozí návrh</vt:lpstr>
      <vt:lpstr>2_Výchozí návrh</vt:lpstr>
      <vt:lpstr>4_Výchozí návrh</vt:lpstr>
      <vt:lpstr>7_Výchozí návrh</vt:lpstr>
      <vt:lpstr>8_Výchozí návrh</vt:lpstr>
      <vt:lpstr>Prezentace aplikace PowerPoint</vt:lpstr>
      <vt:lpstr>Prezentace aplikace PowerPoint</vt:lpstr>
      <vt:lpstr>Prezentace aplikace PowerPoint</vt:lpstr>
      <vt:lpstr>Prezentace aplikace PowerPoint</vt:lpstr>
      <vt:lpstr>Diego Velázquez/Francis Bacon: Innocenc X.</vt:lpstr>
      <vt:lpstr>Diego Velázquez: Dvorní dámy (Las Meninas), 1656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Vlastnosti děl</vt:lpstr>
      <vt:lpstr>Kompoziční (formální) prostředky a principy</vt:lpstr>
      <vt:lpstr>Prezentace aplikace PowerPoint</vt:lpstr>
      <vt:lpstr>Goodman, Kulka</vt:lpstr>
      <vt:lpstr>Prezentace aplikace PowerPoint</vt:lpstr>
      <vt:lpstr>Prezentace aplikace PowerPoint</vt:lpstr>
      <vt:lpstr>Vlastnosti reprezentační (co se reprezentuje, o čem ze světa to je)</vt:lpstr>
      <vt:lpstr>Prezentace aplikace PowerPoint</vt:lpstr>
      <vt:lpstr>Infantka Markéta Tereza</vt:lpstr>
      <vt:lpstr>Prezentace aplikace PowerPoint</vt:lpstr>
      <vt:lpstr>Mária Augustina Sarmiento a Isabel de Velasco</vt:lpstr>
      <vt:lpstr>Prezentace aplikace PowerPoint</vt:lpstr>
      <vt:lpstr> Maria Bárbola a Nicolasito Pertusato </vt:lpstr>
      <vt:lpstr>Prezentace aplikace PowerPoint</vt:lpstr>
      <vt:lpstr>Marcela de Ulloa</vt:lpstr>
      <vt:lpstr>Prezentace aplikace PowerPoint</vt:lpstr>
      <vt:lpstr>José Nieto Velázquez</vt:lpstr>
      <vt:lpstr>Prezentace aplikace PowerPoint</vt:lpstr>
      <vt:lpstr>Král Filip IV. španělský a Marie Rakouská</vt:lpstr>
      <vt:lpstr>Prezentace aplikace PowerPoint</vt:lpstr>
      <vt:lpstr>Diego Velázquez</vt:lpstr>
      <vt:lpstr>Prezentace aplikace PowerPoint</vt:lpstr>
      <vt:lpstr>Prezentace aplikace PowerPoint</vt:lpstr>
      <vt:lpstr>Prezentace aplikace PowerPoint</vt:lpstr>
      <vt:lpstr>Jan van Eyck: Portrét manželů Arnolfiniových (1434) (zde je pes symbolem věrnosti)</vt:lpstr>
      <vt:lpstr>M. C. Escher</vt:lpstr>
      <vt:lpstr>Salvador Dalí: Princezna Markétka ve světlech a stínech své slávy</vt:lpstr>
      <vt:lpstr>Pablo Picasso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Dvorní dámy: význam (relevantní = kauzálně determinované)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Rostislav</dc:creator>
  <cp:lastModifiedBy>Rostislav</cp:lastModifiedBy>
  <cp:revision>50</cp:revision>
  <dcterms:created xsi:type="dcterms:W3CDTF">2021-12-11T19:15:52Z</dcterms:created>
  <dcterms:modified xsi:type="dcterms:W3CDTF">2022-05-10T07:36:07Z</dcterms:modified>
</cp:coreProperties>
</file>