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56" r:id="rId3"/>
    <p:sldId id="260" r:id="rId4"/>
    <p:sldId id="261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0B06"/>
    <a:srgbClr val="00808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99E1E0C-9133-491A-9343-A7F8D05A052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7318C11-D6C7-492C-87D6-93C7616C08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34E53ACD-8D3F-44C6-8C7E-524A18E6EA1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41BF162A-B20A-45DC-90A1-DB88AB1F768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/>
              <a:t>Klepnutím lze upravit styly předlohy textu.</a:t>
            </a:r>
          </a:p>
          <a:p>
            <a:pPr lvl="1"/>
            <a:r>
              <a:rPr lang="cs-CZ" altLang="cs-CZ" noProof="0"/>
              <a:t>Druhá úroveň</a:t>
            </a:r>
          </a:p>
          <a:p>
            <a:pPr lvl="2"/>
            <a:r>
              <a:rPr lang="cs-CZ" altLang="cs-CZ" noProof="0"/>
              <a:t>Třetí úroveň</a:t>
            </a:r>
          </a:p>
          <a:p>
            <a:pPr lvl="3"/>
            <a:r>
              <a:rPr lang="cs-CZ" altLang="cs-CZ" noProof="0"/>
              <a:t>Čtvrtá úroveň</a:t>
            </a:r>
          </a:p>
          <a:p>
            <a:pPr lvl="4"/>
            <a:r>
              <a:rPr lang="cs-CZ" altLang="cs-CZ" noProof="0"/>
              <a:t>Pátá úroveň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82CE1EB0-EDF6-4088-8FCF-295A88559A9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F400CAE1-6D41-4AFB-A1DB-B756C1C1AA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40C414E-2445-4DE5-8796-90AC563BAF6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60EE2D34-46C6-4300-B3FB-84C2DBE861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E2897B3-B907-4651-AD3E-7CF4CF4119EA}" type="slidenum">
              <a:rPr lang="cs-CZ" altLang="cs-CZ">
                <a:latin typeface="Arial" panose="020B0604020202020204" pitchFamily="34" charset="0"/>
              </a:rPr>
              <a:pPr/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F16CF3C-1A89-4C75-A6D1-5E49E7C17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891EF44-D488-400E-A701-45B4E1CD84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BE0881-C3C8-409D-9069-9213B232F5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B737A6F-A3FC-4673-A229-E06593BE3C41}" type="slidenum">
              <a:rPr lang="cs-CZ" altLang="cs-CZ">
                <a:latin typeface="Arial" panose="020B0604020202020204" pitchFamily="34" charset="0"/>
              </a:rPr>
              <a:pPr/>
              <a:t>5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8E32DCCD-FFCE-4361-B1D5-84C11B0CAA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98006209-062C-48D7-B8FD-B1F811D79B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928713C-6AE9-463B-B83F-DBB20E6B20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7F813E5F-2319-4EA1-9A81-60E5C8E05173}" type="slidenum">
              <a:rPr lang="cs-CZ" altLang="cs-CZ">
                <a:latin typeface="Arial" panose="020B0604020202020204" pitchFamily="34" charset="0"/>
              </a:rPr>
              <a:pPr/>
              <a:t>6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36A73ADC-1C07-4094-ACC6-8E60D6F2B24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AE2AAE87-AC15-42DB-A6FB-4B2B290B7D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B0D3D160-9DF7-4928-AC58-77DB353BEE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E6F41C2-4D3B-48B7-9AE3-16F219A3A850}" type="slidenum">
              <a:rPr lang="cs-CZ" altLang="cs-CZ">
                <a:latin typeface="Arial" panose="020B0604020202020204" pitchFamily="34" charset="0"/>
              </a:rPr>
              <a:pPr/>
              <a:t>7</a:t>
            </a:fld>
            <a:endParaRPr lang="cs-CZ" altLang="cs-CZ">
              <a:latin typeface="Arial" panose="020B0604020202020204" pitchFamily="34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CB49B015-D7A5-42D5-90D6-AD392D2365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E2B738B6-8245-47A5-8185-0F2B0349B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0400542-CBEE-409B-A1EA-32D44D6F65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536BFC-5E78-4C50-B754-2D27EED50F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14BAF-8B38-4BF0-9C59-E03A1D47315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3A85D2-B5F0-49B7-89B3-04B26FD17A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77589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A547B4C-1180-4B67-AA84-9201567349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3F1B34-8596-4044-B552-0E80F8A4BC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0004C1-D528-4040-9BDF-73BC1F73CC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86A2B-E043-4977-99A3-F0C285A9FC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5873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FFB86A1-C532-4DB8-ACF5-2EF0F7F6D9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CAF4B2A-F94B-4DFF-B635-BC1445DABC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DA394F-0912-40A6-AD64-7A4B9BBA0A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37E817-5E0E-4819-87B2-BB696EF286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6693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EE31DC-1EC6-4854-8C38-E00C2BBA17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2102EC3-3FEA-498D-8DDA-D29FE8D10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7913B-C526-494D-84CD-5555F2A1D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8B33C-DC27-4A66-9CC6-C70FF0D540E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6569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0F778A-6188-4BF0-8283-029CF8973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AF6BAC-4FB6-4180-BFA8-EC97B0DE45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4FBE26D-CC8D-4B1D-B312-BA7790A433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947D1-4B69-4974-88D0-82447759B89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5433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099F24-FB7A-419A-A800-5A6C75BDDF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93E09-A35C-4C9A-87C1-5C51E424E9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7B3AC6-BD3F-44A2-9DEA-001621F058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E2378-FFF9-4EAB-B19D-AC549093EE1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80297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227823-19E2-4265-864D-BA7AAD8F30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4E47878-6690-4EDE-B4F9-03E2B8E37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B79BC13-F353-4AC1-ADEB-3C2E859561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4F03F-6417-49DC-A177-1F4C51298B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0588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849E995-6F24-4316-AB5C-C4F18BD938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ABA83E-F92E-476C-BB93-005DFA261C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434BA0E-46E6-4C31-8C1D-946CA5A501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F0D75-0FB2-43B8-9C04-9B57A62B7C0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750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A149092-65D4-49C6-ADA2-6DA8BD8B2F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0663A39-EBD0-4492-9A4B-116C2781F5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D1D75BF-CA8B-4791-B619-F5336DBAFA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8636-5FD0-4287-B6F7-C546E8D6EEF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0356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EA5B59F-C4F8-4DB5-A4F9-5C01614F387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AB418E-D30D-47DB-8E4C-CA64C37211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F7A510-7CBE-4FA8-85FD-7596956BF4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1BF1F-D470-4C85-BBB5-9503B8F2E9A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34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436283-55F6-4702-8575-687885D9BB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12A92F6-3735-4B15-9A6B-879B0C2D8B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ED8EC6-F2E4-4F23-A30F-475B50D334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13AD0-26B1-47A7-991A-02171610F7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33103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63F1123-6B8C-44BC-96DE-2C3F6D3FAB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966EF30-9BFC-4CB2-B350-5D5B3D1DD1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A39A24-C325-4035-8E3D-0C5AB600110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12F3E7C-5A62-4552-A9ED-D3B9BEE34D3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6141BB8-B943-427A-AEDB-D48FD3F8CA4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latin typeface="+mn-lt"/>
              </a:defRPr>
            </a:lvl1pPr>
          </a:lstStyle>
          <a:p>
            <a:pPr>
              <a:defRPr/>
            </a:pPr>
            <a:fld id="{79F8095B-38C5-4DC5-9467-A7989F3BBD4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1">
            <a:extLst>
              <a:ext uri="{FF2B5EF4-FFF2-40B4-BE49-F238E27FC236}">
                <a16:creationId xmlns:a16="http://schemas.microsoft.com/office/drawing/2014/main" id="{0B761509-3B9A-49A6-A84B-C3D868116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9143998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1" name="Freeform: Shape 53">
            <a:extLst>
              <a:ext uri="{FF2B5EF4-FFF2-40B4-BE49-F238E27FC236}">
                <a16:creationId xmlns:a16="http://schemas.microsoft.com/office/drawing/2014/main" id="{91DE43FD-EB47-414A-B0AB-169B0FFFA5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954691" cy="6858000"/>
          </a:xfrm>
          <a:custGeom>
            <a:avLst/>
            <a:gdLst>
              <a:gd name="connsiteX0" fmla="*/ 0 w 9272922"/>
              <a:gd name="connsiteY0" fmla="*/ 0 h 6858000"/>
              <a:gd name="connsiteX1" fmla="*/ 1733417 w 9272922"/>
              <a:gd name="connsiteY1" fmla="*/ 0 h 6858000"/>
              <a:gd name="connsiteX2" fmla="*/ 3307976 w 9272922"/>
              <a:gd name="connsiteY2" fmla="*/ 0 h 6858000"/>
              <a:gd name="connsiteX3" fmla="*/ 8126249 w 9272922"/>
              <a:gd name="connsiteY3" fmla="*/ 0 h 6858000"/>
              <a:gd name="connsiteX4" fmla="*/ 8138896 w 9272922"/>
              <a:gd name="connsiteY4" fmla="*/ 31774 h 6858000"/>
              <a:gd name="connsiteX5" fmla="*/ 9193904 w 9272922"/>
              <a:gd name="connsiteY5" fmla="*/ 2682457 h 6858000"/>
              <a:gd name="connsiteX6" fmla="*/ 9193904 w 9272922"/>
              <a:gd name="connsiteY6" fmla="*/ 3752208 h 6858000"/>
              <a:gd name="connsiteX7" fmla="*/ 8036400 w 9272922"/>
              <a:gd name="connsiteY7" fmla="*/ 6660411 h 6858000"/>
              <a:gd name="connsiteX8" fmla="*/ 7957938 w 9272922"/>
              <a:gd name="connsiteY8" fmla="*/ 6857542 h 6858000"/>
              <a:gd name="connsiteX9" fmla="*/ 3307976 w 9272922"/>
              <a:gd name="connsiteY9" fmla="*/ 6857542 h 6858000"/>
              <a:gd name="connsiteX10" fmla="*/ 3307976 w 9272922"/>
              <a:gd name="connsiteY10" fmla="*/ 6858000 h 6858000"/>
              <a:gd name="connsiteX11" fmla="*/ 0 w 9272922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9272922" h="6858000">
                <a:moveTo>
                  <a:pt x="0" y="0"/>
                </a:moveTo>
                <a:lnTo>
                  <a:pt x="1733417" y="0"/>
                </a:lnTo>
                <a:lnTo>
                  <a:pt x="3307976" y="0"/>
                </a:lnTo>
                <a:lnTo>
                  <a:pt x="8126249" y="0"/>
                </a:lnTo>
                <a:lnTo>
                  <a:pt x="8138896" y="31774"/>
                </a:lnTo>
                <a:cubicBezTo>
                  <a:pt x="9193904" y="2682457"/>
                  <a:pt x="9193904" y="2682457"/>
                  <a:pt x="9193904" y="2682457"/>
                </a:cubicBezTo>
                <a:cubicBezTo>
                  <a:pt x="9299262" y="2988100"/>
                  <a:pt x="9299262" y="3446565"/>
                  <a:pt x="9193904" y="3752208"/>
                </a:cubicBezTo>
                <a:cubicBezTo>
                  <a:pt x="8709916" y="4968215"/>
                  <a:pt x="8331802" y="5918220"/>
                  <a:pt x="8036400" y="6660411"/>
                </a:cubicBezTo>
                <a:lnTo>
                  <a:pt x="7957938" y="6857542"/>
                </a:lnTo>
                <a:lnTo>
                  <a:pt x="3307976" y="6857542"/>
                </a:lnTo>
                <a:lnTo>
                  <a:pt x="3307976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Obrázek 6" descr="Obsah obrázku osoba, muž, oblek, nošení&#10;&#10;Popis byl vytvořen automaticky">
            <a:extLst>
              <a:ext uri="{FF2B5EF4-FFF2-40B4-BE49-F238E27FC236}">
                <a16:creationId xmlns:a16="http://schemas.microsoft.com/office/drawing/2014/main" id="{FC62A889-5CF6-49C2-995A-891FB5B6ABD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2221"/>
          <a:stretch/>
        </p:blipFill>
        <p:spPr>
          <a:xfrm>
            <a:off x="631793" y="643466"/>
            <a:ext cx="4987556" cy="5566833"/>
          </a:xfrm>
          <a:prstGeom prst="rect">
            <a:avLst/>
          </a:prstGeom>
        </p:spPr>
      </p:pic>
      <p:grpSp>
        <p:nvGrpSpPr>
          <p:cNvPr id="62" name="Group 55">
            <a:extLst>
              <a:ext uri="{FF2B5EF4-FFF2-40B4-BE49-F238E27FC236}">
                <a16:creationId xmlns:a16="http://schemas.microsoft.com/office/drawing/2014/main" id="{58495BCC-CE77-4CC2-952E-846F41119F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870420" y="1075188"/>
            <a:ext cx="1171701" cy="1172973"/>
            <a:chOff x="9160561" y="1075188"/>
            <a:chExt cx="1562267" cy="1172973"/>
          </a:xfrm>
        </p:grpSpPr>
        <p:sp>
          <p:nvSpPr>
            <p:cNvPr id="57" name="Freeform 5">
              <a:extLst>
                <a:ext uri="{FF2B5EF4-FFF2-40B4-BE49-F238E27FC236}">
                  <a16:creationId xmlns:a16="http://schemas.microsoft.com/office/drawing/2014/main" id="{1B42538B-E30F-4967-A6C1-8EBA775F4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160561" y="1423846"/>
              <a:ext cx="935037" cy="8243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">
              <a:extLst>
                <a:ext uri="{FF2B5EF4-FFF2-40B4-BE49-F238E27FC236}">
                  <a16:creationId xmlns:a16="http://schemas.microsoft.com/office/drawing/2014/main" id="{9A6BD9AC-4DE7-4B20-8547-4E3B375C21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960661" y="1075188"/>
              <a:ext cx="762167" cy="671915"/>
            </a:xfrm>
            <a:custGeom>
              <a:avLst/>
              <a:gdLst>
                <a:gd name="T0" fmla="*/ 225 w 785"/>
                <a:gd name="T1" fmla="*/ 692 h 692"/>
                <a:gd name="T2" fmla="*/ 177 w 785"/>
                <a:gd name="T3" fmla="*/ 665 h 692"/>
                <a:gd name="T4" fmla="*/ 9 w 785"/>
                <a:gd name="T5" fmla="*/ 374 h 692"/>
                <a:gd name="T6" fmla="*/ 9 w 785"/>
                <a:gd name="T7" fmla="*/ 318 h 692"/>
                <a:gd name="T8" fmla="*/ 177 w 785"/>
                <a:gd name="T9" fmla="*/ 27 h 692"/>
                <a:gd name="T10" fmla="*/ 225 w 785"/>
                <a:gd name="T11" fmla="*/ 0 h 692"/>
                <a:gd name="T12" fmla="*/ 561 w 785"/>
                <a:gd name="T13" fmla="*/ 0 h 692"/>
                <a:gd name="T14" fmla="*/ 609 w 785"/>
                <a:gd name="T15" fmla="*/ 27 h 692"/>
                <a:gd name="T16" fmla="*/ 777 w 785"/>
                <a:gd name="T17" fmla="*/ 318 h 692"/>
                <a:gd name="T18" fmla="*/ 777 w 785"/>
                <a:gd name="T19" fmla="*/ 374 h 692"/>
                <a:gd name="T20" fmla="*/ 609 w 785"/>
                <a:gd name="T21" fmla="*/ 665 h 692"/>
                <a:gd name="T22" fmla="*/ 561 w 785"/>
                <a:gd name="T23" fmla="*/ 692 h 692"/>
                <a:gd name="T24" fmla="*/ 225 w 785"/>
                <a:gd name="T25" fmla="*/ 692 h 6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5" h="692">
                  <a:moveTo>
                    <a:pt x="225" y="692"/>
                  </a:moveTo>
                  <a:cubicBezTo>
                    <a:pt x="207" y="692"/>
                    <a:pt x="185" y="680"/>
                    <a:pt x="177" y="665"/>
                  </a:cubicBezTo>
                  <a:cubicBezTo>
                    <a:pt x="9" y="374"/>
                    <a:pt x="9" y="374"/>
                    <a:pt x="9" y="374"/>
                  </a:cubicBezTo>
                  <a:cubicBezTo>
                    <a:pt x="0" y="358"/>
                    <a:pt x="0" y="334"/>
                    <a:pt x="9" y="318"/>
                  </a:cubicBezTo>
                  <a:cubicBezTo>
                    <a:pt x="177" y="27"/>
                    <a:pt x="177" y="27"/>
                    <a:pt x="177" y="27"/>
                  </a:cubicBezTo>
                  <a:cubicBezTo>
                    <a:pt x="185" y="12"/>
                    <a:pt x="207" y="0"/>
                    <a:pt x="225" y="0"/>
                  </a:cubicBezTo>
                  <a:cubicBezTo>
                    <a:pt x="561" y="0"/>
                    <a:pt x="561" y="0"/>
                    <a:pt x="561" y="0"/>
                  </a:cubicBezTo>
                  <a:cubicBezTo>
                    <a:pt x="578" y="0"/>
                    <a:pt x="600" y="12"/>
                    <a:pt x="609" y="27"/>
                  </a:cubicBezTo>
                  <a:cubicBezTo>
                    <a:pt x="777" y="318"/>
                    <a:pt x="777" y="318"/>
                    <a:pt x="777" y="318"/>
                  </a:cubicBezTo>
                  <a:cubicBezTo>
                    <a:pt x="785" y="334"/>
                    <a:pt x="785" y="358"/>
                    <a:pt x="777" y="374"/>
                  </a:cubicBezTo>
                  <a:cubicBezTo>
                    <a:pt x="609" y="665"/>
                    <a:pt x="609" y="665"/>
                    <a:pt x="609" y="665"/>
                  </a:cubicBezTo>
                  <a:cubicBezTo>
                    <a:pt x="600" y="680"/>
                    <a:pt x="578" y="692"/>
                    <a:pt x="561" y="692"/>
                  </a:cubicBezTo>
                  <a:lnTo>
                    <a:pt x="225" y="692"/>
                  </a:lnTo>
                  <a:close/>
                </a:path>
              </a:pathLst>
            </a:custGeom>
            <a:noFill/>
            <a:ln w="28575" cmpd="sng">
              <a:solidFill>
                <a:schemeClr val="bg1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54150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>
            <a:extLst>
              <a:ext uri="{FF2B5EF4-FFF2-40B4-BE49-F238E27FC236}">
                <a16:creationId xmlns:a16="http://schemas.microsoft.com/office/drawing/2014/main" id="{D060D931-06AA-45C9-9A90-440BF7ADC5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  <a:latin typeface="Tahoma" panose="020B0604030504040204" pitchFamily="34" charset="0"/>
              </a:rPr>
              <a:t>Heidegger je lhář</a:t>
            </a:r>
          </a:p>
        </p:txBody>
      </p:sp>
      <p:sp>
        <p:nvSpPr>
          <p:cNvPr id="3075" name="Rectangle 6">
            <a:extLst>
              <a:ext uri="{FF2B5EF4-FFF2-40B4-BE49-F238E27FC236}">
                <a16:creationId xmlns:a16="http://schemas.microsoft.com/office/drawing/2014/main" id="{0F73989C-8F86-46C1-9656-E01DBB0E683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Lhaní filosofů?</a:t>
            </a:r>
          </a:p>
        </p:txBody>
      </p:sp>
      <p:sp>
        <p:nvSpPr>
          <p:cNvPr id="3076" name="Rectangle 7">
            <a:extLst>
              <a:ext uri="{FF2B5EF4-FFF2-40B4-BE49-F238E27FC236}">
                <a16:creationId xmlns:a16="http://schemas.microsoft.com/office/drawing/2014/main" id="{BA00423B-71D7-4A55-B6A7-AD8ADEEAF7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15639" y="1613094"/>
            <a:ext cx="4038600" cy="4525963"/>
          </a:xfrm>
        </p:spPr>
        <p:txBody>
          <a:bodyPr/>
          <a:lstStyle/>
          <a:p>
            <a:pPr eaLnBrk="1" hangingPunct="1"/>
            <a:r>
              <a:rPr lang="cs-CZ" altLang="cs-CZ" sz="2800" dirty="0">
                <a:solidFill>
                  <a:srgbClr val="0033CC"/>
                </a:solidFill>
                <a:latin typeface="Tahoma" panose="020B0604030504040204" pitchFamily="34" charset="0"/>
              </a:rPr>
              <a:t>Omyl</a:t>
            </a:r>
          </a:p>
          <a:p>
            <a:pPr eaLnBrk="1" hangingPunct="1"/>
            <a:r>
              <a:rPr lang="cs-CZ" altLang="cs-CZ" sz="2800" dirty="0">
                <a:solidFill>
                  <a:srgbClr val="0033CC"/>
                </a:solidFill>
                <a:latin typeface="Tahoma" panose="020B0604030504040204" pitchFamily="34" charset="0"/>
              </a:rPr>
              <a:t>Jiný názor</a:t>
            </a:r>
          </a:p>
          <a:p>
            <a:pPr eaLnBrk="1" hangingPunct="1"/>
            <a:r>
              <a:rPr lang="cs-CZ" altLang="cs-CZ" sz="2800" dirty="0">
                <a:solidFill>
                  <a:srgbClr val="0033CC"/>
                </a:solidFill>
                <a:latin typeface="Tahoma" panose="020B0604030504040204" pitchFamily="34" charset="0"/>
              </a:rPr>
              <a:t>Logická chyba</a:t>
            </a:r>
          </a:p>
          <a:p>
            <a:pPr eaLnBrk="1" hangingPunct="1"/>
            <a:endParaRPr lang="cs-CZ" altLang="cs-CZ" sz="28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Lež</a:t>
            </a:r>
          </a:p>
          <a:p>
            <a:pPr eaLnBrk="1" hangingPunct="1"/>
            <a:endParaRPr lang="cs-CZ" altLang="cs-CZ" sz="2800" dirty="0">
              <a:solidFill>
                <a:srgbClr val="0033CC"/>
              </a:solidFill>
              <a:latin typeface="Tahoma" panose="020B0604030504040204" pitchFamily="34" charset="0"/>
            </a:endParaRPr>
          </a:p>
          <a:p>
            <a:pPr eaLnBrk="1" hangingPunct="1"/>
            <a:r>
              <a:rPr lang="cs-CZ" altLang="cs-CZ" sz="2800" dirty="0">
                <a:solidFill>
                  <a:srgbClr val="008080"/>
                </a:solidFill>
                <a:latin typeface="Tahoma" panose="020B0604030504040204" pitchFamily="34" charset="0"/>
                <a:hlinkClick r:id="rId3" action="ppaction://hlinksldjump"/>
              </a:rPr>
              <a:t>Problém definice?</a:t>
            </a:r>
            <a:endParaRPr lang="cs-CZ" altLang="cs-CZ" sz="2800" dirty="0">
              <a:solidFill>
                <a:srgbClr val="008080"/>
              </a:solidFill>
              <a:latin typeface="Tahoma" panose="020B0604030504040204" pitchFamily="34" charset="0"/>
            </a:endParaRPr>
          </a:p>
          <a:p>
            <a:pPr eaLnBrk="1" hangingPunct="1">
              <a:buFontTx/>
              <a:buNone/>
            </a:pPr>
            <a:endParaRPr lang="cs-CZ" altLang="cs-CZ" sz="2800" dirty="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  <p:pic>
        <p:nvPicPr>
          <p:cNvPr id="3077" name="Picture 8" descr="heidegger">
            <a:extLst>
              <a:ext uri="{FF2B5EF4-FFF2-40B4-BE49-F238E27FC236}">
                <a16:creationId xmlns:a16="http://schemas.microsoft.com/office/drawing/2014/main" id="{8A13533A-F06A-43F2-913D-8B04C2616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852738"/>
            <a:ext cx="2768600" cy="277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Obrázek 3">
            <a:extLst>
              <a:ext uri="{FF2B5EF4-FFF2-40B4-BE49-F238E27FC236}">
                <a16:creationId xmlns:a16="http://schemas.microsoft.com/office/drawing/2014/main" id="{13566984-B968-48AA-98F9-58A36852F4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713" y="0"/>
            <a:ext cx="6378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106FF4-2D72-4B1D-A08D-F84937DDF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Možné přístupy k bytí	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F08BCA-7914-44CA-A096-E1EB8DE7691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Zprostředkované</a:t>
            </a:r>
          </a:p>
          <a:p>
            <a:pPr lvl="1"/>
            <a:r>
              <a:rPr lang="cs-CZ" dirty="0"/>
              <a:t>Dílčí</a:t>
            </a:r>
          </a:p>
          <a:p>
            <a:pPr lvl="1"/>
            <a:r>
              <a:rPr lang="cs-CZ" dirty="0"/>
              <a:t>Konkrétní</a:t>
            </a:r>
          </a:p>
          <a:p>
            <a:pPr lvl="1"/>
            <a:r>
              <a:rPr lang="cs-CZ" dirty="0"/>
              <a:t>Jednotlivé</a:t>
            </a:r>
          </a:p>
          <a:p>
            <a:pPr marL="457200" lvl="1" indent="0">
              <a:buNone/>
            </a:pPr>
            <a:r>
              <a:rPr lang="cs-CZ" dirty="0"/>
              <a:t>Co, jaké je „toto“? </a:t>
            </a:r>
          </a:p>
          <a:p>
            <a:pPr marL="457200" lvl="1" indent="0">
              <a:buNone/>
            </a:pPr>
            <a:r>
              <a:rPr lang="cs-CZ" dirty="0">
                <a:sym typeface="Wingdings" panose="05000000000000000000" pitchFamily="2" charset="2"/>
              </a:rPr>
              <a:t> vědy</a:t>
            </a:r>
            <a:endParaRPr lang="cs-CZ" dirty="0"/>
          </a:p>
          <a:p>
            <a:pPr marL="457200" lvl="1" indent="0">
              <a:buNone/>
            </a:pPr>
            <a:r>
              <a:rPr lang="cs-CZ" dirty="0"/>
              <a:t>Syntéza k obecnému je možná, nikoli nutná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9B4314-7EFE-4988-B88E-5D72A7E99C3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Bezprostřední</a:t>
            </a:r>
          </a:p>
          <a:p>
            <a:endParaRPr lang="cs-CZ" dirty="0"/>
          </a:p>
          <a:p>
            <a:r>
              <a:rPr lang="cs-CZ" dirty="0"/>
              <a:t>Co, jaké je bytí?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Filosofie 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err="1"/>
              <a:t>Heidegger</a:t>
            </a:r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EBAD7C14-C7E3-4B5A-AF8D-0E1A25ABE2B3}"/>
              </a:ext>
            </a:extLst>
          </p:cNvPr>
          <p:cNvCxnSpPr/>
          <p:nvPr/>
        </p:nvCxnSpPr>
        <p:spPr>
          <a:xfrm flipV="1">
            <a:off x="5724128" y="4077072"/>
            <a:ext cx="1368152" cy="432048"/>
          </a:xfrm>
          <a:prstGeom prst="line">
            <a:avLst/>
          </a:prstGeom>
          <a:ln w="92075">
            <a:solidFill>
              <a:srgbClr val="D00B0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823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C0DAAFD-B5E8-4E51-9902-B3FB0A67AF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</a:rPr>
              <a:t>Jak definovat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634BA18-26F1-4BC2-A47C-99526F7950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Klasicky (Aristotelovsky)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Výčtem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Rozsahem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Ostenzí</a:t>
            </a: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Protikladem</a:t>
            </a:r>
          </a:p>
          <a:p>
            <a:pPr eaLnBrk="1" hangingPunct="1"/>
            <a:endParaRPr lang="cs-CZ" altLang="cs-CZ">
              <a:solidFill>
                <a:srgbClr val="0033CC"/>
              </a:solidFill>
            </a:endParaRPr>
          </a:p>
          <a:p>
            <a:pPr eaLnBrk="1" hangingPunct="1"/>
            <a:r>
              <a:rPr lang="cs-CZ" altLang="cs-CZ">
                <a:solidFill>
                  <a:srgbClr val="0033CC"/>
                </a:solidFill>
              </a:rPr>
              <a:t>Jak definovat BYTÍ</a:t>
            </a:r>
          </a:p>
          <a:p>
            <a:pPr eaLnBrk="1" hangingPunct="1">
              <a:buFontTx/>
              <a:buNone/>
            </a:pPr>
            <a:endParaRPr lang="cs-CZ" altLang="cs-CZ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B681967-1D17-46E5-BA8E-2AF134275E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  <a:latin typeface="Tahoma" panose="020B0604030504040204" pitchFamily="34" charset="0"/>
              </a:rPr>
              <a:t>Problém definice bytí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2688FC6-3405-4456-8F18-6AD9BF3268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cs-CZ" altLang="cs-CZ">
              <a:solidFill>
                <a:schemeClr val="accent1"/>
              </a:solidFill>
              <a:latin typeface="Tahoma" panose="020B0604030504040204" pitchFamily="34" charset="0"/>
            </a:endParaRPr>
          </a:p>
          <a:p>
            <a:pPr algn="ctr" eaLnBrk="1" hangingPunct="1">
              <a:buFontTx/>
              <a:buNone/>
            </a:pPr>
            <a:r>
              <a:rPr lang="cs-CZ" altLang="cs-CZ">
                <a:solidFill>
                  <a:srgbClr val="D00B06"/>
                </a:solidFill>
                <a:latin typeface="Tahoma" panose="020B0604030504040204" pitchFamily="34" charset="0"/>
              </a:rPr>
              <a:t>Definiendum – definiens</a:t>
            </a:r>
          </a:p>
          <a:p>
            <a:pPr eaLnBrk="1" hangingPunct="1">
              <a:buFontTx/>
              <a:buNone/>
            </a:pPr>
            <a:r>
              <a:rPr lang="cs-CZ" altLang="cs-CZ">
                <a:solidFill>
                  <a:srgbClr val="0033CC"/>
                </a:solidFill>
                <a:latin typeface="Tahoma" panose="020B0604030504040204" pitchFamily="34" charset="0"/>
              </a:rPr>
              <a:t>			Bytí 	</a:t>
            </a:r>
          </a:p>
          <a:p>
            <a:pPr algn="ctr" eaLnBrk="1" hangingPunct="1">
              <a:buFontTx/>
              <a:buNone/>
            </a:pPr>
            <a:r>
              <a:rPr lang="cs-CZ" altLang="cs-CZ">
                <a:solidFill>
                  <a:srgbClr val="0033CC"/>
                </a:solidFill>
                <a:latin typeface="Tahoma" panose="020B0604030504040204" pitchFamily="34" charset="0"/>
              </a:rPr>
              <a:t>		je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207EB2D2-7399-4E60-886C-934A3B2A73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solidFill>
                  <a:srgbClr val="0033CC"/>
                </a:solidFill>
                <a:latin typeface="Tahoma" panose="020B0604030504040204" pitchFamily="34" charset="0"/>
              </a:rPr>
              <a:t>JE</a:t>
            </a:r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C47DE21E-1D2D-472D-93BF-6294A6C94B5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    Karel je veliký</a:t>
            </a:r>
          </a:p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    Karel je prezident</a:t>
            </a:r>
          </a:p>
          <a:p>
            <a:pPr eaLnBrk="1" hangingPunct="1"/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    Karel je</a:t>
            </a:r>
          </a:p>
          <a:p>
            <a:pPr eaLnBrk="1" hangingPunct="1"/>
            <a:endParaRPr lang="cs-CZ" altLang="cs-CZ" sz="280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7D23DFE1-7608-40CF-94FF-B00DD3D7862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– Prediktivní</a:t>
            </a:r>
          </a:p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– Identifikační</a:t>
            </a:r>
          </a:p>
          <a:p>
            <a:pPr eaLnBrk="1" hangingPunct="1">
              <a:buFontTx/>
              <a:buNone/>
            </a:pPr>
            <a:r>
              <a:rPr lang="cs-CZ" altLang="cs-CZ" sz="2800">
                <a:solidFill>
                  <a:srgbClr val="0033CC"/>
                </a:solidFill>
                <a:latin typeface="Tahoma" panose="020B0604030504040204" pitchFamily="34" charset="0"/>
              </a:rPr>
              <a:t>– Existenční</a:t>
            </a:r>
          </a:p>
          <a:p>
            <a:pPr eaLnBrk="1" hangingPunct="1">
              <a:buFontTx/>
              <a:buNone/>
            </a:pPr>
            <a:endParaRPr lang="cs-CZ" altLang="cs-CZ" sz="2800">
              <a:solidFill>
                <a:srgbClr val="0033CC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2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 uiExpand="1" build="p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111</Words>
  <Application>Microsoft Office PowerPoint</Application>
  <PresentationFormat>Předvádění na obrazovce (4:3)</PresentationFormat>
  <Paragraphs>47</Paragraphs>
  <Slides>7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Tahoma</vt:lpstr>
      <vt:lpstr>Výchozí návrh</vt:lpstr>
      <vt:lpstr>Prezentace aplikace PowerPoint</vt:lpstr>
      <vt:lpstr>Heidegger je lhář</vt:lpstr>
      <vt:lpstr>Prezentace aplikace PowerPoint</vt:lpstr>
      <vt:lpstr>Možné přístupy k bytí </vt:lpstr>
      <vt:lpstr>Jak definovat</vt:lpstr>
      <vt:lpstr>Problém definice bytí</vt:lpstr>
      <vt:lpstr>JE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Heidegger je lhář</dc:title>
  <dc:creator>josef</dc:creator>
  <cp:lastModifiedBy>Josef Krob</cp:lastModifiedBy>
  <cp:revision>17</cp:revision>
  <dcterms:created xsi:type="dcterms:W3CDTF">2005-10-04T21:12:51Z</dcterms:created>
  <dcterms:modified xsi:type="dcterms:W3CDTF">2021-03-08T08:42:10Z</dcterms:modified>
</cp:coreProperties>
</file>