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3" r:id="rId9"/>
    <p:sldId id="265" r:id="rId10"/>
    <p:sldId id="264" r:id="rId11"/>
    <p:sldId id="262" r:id="rId12"/>
    <p:sldId id="266" r:id="rId13"/>
    <p:sldId id="275" r:id="rId14"/>
    <p:sldId id="277" r:id="rId15"/>
    <p:sldId id="278" r:id="rId16"/>
    <p:sldId id="279" r:id="rId17"/>
    <p:sldId id="280" r:id="rId18"/>
    <p:sldId id="276" r:id="rId19"/>
    <p:sldId id="267" r:id="rId20"/>
    <p:sldId id="269" r:id="rId21"/>
    <p:sldId id="268" r:id="rId22"/>
    <p:sldId id="271" r:id="rId23"/>
    <p:sldId id="273" r:id="rId24"/>
    <p:sldId id="272" r:id="rId25"/>
    <p:sldId id="274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4FB"/>
    <a:srgbClr val="33CC33"/>
    <a:srgbClr val="0000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5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Složení</a:t>
            </a:r>
            <a:r>
              <a:rPr lang="en-US" dirty="0"/>
              <a:t> </a:t>
            </a:r>
            <a:r>
              <a:rPr lang="en-US" dirty="0" err="1"/>
              <a:t>vesmíru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objem ve vesmíru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AC-425C-8EC4-F0F3CAB103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7AC-425C-8EC4-F0F3CAB103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AC-425C-8EC4-F0F3CAB103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00-40C8-8977-DD802697A81C}"/>
              </c:ext>
            </c:extLst>
          </c:dPt>
          <c:dLbls>
            <c:dLbl>
              <c:idx val="0"/>
              <c:layout>
                <c:manualLayout>
                  <c:x val="-0.29105793800688817"/>
                  <c:y val="-0.204389956477251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43291486131171"/>
                      <c:h val="0.179134354786991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7AC-425C-8EC4-F0F3CAB1039C}"/>
                </c:ext>
              </c:extLst>
            </c:dLbl>
            <c:dLbl>
              <c:idx val="1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AC-425C-8EC4-F0F3CAB1039C}"/>
                </c:ext>
              </c:extLst>
            </c:dLbl>
            <c:dLbl>
              <c:idx val="2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AC-425C-8EC4-F0F3CAB103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1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3"/>
                <c:pt idx="0">
                  <c:v>Vodík</c:v>
                </c:pt>
                <c:pt idx="1">
                  <c:v>Helium</c:v>
                </c:pt>
                <c:pt idx="2">
                  <c:v>ostatní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75</c:v>
                </c:pt>
                <c:pt idx="1">
                  <c:v>23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C-425C-8EC4-F0F3CAB10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84965253129933"/>
          <c:y val="0.17641086414407645"/>
          <c:w val="0.5707888353355548"/>
          <c:h val="0.51566364533146525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objem ve vesmíru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9B-4E96-900D-C186722321A7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9B-4E96-900D-C186722321A7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9B-4E96-900D-C186722321A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9B-4E96-900D-C186722321A7}"/>
              </c:ext>
            </c:extLst>
          </c:dPt>
          <c:dLbls>
            <c:dLbl>
              <c:idx val="2"/>
              <c:layout>
                <c:manualLayout>
                  <c:x val="6.6055334129541163E-2"/>
                  <c:y val="9.417813225431092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9B-4E96-900D-C186722321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3"/>
                <c:pt idx="0">
                  <c:v>Temná energie</c:v>
                </c:pt>
                <c:pt idx="1">
                  <c:v>temná hmota</c:v>
                </c:pt>
                <c:pt idx="2">
                  <c:v>atomární látka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73</c:v>
                </c:pt>
                <c:pt idx="1">
                  <c:v>23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9B-4E96-900D-C18672232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7684927369181203"/>
          <c:y val="0.7557833486337775"/>
          <c:w val="0.73298344346935629"/>
          <c:h val="4.5236084879457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B46D7-C293-419D-9107-4E62BA66FF9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632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BA11E-3258-4ABC-9BFF-48051CD606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341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55EBD-2AE3-427A-BEA5-219D0E1C2FC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177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6BD27-1D1E-434A-91EE-B8823E4DA1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153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5FEF7-69F6-4004-9CD3-1E077705C9A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140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0C2EE-DDC7-474A-8712-531E4073D92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623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B77CC-DFF4-4D43-8568-A704DD10CE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925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4D0A3-43DF-486D-A843-B58CF2D6F4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470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E0030-1925-4A1C-A004-20155F5FE9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402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60066-B38B-45DD-8DCE-AD26D9DE8A8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023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BCB01-0C05-4C24-802D-38A12413A3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457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B1D3438-E5A8-441A-8398-6496C1D1C79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Definice hmoty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Vzorem (pravzory, pralátka…)</a:t>
            </a:r>
          </a:p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Identifikací (redukce na známou vlastnost)</a:t>
            </a:r>
          </a:p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Gnoseologicky </a:t>
            </a:r>
          </a:p>
          <a:p>
            <a:endParaRPr lang="cs-CZ" altLang="cs-CZ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Tahoma" panose="020B0604030504040204" pitchFamily="34" charset="0"/>
              </a:rPr>
              <a:t>Příbuzné pojmy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314575" cy="1900238"/>
          </a:xfrm>
        </p:spPr>
        <p:txBody>
          <a:bodyPr/>
          <a:lstStyle/>
          <a:p>
            <a:r>
              <a:rPr lang="cs-CZ" altLang="cs-CZ">
                <a:solidFill>
                  <a:srgbClr val="33CC33"/>
                </a:solidFill>
                <a:latin typeface="Tahoma" panose="020B0604030504040204" pitchFamily="34" charset="0"/>
              </a:rPr>
              <a:t>Příroda</a:t>
            </a:r>
          </a:p>
          <a:p>
            <a:r>
              <a:rPr lang="cs-CZ" altLang="cs-CZ">
                <a:solidFill>
                  <a:srgbClr val="A3E4FB"/>
                </a:solidFill>
                <a:latin typeface="Tahoma" panose="020B0604030504040204" pitchFamily="34" charset="0"/>
              </a:rPr>
              <a:t>Svět</a:t>
            </a:r>
          </a:p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Vesmír</a:t>
            </a: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2627313" y="1484313"/>
            <a:ext cx="5184775" cy="5040312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2700338" y="3213100"/>
            <a:ext cx="1871662" cy="1800225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5364163" y="3141663"/>
            <a:ext cx="2160587" cy="2303462"/>
          </a:xfrm>
          <a:prstGeom prst="ellipse">
            <a:avLst/>
          </a:prstGeom>
          <a:solidFill>
            <a:srgbClr val="A3E4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Vesmír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Rozměry</a:t>
            </a:r>
          </a:p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Obsah</a:t>
            </a:r>
          </a:p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Tvar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Rozměry vesmíru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2"/>
                </a:solidFill>
                <a:latin typeface="Tahoma" panose="020B0604030504040204" pitchFamily="34" charset="0"/>
              </a:rPr>
              <a:t>Od malého </a:t>
            </a:r>
            <a:r>
              <a:rPr lang="cs-CZ" altLang="cs-CZ" b="1" dirty="0">
                <a:solidFill>
                  <a:schemeClr val="accent2"/>
                </a:solidFill>
                <a:latin typeface="Tahoma" panose="020B0604030504040204" pitchFamily="34" charset="0"/>
              </a:rPr>
              <a:t>statického </a:t>
            </a:r>
            <a:r>
              <a:rPr lang="cs-CZ" altLang="cs-CZ" dirty="0">
                <a:solidFill>
                  <a:schemeClr val="accent2"/>
                </a:solidFill>
                <a:latin typeface="Tahoma" panose="020B0604030504040204" pitchFamily="34" charset="0"/>
              </a:rPr>
              <a:t>vesmíru (Aristoteles)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74439-EE43-4DC7-B7E5-403F471F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3E89C-D243-4EC9-8AF2-AFF30D219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AD0D76E-AED7-416C-8E40-B066FC52D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7638"/>
            <a:ext cx="3240360" cy="45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41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37542-FD77-4B19-BB97-657F9D5E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3C0ED-B1DE-497B-9DDF-297948E27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F21A534-ECAE-4D83-84F3-B3E21E011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475"/>
            <a:ext cx="9144000" cy="58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330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A65A2A-BEF4-4063-AF41-D7684647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1749CC-CB5C-4E2F-88ED-C1C53C9F5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://www.phil.muni.cz/~jokr/fak/gif/nebula.gif">
            <a:extLst>
              <a:ext uri="{FF2B5EF4-FFF2-40B4-BE49-F238E27FC236}">
                <a16:creationId xmlns:a16="http://schemas.microsoft.com/office/drawing/2014/main" id="{C98761D7-5DE9-40C5-BB96-2FF9E344E6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785938"/>
            <a:ext cx="3278187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649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Galaxie - Galaxie - Kupy galaxií">
            <a:extLst>
              <a:ext uri="{FF2B5EF4-FFF2-40B4-BE49-F238E27FC236}">
                <a16:creationId xmlns:a16="http://schemas.microsoft.com/office/drawing/2014/main" id="{43922035-BC45-4BE1-B56D-40CB8AABD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252520" cy="716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238A6281-285E-4034-8A18-36F176051E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1" y="1729369"/>
            <a:ext cx="2547890" cy="32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D1DEB0F-CAAA-40F4-ACEA-B74BCB2015C2}"/>
              </a:ext>
            </a:extLst>
          </p:cNvPr>
          <p:cNvSpPr txBox="1"/>
          <p:nvPr/>
        </p:nvSpPr>
        <p:spPr>
          <a:xfrm>
            <a:off x="611560" y="530692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Jacobus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Kapteyn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56F0962-F92D-48FC-8989-7FC4875A7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360" y="1729369"/>
            <a:ext cx="2227102" cy="324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79BFB6D-58C5-406A-BE69-F7E25536B1C2}"/>
              </a:ext>
            </a:extLst>
          </p:cNvPr>
          <p:cNvSpPr txBox="1"/>
          <p:nvPr/>
        </p:nvSpPr>
        <p:spPr>
          <a:xfrm>
            <a:off x="6688569" y="52877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Harlow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Shapley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4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80F7A-BDEA-418B-9B1A-DFF79FC6E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2" name="Picture 4" descr="Un día como hoy: nace el astrónomo norteamericano Edwin Hubble | RPP  Noticias">
            <a:extLst>
              <a:ext uri="{FF2B5EF4-FFF2-40B4-BE49-F238E27FC236}">
                <a16:creationId xmlns:a16="http://schemas.microsoft.com/office/drawing/2014/main" id="{646F4A25-F85D-4D11-B999-F6B7F0BFB7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8" y="1484784"/>
            <a:ext cx="583882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c-vesmir">
            <a:extLst>
              <a:ext uri="{FF2B5EF4-FFF2-40B4-BE49-F238E27FC236}">
                <a16:creationId xmlns:a16="http://schemas.microsoft.com/office/drawing/2014/main" id="{81363408-D313-42A2-A6FB-CD3039D2D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7950"/>
            <a:ext cx="30956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Georges Lemaître - Wikiwand">
            <a:extLst>
              <a:ext uri="{FF2B5EF4-FFF2-40B4-BE49-F238E27FC236}">
                <a16:creationId xmlns:a16="http://schemas.microsoft.com/office/drawing/2014/main" id="{130779BC-F3DD-43FB-98DB-AE8A3D36D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33" y="1295945"/>
            <a:ext cx="3535659" cy="528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4B9C46C-22C8-4425-AA74-919548E1A62E}"/>
              </a:ext>
            </a:extLst>
          </p:cNvPr>
          <p:cNvSpPr txBox="1"/>
          <p:nvPr/>
        </p:nvSpPr>
        <p:spPr>
          <a:xfrm>
            <a:off x="1918338" y="53732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Edwin </a:t>
            </a:r>
            <a:r>
              <a:rPr lang="cs-CZ" dirty="0" err="1">
                <a:solidFill>
                  <a:schemeClr val="bg1"/>
                </a:solidFill>
              </a:rPr>
              <a:t>Hubble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3E6232E-5BD9-4901-86C3-4C35CA9F15CC}"/>
              </a:ext>
            </a:extLst>
          </p:cNvPr>
          <p:cNvSpPr txBox="1"/>
          <p:nvPr/>
        </p:nvSpPr>
        <p:spPr>
          <a:xfrm>
            <a:off x="6551860" y="591811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Georges </a:t>
            </a:r>
            <a:r>
              <a:rPr lang="cs-CZ" dirty="0" err="1">
                <a:solidFill>
                  <a:schemeClr val="bg1"/>
                </a:solidFill>
              </a:rPr>
              <a:t>Lemaître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9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DA129-CFCB-45F5-8F51-90EC8DB53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51F5B0-DC08-49CB-B7D9-3D4957116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2"/>
                </a:solidFill>
                <a:latin typeface="Tahoma" panose="020B0604030504040204" pitchFamily="34" charset="0"/>
              </a:rPr>
              <a:t>…</a:t>
            </a:r>
          </a:p>
          <a:p>
            <a:r>
              <a:rPr lang="cs-CZ" altLang="cs-CZ" dirty="0">
                <a:solidFill>
                  <a:schemeClr val="accent2"/>
                </a:solidFill>
                <a:latin typeface="Tahoma" panose="020B0604030504040204" pitchFamily="34" charset="0"/>
              </a:rPr>
              <a:t>…</a:t>
            </a:r>
          </a:p>
          <a:p>
            <a:r>
              <a:rPr lang="cs-CZ" altLang="cs-CZ" dirty="0">
                <a:solidFill>
                  <a:schemeClr val="accent2"/>
                </a:solidFill>
                <a:latin typeface="Tahoma" panose="020B0604030504040204" pitchFamily="34" charset="0"/>
              </a:rPr>
              <a:t>…</a:t>
            </a:r>
          </a:p>
          <a:p>
            <a:r>
              <a:rPr lang="cs-CZ" altLang="cs-CZ" dirty="0">
                <a:solidFill>
                  <a:schemeClr val="accent2"/>
                </a:solidFill>
                <a:latin typeface="Tahoma" panose="020B0604030504040204" pitchFamily="34" charset="0"/>
              </a:rPr>
              <a:t>Po (ne)konečný </a:t>
            </a:r>
            <a:r>
              <a:rPr lang="cs-CZ" altLang="cs-CZ" b="1" dirty="0">
                <a:solidFill>
                  <a:schemeClr val="accent2"/>
                </a:solidFill>
                <a:latin typeface="Tahoma" panose="020B0604030504040204" pitchFamily="34" charset="0"/>
              </a:rPr>
              <a:t>dynamický</a:t>
            </a:r>
            <a:r>
              <a:rPr lang="cs-CZ" altLang="cs-CZ" dirty="0">
                <a:solidFill>
                  <a:schemeClr val="accent2"/>
                </a:solidFill>
                <a:latin typeface="Tahoma" panose="020B0604030504040204" pitchFamily="34" charset="0"/>
              </a:rPr>
              <a:t> vesmír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8542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Obsah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Éter</a:t>
            </a:r>
          </a:p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Substance</a:t>
            </a:r>
          </a:p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Tělesa</a:t>
            </a:r>
          </a:p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Hmota</a:t>
            </a:r>
          </a:p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Chemické prvky (jejich zastoupení)</a:t>
            </a:r>
          </a:p>
          <a:p>
            <a:pPr lvl="2"/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H – 75 %</a:t>
            </a:r>
          </a:p>
          <a:p>
            <a:pPr lvl="2"/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He – 23 %</a:t>
            </a:r>
          </a:p>
          <a:p>
            <a:pPr lvl="2"/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Ostatní – 2 %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Hmota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Hmota jako substance</a:t>
            </a:r>
          </a:p>
          <a:p>
            <a:pPr>
              <a:buFontTx/>
              <a:buNone/>
            </a:pPr>
            <a:endParaRPr lang="cs-CZ" altLang="cs-CZ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cs-CZ" altLang="cs-CZ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Hmota jako obecný pojem </a:t>
            </a:r>
          </a:p>
          <a:p>
            <a:pPr lvl="1"/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Obecné vlastnosti</a:t>
            </a:r>
          </a:p>
          <a:p>
            <a:pPr lvl="2"/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Trvání a změna (stálost a pohyb)</a:t>
            </a:r>
          </a:p>
          <a:p>
            <a:pPr lvl="2"/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Diskrétnost a spojitost</a:t>
            </a:r>
          </a:p>
          <a:p>
            <a:pPr lvl="2"/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Prostor a čas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257240" y="1435352"/>
          <a:ext cx="4320480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Zástupný symbol pro obsah 5"/>
          <p:cNvGraphicFramePr>
            <a:graphicFrameLocks/>
          </p:cNvGraphicFramePr>
          <p:nvPr/>
        </p:nvGraphicFramePr>
        <p:xfrm>
          <a:off x="3851920" y="1340768"/>
          <a:ext cx="466086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: zahnutá dolů 9"/>
          <p:cNvSpPr/>
          <p:nvPr/>
        </p:nvSpPr>
        <p:spPr>
          <a:xfrm>
            <a:off x="3347864" y="1844824"/>
            <a:ext cx="3312368" cy="648072"/>
          </a:xfrm>
          <a:prstGeom prst="curved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9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Tvar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Plocha </a:t>
            </a:r>
          </a:p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Koule </a:t>
            </a:r>
          </a:p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Zakřivený prostor </a:t>
            </a:r>
            <a:b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</a:br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(konečnost – nekonečnost)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EFA695B-2C3B-4C34-B7F8-0275D84FA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4544" y="-15528"/>
            <a:ext cx="11484694" cy="757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58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0189F-BAE6-443C-846B-28151494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2D640E-224D-4BFA-ABEB-695E9FEDE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6D0A1F-5C40-4ADA-9D1F-C6745ED59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6170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53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D887D-CBE8-4AD1-9F1E-4FA5A0F1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AD4812-34CC-483F-B8D6-F5E7946A5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F403A1-5D72-4773-8F3C-171548D66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65" y="0"/>
            <a:ext cx="8234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61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EF862-267F-46DA-9FB5-2C075EC9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317736-8EC4-4655-8321-ADADCC8B2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expansion">
            <a:extLst>
              <a:ext uri="{FF2B5EF4-FFF2-40B4-BE49-F238E27FC236}">
                <a16:creationId xmlns:a16="http://schemas.microsoft.com/office/drawing/2014/main" id="{99A830A6-6393-4435-AB39-BEA5D3FB8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7" y="503237"/>
            <a:ext cx="9002346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2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5724525" y="2492375"/>
            <a:ext cx="3240088" cy="3024188"/>
            <a:chOff x="3606" y="1570"/>
            <a:chExt cx="2041" cy="1905"/>
          </a:xfrm>
        </p:grpSpPr>
        <p:sp>
          <p:nvSpPr>
            <p:cNvPr id="6158" name="Oval 14"/>
            <p:cNvSpPr>
              <a:spLocks noChangeArrowheads="1"/>
            </p:cNvSpPr>
            <p:nvPr/>
          </p:nvSpPr>
          <p:spPr bwMode="auto">
            <a:xfrm>
              <a:off x="3606" y="1570"/>
              <a:ext cx="2041" cy="1905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altLang="cs-CZ">
                <a:solidFill>
                  <a:schemeClr val="accent2"/>
                </a:solidFill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 rot="-2804142">
              <a:off x="4993" y="2812"/>
              <a:ext cx="5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chemeClr val="accent2"/>
                  </a:solidFill>
                </a:rPr>
                <a:t>Hmota</a:t>
              </a:r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Formální stránka definice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Hmota je objektivní realita…</a:t>
            </a:r>
          </a:p>
          <a:p>
            <a:pPr>
              <a:buFontTx/>
              <a:buNone/>
            </a:pPr>
            <a:endParaRPr lang="cs-CZ" altLang="cs-CZ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971550" y="3068638"/>
            <a:ext cx="2663825" cy="2520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258888" y="3284538"/>
            <a:ext cx="1655762" cy="1584325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>
                <a:solidFill>
                  <a:schemeClr val="accent2"/>
                </a:solidFill>
              </a:rPr>
              <a:t>Hmota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3563938" y="3860800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779838" y="3495675"/>
            <a:ext cx="189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accent2"/>
                </a:solidFill>
              </a:rPr>
              <a:t>Objektivní realita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11188" y="2420938"/>
            <a:ext cx="7489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3200" dirty="0">
                <a:solidFill>
                  <a:schemeClr val="accent2"/>
                </a:solidFill>
              </a:rPr>
              <a:t> Objektivní realita je hmota (hmotná)</a:t>
            </a:r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5724525" y="2708275"/>
            <a:ext cx="2663825" cy="2520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4500563" y="3860800"/>
            <a:ext cx="1222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9" grpId="0" animBg="1"/>
      <p:bldP spid="6153" grpId="0"/>
      <p:bldP spid="61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Gnoseologický paradox 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„Vše je materiální“</a:t>
            </a:r>
          </a:p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„Materiální je zdrojem počitků“</a:t>
            </a:r>
          </a:p>
          <a:p>
            <a:pPr>
              <a:buFontTx/>
              <a:buNone/>
            </a:pPr>
            <a:endParaRPr lang="cs-CZ" altLang="cs-CZ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Nelze současně hovořit o věcech a o poznání věcí </a:t>
            </a:r>
          </a:p>
          <a:p>
            <a:pPr>
              <a:buFontTx/>
              <a:buNone/>
            </a:pPr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 Ontologie vs. gnoseologie</a:t>
            </a:r>
            <a:endParaRPr lang="cs-CZ" altLang="cs-CZ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chemeClr val="accent2"/>
                </a:solidFill>
              </a:rPr>
              <a:t>Gnoseologický paradox II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Seznam lidí, seznam aut, seznam  domů </a:t>
            </a:r>
          </a:p>
          <a:p>
            <a:pPr lvl="1"/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Seznam seznamů</a:t>
            </a:r>
          </a:p>
          <a:p>
            <a:pPr>
              <a:buFontTx/>
              <a:buNone/>
            </a:pPr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</a:t>
            </a:r>
            <a:endParaRPr lang="cs-CZ" altLang="cs-CZ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Množina množin, které nezahrnují sebe sama</a:t>
            </a:r>
          </a:p>
          <a:p>
            <a:pPr lvl="2"/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Je svým prvkem?</a:t>
            </a:r>
          </a:p>
          <a:p>
            <a:pPr lvl="4"/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Ano </a:t>
            </a:r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 Ne</a:t>
            </a:r>
          </a:p>
          <a:p>
            <a:pPr lvl="4"/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Ne  Ano</a:t>
            </a:r>
            <a:endParaRPr lang="cs-CZ" altLang="cs-CZ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Hmota a pojmy příbuzné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655" y="1622066"/>
            <a:ext cx="8229600" cy="4525963"/>
          </a:xfrm>
        </p:spPr>
        <p:txBody>
          <a:bodyPr/>
          <a:lstStyle/>
          <a:p>
            <a:r>
              <a:rPr lang="cs-CZ" dirty="0"/>
              <a:t>Látka</a:t>
            </a:r>
          </a:p>
          <a:p>
            <a:pPr lvl="1"/>
            <a:r>
              <a:rPr lang="cs-CZ" dirty="0"/>
              <a:t>Hmotnost</a:t>
            </a:r>
          </a:p>
          <a:p>
            <a:r>
              <a:rPr lang="cs-CZ" dirty="0"/>
              <a:t>Energie</a:t>
            </a:r>
          </a:p>
          <a:p>
            <a:endParaRPr lang="cs-CZ" dirty="0"/>
          </a:p>
          <a:p>
            <a:r>
              <a:rPr lang="cs-CZ" dirty="0"/>
              <a:t>Antihmota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446745" y="1587786"/>
            <a:ext cx="5040560" cy="19008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1">
                  <a:lumMod val="45000"/>
                  <a:lumOff val="55000"/>
                  <a:alpha val="34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10745" y="1451918"/>
            <a:ext cx="5336976" cy="33911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1">
                  <a:lumMod val="45000"/>
                  <a:lumOff val="55000"/>
                  <a:alpha val="34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10745" y="5517232"/>
            <a:ext cx="8743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Hmota jako zástupný pojem</a:t>
            </a:r>
          </a:p>
        </p:txBody>
      </p:sp>
    </p:spTree>
    <p:extLst>
      <p:ext uri="{BB962C8B-B14F-4D97-AF65-F5344CB8AC3E}">
        <p14:creationId xmlns:p14="http://schemas.microsoft.com/office/powerpoint/2010/main" val="414526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Tahoma" panose="020B0604030504040204" pitchFamily="34" charset="0"/>
              </a:rPr>
              <a:t>Příbuzné pojmy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314575" cy="1900238"/>
          </a:xfrm>
        </p:spPr>
        <p:txBody>
          <a:bodyPr/>
          <a:lstStyle/>
          <a:p>
            <a:r>
              <a:rPr lang="cs-CZ" altLang="cs-CZ">
                <a:solidFill>
                  <a:srgbClr val="33CC33"/>
                </a:solidFill>
                <a:latin typeface="Tahoma" panose="020B0604030504040204" pitchFamily="34" charset="0"/>
              </a:rPr>
              <a:t>Příroda</a:t>
            </a:r>
          </a:p>
          <a:p>
            <a:r>
              <a:rPr lang="cs-CZ" altLang="cs-CZ">
                <a:solidFill>
                  <a:srgbClr val="A3E4FB"/>
                </a:solidFill>
                <a:latin typeface="Tahoma" panose="020B0604030504040204" pitchFamily="34" charset="0"/>
              </a:rPr>
              <a:t>Svět</a:t>
            </a:r>
          </a:p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Vesmír</a:t>
            </a:r>
          </a:p>
        </p:txBody>
      </p:sp>
      <p:sp>
        <p:nvSpPr>
          <p:cNvPr id="9220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851275" y="1412875"/>
            <a:ext cx="2303463" cy="2232025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21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00338" y="3213100"/>
            <a:ext cx="1871662" cy="1800225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22" name="Oval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64163" y="3141663"/>
            <a:ext cx="2160587" cy="2303462"/>
          </a:xfrm>
          <a:prstGeom prst="ellipse">
            <a:avLst/>
          </a:prstGeom>
          <a:solidFill>
            <a:srgbClr val="A3E4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2627313" y="1196975"/>
            <a:ext cx="5327650" cy="4895850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Tahoma" panose="020B0604030504040204" pitchFamily="34" charset="0"/>
              </a:rPr>
              <a:t>Příbuzné pojmy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314575" cy="1900238"/>
          </a:xfrm>
        </p:spPr>
        <p:txBody>
          <a:bodyPr/>
          <a:lstStyle/>
          <a:p>
            <a:r>
              <a:rPr lang="cs-CZ" altLang="cs-CZ">
                <a:solidFill>
                  <a:srgbClr val="33CC33"/>
                </a:solidFill>
                <a:latin typeface="Tahoma" panose="020B0604030504040204" pitchFamily="34" charset="0"/>
              </a:rPr>
              <a:t>Příroda</a:t>
            </a:r>
          </a:p>
          <a:p>
            <a:r>
              <a:rPr lang="cs-CZ" altLang="cs-CZ">
                <a:solidFill>
                  <a:srgbClr val="A3E4FB"/>
                </a:solidFill>
                <a:latin typeface="Tahoma" panose="020B0604030504040204" pitchFamily="34" charset="0"/>
              </a:rPr>
              <a:t>Svět</a:t>
            </a:r>
          </a:p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Vesmír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3851275" y="1412875"/>
            <a:ext cx="2303463" cy="2232025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5364163" y="3141663"/>
            <a:ext cx="2160587" cy="2303462"/>
          </a:xfrm>
          <a:prstGeom prst="ellipse">
            <a:avLst/>
          </a:prstGeom>
          <a:solidFill>
            <a:srgbClr val="A3E4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2411413" y="1052513"/>
            <a:ext cx="5113337" cy="4968875"/>
          </a:xfrm>
          <a:prstGeom prst="ellipse">
            <a:avLst/>
          </a:prstGeom>
          <a:solidFill>
            <a:srgbClr val="A3E4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Tahoma" panose="020B0604030504040204" pitchFamily="34" charset="0"/>
              </a:rPr>
              <a:t>Příbuzné pojmy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314575" cy="1900238"/>
          </a:xfrm>
        </p:spPr>
        <p:txBody>
          <a:bodyPr/>
          <a:lstStyle/>
          <a:p>
            <a:r>
              <a:rPr lang="cs-CZ" altLang="cs-CZ">
                <a:solidFill>
                  <a:srgbClr val="33CC33"/>
                </a:solidFill>
                <a:latin typeface="Tahoma" panose="020B0604030504040204" pitchFamily="34" charset="0"/>
              </a:rPr>
              <a:t>Příroda</a:t>
            </a:r>
          </a:p>
          <a:p>
            <a:r>
              <a:rPr lang="cs-CZ" altLang="cs-CZ">
                <a:solidFill>
                  <a:srgbClr val="A3E4FB"/>
                </a:solidFill>
                <a:latin typeface="Tahoma" panose="020B0604030504040204" pitchFamily="34" charset="0"/>
              </a:rPr>
              <a:t>Svět</a:t>
            </a:r>
          </a:p>
          <a:p>
            <a:r>
              <a:rPr lang="cs-CZ" altLang="cs-CZ">
                <a:solidFill>
                  <a:schemeClr val="accent2"/>
                </a:solidFill>
                <a:latin typeface="Tahoma" panose="020B0604030504040204" pitchFamily="34" charset="0"/>
              </a:rPr>
              <a:t>Vesmír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3851275" y="1412875"/>
            <a:ext cx="2303463" cy="2232025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2700338" y="3213100"/>
            <a:ext cx="1871662" cy="1800225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Předvádění na obrazovce (4:3)</PresentationFormat>
  <Paragraphs>89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Arial</vt:lpstr>
      <vt:lpstr>Tahoma</vt:lpstr>
      <vt:lpstr>Výchozí návrh</vt:lpstr>
      <vt:lpstr>Definice hmoty</vt:lpstr>
      <vt:lpstr>Hmota</vt:lpstr>
      <vt:lpstr>Formální stránka definice</vt:lpstr>
      <vt:lpstr>Gnoseologický paradox I</vt:lpstr>
      <vt:lpstr>Gnoseologický paradox II</vt:lpstr>
      <vt:lpstr>Hmota a pojmy příbuzné</vt:lpstr>
      <vt:lpstr>Příbuzné pojmy</vt:lpstr>
      <vt:lpstr>Příbuzné pojmy</vt:lpstr>
      <vt:lpstr>Příbuzné pojmy</vt:lpstr>
      <vt:lpstr>Příbuzné pojmy</vt:lpstr>
      <vt:lpstr>Vesmír</vt:lpstr>
      <vt:lpstr>Rozměry vesmíru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Obsah</vt:lpstr>
      <vt:lpstr>Obsah</vt:lpstr>
      <vt:lpstr>Tvar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Definice hmoty</dc:title>
  <dc:creator>fil</dc:creator>
  <cp:lastModifiedBy>Josef Krob</cp:lastModifiedBy>
  <cp:revision>29</cp:revision>
  <dcterms:created xsi:type="dcterms:W3CDTF">2005-10-11T11:36:48Z</dcterms:created>
  <dcterms:modified xsi:type="dcterms:W3CDTF">2022-03-08T09:58:01Z</dcterms:modified>
</cp:coreProperties>
</file>