
<file path=[Content_Types].xml><?xml version="1.0" encoding="utf-8"?>
<Types xmlns="http://schemas.openxmlformats.org/package/2006/content-types">
  <Default Extension="jpe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74" r:id="rId6"/>
    <p:sldId id="259" r:id="rId7"/>
    <p:sldId id="260" r:id="rId8"/>
    <p:sldId id="261" r:id="rId9"/>
    <p:sldId id="275" r:id="rId10"/>
    <p:sldId id="282" r:id="rId11"/>
    <p:sldId id="277" r:id="rId12"/>
    <p:sldId id="278" r:id="rId13"/>
    <p:sldId id="279" r:id="rId14"/>
    <p:sldId id="280" r:id="rId15"/>
    <p:sldId id="281" r:id="rId16"/>
    <p:sldId id="262" r:id="rId17"/>
    <p:sldId id="264" r:id="rId18"/>
    <p:sldId id="266" r:id="rId19"/>
    <p:sldId id="267" r:id="rId20"/>
    <p:sldId id="269" r:id="rId21"/>
    <p:sldId id="283" r:id="rId22"/>
    <p:sldId id="272" r:id="rId23"/>
    <p:sldId id="263" r:id="rId24"/>
    <p:sldId id="271" r:id="rId25"/>
    <p:sldId id="270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29" autoAdjust="0"/>
    <p:restoredTop sz="96395" autoAdjust="0"/>
  </p:normalViewPr>
  <p:slideViewPr>
    <p:cSldViewPr snapToGrid="0">
      <p:cViewPr varScale="1">
        <p:scale>
          <a:sx n="89" d="100"/>
          <a:sy n="89" d="100"/>
        </p:scale>
        <p:origin x="120" y="6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4E0B-2F4C-4800-A0CD-F859988D8DF8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4FEC-C18A-4CBB-BE41-192E6577C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324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4E0B-2F4C-4800-A0CD-F859988D8DF8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4FEC-C18A-4CBB-BE41-192E6577C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853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4E0B-2F4C-4800-A0CD-F859988D8DF8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4FEC-C18A-4CBB-BE41-192E6577C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3035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4E0B-2F4C-4800-A0CD-F859988D8DF8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4FEC-C18A-4CBB-BE41-192E6577C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0693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4E0B-2F4C-4800-A0CD-F859988D8DF8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4FEC-C18A-4CBB-BE41-192E6577C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043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4E0B-2F4C-4800-A0CD-F859988D8DF8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4FEC-C18A-4CBB-BE41-192E6577C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4157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4E0B-2F4C-4800-A0CD-F859988D8DF8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4FEC-C18A-4CBB-BE41-192E6577C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1093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4E0B-2F4C-4800-A0CD-F859988D8DF8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4FEC-C18A-4CBB-BE41-192E6577C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3669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4E0B-2F4C-4800-A0CD-F859988D8DF8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4FEC-C18A-4CBB-BE41-192E6577C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4344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4E0B-2F4C-4800-A0CD-F859988D8DF8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4FEC-C18A-4CBB-BE41-192E6577C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109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14E0B-2F4C-4800-A0CD-F859988D8DF8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14FEC-C18A-4CBB-BE41-192E6577C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7515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14E0B-2F4C-4800-A0CD-F859988D8DF8}" type="datetimeFigureOut">
              <a:rPr lang="cs-CZ" smtClean="0"/>
              <a:t>22.03.2022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814FEC-C18A-4CBB-BE41-192E6577CA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620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imgres?imgurl=http://www.fotoaparat.cz/g/07/02/09/347112_43805.jpg&amp;imgrefurl=http://www.fotoaparat.cz/index.php?r%3D25%26rp%3D347112%26gal%3Dphoto&amp;h=555&amp;w=555&amp;tbnid=RUNGDrpke_XD3M:&amp;docid=WGN2YXL2JEV5sM&amp;hl=cs&amp;ei=qWflVaWND-XV7gbZi7z4DA&amp;tbm=isch&amp;ved=0CC8QMygHMAdqFQoTCOWF-Ye71ccCFeWq2wod2QUPzw" TargetMode="External"/><Relationship Id="rId13" Type="http://schemas.openxmlformats.org/officeDocument/2006/relationships/hyperlink" Target="http://www.google.cz/imgres?imgurl=http://imageproxy.jxs.cz/~nd06/jxs/cz~/528/932/0ae4e738bb_97714095_o2.jpg&amp;imgrefurl=http://mariebernadeta.blog.cz/1404/nespavost&amp;h=333&amp;w=500&amp;tbnid=bvXdLZsURolvRM:&amp;docid=clUhbMx2G1OFHM&amp;hl=cs&amp;ei=qWflVaWND-XV7gbZi7z4DA&amp;tbm=isch&amp;ved=0CCgQMygAMABqFQoTCOWF-Ye71ccCFeWq2wod2QUPzw" TargetMode="External"/><Relationship Id="rId3" Type="http://schemas.openxmlformats.org/officeDocument/2006/relationships/hyperlink" Target="http://www.google.cz/imgres?imgurl=http://fotky.sme.sk/foto/172854/prazdno?type%3Dv%26x%3D650%26y%3D321&amp;imgrefurl=http://fotky.sme.sk/fotka/172854/prazdno&amp;h=321&amp;w=649&amp;tbnid=I9Rmdj0TnFnl6M:&amp;docid=BRJTiyRcuS3K6M&amp;hl=cs&amp;ei=qWflVaWND-XV7gbZi7z4DA&amp;tbm=isch&amp;ved=0CCoQMygCMAJqFQoTCOWF-Ye71ccCFeWq2wod2QUPzw" TargetMode="External"/><Relationship Id="rId7" Type="http://schemas.openxmlformats.org/officeDocument/2006/relationships/hyperlink" Target="http://www.google.cz/imgres?imgurl=http://sw.gurroa.cz/karty/prazdno.gif&amp;imgrefurl=http://sw.gurroa.cz/karty/karty.php&amp;h=1600&amp;w=1200&amp;tbnid=6uPcK3L9Gg1fOM:&amp;docid=RduQ4UdzqV46FM&amp;hl=cs&amp;ei=qWflVaWND-XV7gbZi7z4DA&amp;tbm=isch&amp;ved=0CC4QMygGMAZqFQoTCOWF-Ye71ccCFeWq2wod2QUPzw" TargetMode="External"/><Relationship Id="rId12" Type="http://schemas.openxmlformats.org/officeDocument/2006/relationships/hyperlink" Target="http://www.google.cz/imgres?imgurl=http://fotky.sme.sk/foto/200122/plne-prazdno-iii?type%3Dv%26x%3D650%26y%3D650&amp;imgrefurl=http://fotky.sme.sk/fotka/200122/plne-prazdno-iii&amp;h=650&amp;w=650&amp;tbnid=Z6A0EFgdEFoa9M:&amp;docid=IYFvNatRIO3ECM&amp;itg=1&amp;hl=cs&amp;ei=qWflVaWND-XV7gbZi7z4DA&amp;tbm=isch&amp;ved=0CDMQMygLMAtqFQoTCOWF-Ye71ccCFeWq2wod2QUPzw" TargetMode="External"/><Relationship Id="rId2" Type="http://schemas.openxmlformats.org/officeDocument/2006/relationships/hyperlink" Target="http://www.google.cz/imgres?imgurl=http://vtm.e15.cz/files/imagecache/dust_filerenderer_normal/upload/aktuality/podstatou_cel_ho_vesm_ru_je_t_m___absolutn__pr_zdn_5146d4c6e5.jpg&amp;imgrefurl=http://vtm.e15.cz/podstatou-celeho-vesmiru-je-temer-absolutni-prazdnota&amp;h=349&amp;w=610&amp;tbnid=p4MAFEDa_RMbXM:&amp;docid=gBWNk7TCqfQRsM&amp;hl=cs&amp;ei=qWflVaWND-XV7gbZi7z4DA&amp;tbm=isch&amp;ved=0CCkQMygBMAFqFQoTCOWF-Ye71ccCFeWq2wod2QUPz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imgres?imgurl=http://img.aktualne.centrum.cz/515/82/5158288-prazdno-v-dusi-deprese.jpg&amp;imgrefurl=http://zena.centrum.cz/zdravi/zivotni-styl/clanek.phtml?id%3D745347&amp;h=340&amp;w=400&amp;tbnid=YBrirC44uDAVvM:&amp;docid=rsDOYhvV_VGHJM&amp;hl=cs&amp;ei=qWflVaWND-XV7gbZi7z4DA&amp;tbm=isch&amp;ved=0CC0QMygFMAVqFQoTCOWF-Ye71ccCFeWq2wod2QUPzw" TargetMode="External"/><Relationship Id="rId11" Type="http://schemas.openxmlformats.org/officeDocument/2006/relationships/hyperlink" Target="http://www.google.cz/imgres?imgurl=http://2.bp.blogspot.com/-BnLP68h6SBo/ThIw92S5q7I/AAAAAAAAAGw/VOmmfdDMJ0A/s1600/42485.jpg&amp;imgrefurl=http://michalides4.blogspot.com/2011/07/hlava-plna-myslienok.html&amp;h=640&amp;w=600&amp;tbnid=i07OEeqQfZfTWM:&amp;docid=rm8Gm30boi12wM&amp;hl=cs&amp;ei=qWflVaWND-XV7gbZi7z4DA&amp;tbm=isch&amp;ved=0CDIQMygKMApqFQoTCOWF-Ye71ccCFeWq2wod2QUPzw" TargetMode="External"/><Relationship Id="rId5" Type="http://schemas.openxmlformats.org/officeDocument/2006/relationships/hyperlink" Target="http://www.google.cz/imgres?imgurl=http://st6.geg.cz/photo/201715_detail.jpg&amp;imgrefurl=http://www.photoextract.com/cs/foto/201715.html&amp;h=667&amp;w=1002&amp;tbnid=Hceg3RzbqxAL0M:&amp;docid=A_wA7rLg5sZWNM&amp;hl=cs&amp;ei=qWflVaWND-XV7gbZi7z4DA&amp;tbm=isch&amp;ved=0CCwQMygEMARqFQoTCOWF-Ye71ccCFeWq2wod2QUPzw" TargetMode="External"/><Relationship Id="rId10" Type="http://schemas.openxmlformats.org/officeDocument/2006/relationships/hyperlink" Target="http://www.google.cz/imgres?imgurl=http://galerie-tic.cz/wp-content/gallery/13_polacikova_kontext/prazdno004.jpg&amp;imgrefurl=http://galerie-tic.cz/2013/08/prazdno/&amp;h=1064&amp;w=1600&amp;tbnid=ZGke8-W2vv0g0M:&amp;docid=so7tN4kWJf_yUM&amp;hl=cs&amp;ei=qWflVaWND-XV7gbZi7z4DA&amp;tbm=isch&amp;ved=0CDEQMygJMAlqFQoTCOWF-Ye71ccCFeWq2wod2QUPzw" TargetMode="External"/><Relationship Id="rId4" Type="http://schemas.openxmlformats.org/officeDocument/2006/relationships/hyperlink" Target="http://www.google.cz/imgres?imgurl=http://www.fotoaparat.cz/g/06/08/27/273441_57c29.jpg&amp;imgrefurl=http://www.fotoaparat.cz/index.php?r%3D25%26rp%3D273441%26gal%3Dphoto&amp;h=691&amp;w=868&amp;tbnid=Kuy3McdEB4ZcHM:&amp;docid=nOGtloEyuFMJFM&amp;hl=cs&amp;ei=qWflVaWND-XV7gbZi7z4DA&amp;tbm=isch&amp;ved=0CCsQMygDMANqFQoTCOWF-Ye71ccCFeWq2wod2QUPzw" TargetMode="External"/><Relationship Id="rId9" Type="http://schemas.openxmlformats.org/officeDocument/2006/relationships/hyperlink" Target="http://www.google.cz/imgres?imgurl=http://fotky.sme.sk/foto/200053/plne-prazdno-ii?type%3Dv%26x%3D650%26y%3D650&amp;imgrefurl=http://fotky.sme.sk/fotka/200053/plne-prazdno-ii&amp;h=650&amp;w=650&amp;tbnid=EOEz2ZKKXUXt9M:&amp;docid=2K2I9yQpAk13PM&amp;hl=cs&amp;ei=qWflVaWND-XV7gbZi7z4DA&amp;tbm=isch&amp;ved=0CDAQMygIMAhqFQoTCOWF-Ye71ccCFeWq2wod2QUPzw" TargetMode="External"/><Relationship Id="rId1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Prostor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376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tverec-kolo">
            <a:hlinkClick r:id="" action="ppaction://media"/>
            <a:extLst>
              <a:ext uri="{FF2B5EF4-FFF2-40B4-BE49-F238E27FC236}">
                <a16:creationId xmlns:a16="http://schemas.microsoft.com/office/drawing/2014/main" id="{89CC43A9-332A-4121-AA8D-9F9168A00DA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5460" y="368969"/>
            <a:ext cx="9641079" cy="5422984"/>
          </a:xfrm>
        </p:spPr>
      </p:pic>
    </p:spTree>
    <p:extLst>
      <p:ext uri="{BB962C8B-B14F-4D97-AF65-F5344CB8AC3E}">
        <p14:creationId xmlns:p14="http://schemas.microsoft.com/office/powerpoint/2010/main" val="99897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hrávání obrazovky 3">
            <a:hlinkClick r:id="" action="ppaction://media"/>
            <a:extLst>
              <a:ext uri="{FF2B5EF4-FFF2-40B4-BE49-F238E27FC236}">
                <a16:creationId xmlns:a16="http://schemas.microsoft.com/office/drawing/2014/main" id="{B019AF07-19B8-4C64-A3C4-BEA57482829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5133" y="1235241"/>
            <a:ext cx="7106172" cy="4550939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DFCB7FD-1DBB-43E1-ABC8-471AAE8205BD}"/>
              </a:ext>
            </a:extLst>
          </p:cNvPr>
          <p:cNvSpPr txBox="1"/>
          <p:nvPr/>
        </p:nvSpPr>
        <p:spPr>
          <a:xfrm>
            <a:off x="5005136" y="189141"/>
            <a:ext cx="2181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2D svět</a:t>
            </a:r>
          </a:p>
        </p:txBody>
      </p:sp>
    </p:spTree>
    <p:extLst>
      <p:ext uri="{BB962C8B-B14F-4D97-AF65-F5344CB8AC3E}">
        <p14:creationId xmlns:p14="http://schemas.microsoft.com/office/powerpoint/2010/main" val="5121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2A5391-A57C-44F8-9800-BBAB75579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Vybrané vlastnosti prostoru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125E1D-65ED-46EF-A6CD-EA479F4E1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81675" cy="4045786"/>
          </a:xfrm>
        </p:spPr>
        <p:txBody>
          <a:bodyPr/>
          <a:lstStyle/>
          <a:p>
            <a:r>
              <a:rPr lang="cs-CZ" dirty="0" err="1"/>
              <a:t>Dimenzionálnost</a:t>
            </a:r>
            <a:r>
              <a:rPr lang="cs-CZ" dirty="0"/>
              <a:t> 	- trojrozměrný, více- </a:t>
            </a:r>
            <a:r>
              <a:rPr lang="cs-CZ" dirty="0" err="1"/>
              <a:t>méněrozměrný</a:t>
            </a:r>
            <a:endParaRPr lang="cs-CZ" dirty="0"/>
          </a:p>
          <a:p>
            <a:r>
              <a:rPr lang="cs-CZ" dirty="0"/>
              <a:t>Kontinuita – diskontinuita (spojitý – přetržitý)</a:t>
            </a:r>
          </a:p>
        </p:txBody>
      </p:sp>
    </p:spTree>
    <p:extLst>
      <p:ext uri="{BB962C8B-B14F-4D97-AF65-F5344CB8AC3E}">
        <p14:creationId xmlns:p14="http://schemas.microsoft.com/office/powerpoint/2010/main" val="1105528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8046CBE-2F81-49EB-B86B-661AAC9E1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77" y="830429"/>
            <a:ext cx="6027571" cy="602757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6F43E22-3B41-4F24-A65D-89CDECFFF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733" y="337368"/>
            <a:ext cx="9209831" cy="652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2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2A5391-A57C-44F8-9800-BBAB75579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Vybrané vlastnosti prostoru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125E1D-65ED-46EF-A6CD-EA479F4E1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81675" cy="4045786"/>
          </a:xfrm>
        </p:spPr>
        <p:txBody>
          <a:bodyPr/>
          <a:lstStyle/>
          <a:p>
            <a:r>
              <a:rPr lang="cs-CZ" dirty="0" err="1"/>
              <a:t>Dimenzionálnost</a:t>
            </a:r>
            <a:r>
              <a:rPr lang="cs-CZ" dirty="0"/>
              <a:t> 	- trojrozměrný, více- </a:t>
            </a:r>
            <a:r>
              <a:rPr lang="cs-CZ" dirty="0" err="1"/>
              <a:t>méněrozměrný</a:t>
            </a:r>
            <a:endParaRPr lang="cs-CZ" dirty="0"/>
          </a:p>
          <a:p>
            <a:r>
              <a:rPr lang="cs-CZ" dirty="0"/>
              <a:t>Kontinuita – diskontinuita (spojitý – přetržitý)</a:t>
            </a:r>
          </a:p>
          <a:p>
            <a:r>
              <a:rPr lang="cs-CZ" dirty="0"/>
              <a:t>Homogennost a izotropie (stejnorodost a </a:t>
            </a:r>
            <a:r>
              <a:rPr lang="cs-CZ" dirty="0" err="1"/>
              <a:t>bezrozdílnost</a:t>
            </a:r>
            <a:r>
              <a:rPr lang="cs-CZ" dirty="0"/>
              <a:t> směrů)</a:t>
            </a:r>
          </a:p>
        </p:txBody>
      </p:sp>
    </p:spTree>
    <p:extLst>
      <p:ext uri="{BB962C8B-B14F-4D97-AF65-F5344CB8AC3E}">
        <p14:creationId xmlns:p14="http://schemas.microsoft.com/office/powerpoint/2010/main" val="490170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F33DF6-FC2A-4C5D-9915-DB3841AF9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9E06969-D857-47E1-8285-317FD116C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725"/>
            <a:ext cx="12225524" cy="6112762"/>
          </a:xfrm>
          <a:prstGeom prst="rect">
            <a:avLst/>
          </a:prstGeom>
        </p:spPr>
      </p:pic>
      <p:pic>
        <p:nvPicPr>
          <p:cNvPr id="6" name="Zástupný obsah 5" descr="Obsah obrázku skafandr, exteriér, osoba, tmavé&#10;&#10;Popis byl vytvořen automaticky">
            <a:extLst>
              <a:ext uri="{FF2B5EF4-FFF2-40B4-BE49-F238E27FC236}">
                <a16:creationId xmlns:a16="http://schemas.microsoft.com/office/drawing/2014/main" id="{84EDD5BC-ADE1-428F-AE0B-4E3ADC7AE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7658">
            <a:off x="4370652" y="1456267"/>
            <a:ext cx="3450696" cy="345069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B244ACC-6AF8-4020-87A9-9883B0BFA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62" y="95250"/>
            <a:ext cx="1187767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9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Jak se z prostoru stane prostředí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02483" y="2263698"/>
            <a:ext cx="3799959" cy="1682660"/>
          </a:xfrm>
        </p:spPr>
        <p:txBody>
          <a:bodyPr/>
          <a:lstStyle/>
          <a:p>
            <a:r>
              <a:rPr lang="cs-CZ" dirty="0"/>
              <a:t>P</a:t>
            </a:r>
            <a:r>
              <a:rPr lang="pt-BR" dirty="0"/>
              <a:t>erceptuální prostor</a:t>
            </a:r>
          </a:p>
          <a:p>
            <a:r>
              <a:rPr lang="cs-CZ" dirty="0"/>
              <a:t>P</a:t>
            </a:r>
            <a:r>
              <a:rPr lang="pt-BR" dirty="0"/>
              <a:t>rostor a prostředí</a:t>
            </a:r>
            <a:endParaRPr lang="cs-CZ" dirty="0"/>
          </a:p>
          <a:p>
            <a:r>
              <a:rPr lang="cs-CZ" dirty="0"/>
              <a:t>Fyzika a geometrie</a:t>
            </a:r>
            <a:endParaRPr lang="pt-BR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3822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Fyzika a geometrie</a:t>
            </a:r>
          </a:p>
        </p:txBody>
      </p:sp>
      <p:pic>
        <p:nvPicPr>
          <p:cNvPr id="4" name="Picture 2" descr="http://www.scienceinschool.org/sites/default/files/articleContentImages/2/symmetry/issue2symmetry8_lar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421" y="1890384"/>
            <a:ext cx="53340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51035" y="2301765"/>
            <a:ext cx="325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Zakřivený prostor</a:t>
            </a:r>
          </a:p>
        </p:txBody>
      </p:sp>
    </p:spTree>
    <p:extLst>
      <p:ext uri="{BB962C8B-B14F-4D97-AF65-F5344CB8AC3E}">
        <p14:creationId xmlns:p14="http://schemas.microsoft.com/office/powerpoint/2010/main" val="599406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390" y="2416209"/>
            <a:ext cx="2146167" cy="164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Ohyb světla – zakřivený prostor</a:t>
            </a:r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 flipV="1">
            <a:off x="2719773" y="3190875"/>
            <a:ext cx="7512039" cy="1560582"/>
          </a:xfrm>
          <a:prstGeom prst="line">
            <a:avLst/>
          </a:prstGeom>
          <a:noFill/>
          <a:ln w="19050">
            <a:solidFill>
              <a:srgbClr val="F66B5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5" name="Oval 7"/>
          <p:cNvSpPr>
            <a:spLocks noChangeArrowheads="1"/>
          </p:cNvSpPr>
          <p:nvPr/>
        </p:nvSpPr>
        <p:spPr bwMode="auto">
          <a:xfrm>
            <a:off x="6433453" y="4002949"/>
            <a:ext cx="1368425" cy="1295400"/>
          </a:xfrm>
          <a:prstGeom prst="ellipse">
            <a:avLst/>
          </a:prstGeom>
          <a:solidFill>
            <a:srgbClr val="E8E3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 flipH="1">
            <a:off x="2540314" y="3390841"/>
            <a:ext cx="8688518" cy="479416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0" name="Sedmicípá hvězda 9"/>
          <p:cNvSpPr/>
          <p:nvPr/>
        </p:nvSpPr>
        <p:spPr>
          <a:xfrm>
            <a:off x="2198728" y="4549638"/>
            <a:ext cx="683172" cy="493986"/>
          </a:xfrm>
          <a:prstGeom prst="star7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Sedmicípá hvězda 10"/>
          <p:cNvSpPr/>
          <p:nvPr/>
        </p:nvSpPr>
        <p:spPr>
          <a:xfrm>
            <a:off x="2085610" y="3508963"/>
            <a:ext cx="683172" cy="493986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Picture 4" descr="http://mesic.astronomie.cz/images/ikona-mesi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066" y="3158060"/>
            <a:ext cx="980535" cy="98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D187F50E-9AED-4B48-A601-071A1B9DF4CA}"/>
              </a:ext>
            </a:extLst>
          </p:cNvPr>
          <p:cNvSpPr/>
          <p:nvPr/>
        </p:nvSpPr>
        <p:spPr>
          <a:xfrm>
            <a:off x="6924675" y="3360535"/>
            <a:ext cx="4395974" cy="512829"/>
          </a:xfrm>
          <a:custGeom>
            <a:avLst/>
            <a:gdLst>
              <a:gd name="connsiteX0" fmla="*/ 0 w 8539349"/>
              <a:gd name="connsiteY0" fmla="*/ 1424122 h 1424122"/>
              <a:gd name="connsiteX1" fmla="*/ 4038600 w 8539349"/>
              <a:gd name="connsiteY1" fmla="*/ 557347 h 1424122"/>
              <a:gd name="connsiteX2" fmla="*/ 7981950 w 8539349"/>
              <a:gd name="connsiteY2" fmla="*/ 62047 h 1424122"/>
              <a:gd name="connsiteX3" fmla="*/ 8420100 w 8539349"/>
              <a:gd name="connsiteY3" fmla="*/ 23947 h 142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39349" h="1424122">
                <a:moveTo>
                  <a:pt x="0" y="1424122"/>
                </a:moveTo>
                <a:cubicBezTo>
                  <a:pt x="1354137" y="1104240"/>
                  <a:pt x="2708275" y="784359"/>
                  <a:pt x="4038600" y="557347"/>
                </a:cubicBezTo>
                <a:cubicBezTo>
                  <a:pt x="5368925" y="330335"/>
                  <a:pt x="7251700" y="150947"/>
                  <a:pt x="7981950" y="62047"/>
                </a:cubicBezTo>
                <a:cubicBezTo>
                  <a:pt x="8712200" y="-26853"/>
                  <a:pt x="8566150" y="-1453"/>
                  <a:pt x="8420100" y="23947"/>
                </a:cubicBezTo>
              </a:path>
            </a:pathLst>
          </a:custGeom>
          <a:ln w="1905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070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37 -0.13287 L -0.03737 -0.13264 C -0.03985 -0.13703 -0.0418 -0.14213 -0.04453 -0.14537 C -0.04688 -0.14815 -0.05 -0.14884 -0.05261 -0.15069 C -0.06289 -0.15856 -0.05469 -0.1544 -0.06276 -0.1581 C -0.0638 -0.15926 -0.06485 -0.16018 -0.06576 -0.16157 C -0.06693 -0.16319 -0.06771 -0.16551 -0.06888 -0.16713 C -0.07058 -0.16898 -0.07722 -0.17037 -0.078 -0.1706 C -0.0862 -0.18171 -0.07722 -0.17153 -0.08815 -0.17778 C -0.10599 -0.18842 -0.08477 -0.17801 -0.09831 -0.18866 C -0.09987 -0.18981 -0.10157 -0.18981 -0.10326 -0.19051 C -0.1125 -0.19861 -0.10117 -0.18889 -0.1155 -0.19953 C -0.11693 -0.20046 -0.1181 -0.20208 -0.11953 -0.20301 C -0.12123 -0.2044 -0.12292 -0.20532 -0.12461 -0.20671 C -0.1267 -0.20833 -0.12852 -0.21065 -0.13073 -0.21203 C -0.13203 -0.21296 -0.13347 -0.21319 -0.13477 -0.21389 C -0.1375 -0.21551 -0.14011 -0.21759 -0.14284 -0.21921 C -0.14414 -0.22014 -0.14558 -0.22014 -0.14688 -0.22106 C -0.14896 -0.22268 -0.15104 -0.22453 -0.153 -0.22639 C -0.15404 -0.22754 -0.15495 -0.22916 -0.15599 -0.23009 C -0.15795 -0.23171 -0.16016 -0.23217 -0.16211 -0.23379 C -0.1655 -0.23634 -0.16849 -0.24166 -0.17227 -0.24282 C -0.17969 -0.24491 -0.1763 -0.24375 -0.18242 -0.24629 C -0.18334 -0.24745 -0.18438 -0.24907 -0.18542 -0.25 C -0.18633 -0.25069 -0.18737 -0.25162 -0.18841 -0.25162 C -0.203 -0.25162 -0.21745 -0.25046 -0.23203 -0.25 C -0.23503 -0.2493 -0.24089 -0.24861 -0.24414 -0.24629 C -0.24558 -0.24537 -0.24675 -0.24352 -0.24831 -0.24282 C -0.25196 -0.24097 -0.25573 -0.24028 -0.25938 -0.23912 C -0.26667 -0.23264 -0.26016 -0.23773 -0.26849 -0.23379 C -0.27188 -0.23217 -0.27526 -0.23009 -0.27865 -0.22824 C -0.28685 -0.21736 -0.27826 -0.22731 -0.28776 -0.22106 C -0.28985 -0.21967 -0.2918 -0.21713 -0.29388 -0.21574 C -0.29519 -0.21481 -0.29662 -0.21458 -0.29792 -0.21389 C -0.30065 -0.21227 -0.30339 -0.21041 -0.30599 -0.20856 C -0.30742 -0.20741 -0.3086 -0.20578 -0.31003 -0.20486 C -0.31276 -0.20324 -0.31563 -0.20301 -0.31823 -0.20116 C -0.31992 -0.2 -0.32149 -0.19838 -0.32331 -0.19768 C -0.33386 -0.19398 -0.33099 -0.19791 -0.33946 -0.19398 C -0.35378 -0.18773 -0.33568 -0.19236 -0.35469 -0.18866 C -0.35742 -0.1868 -0.36003 -0.18495 -0.36276 -0.18333 C -0.36407 -0.18241 -0.3655 -0.18241 -0.3668 -0.18148 C -0.36862 -0.18009 -0.37019 -0.17801 -0.37188 -0.17592 C -0.37396 -0.17361 -0.37604 -0.17153 -0.378 -0.16875 C -0.38073 -0.16528 -0.38334 -0.16134 -0.38607 -0.1581 C -0.38841 -0.15532 -0.39375 -0.14907 -0.39623 -0.14537 C -0.40365 -0.13379 -0.39662 -0.14213 -0.40534 -0.13102 C -0.40729 -0.12847 -0.40964 -0.12685 -0.41146 -0.12384 C -0.41237 -0.12199 -0.41328 -0.11991 -0.41446 -0.11828 C -0.42305 -0.10694 -0.41758 -0.11991 -0.42865 -0.10023 C -0.43034 -0.09745 -0.4319 -0.09398 -0.43373 -0.09143 C -0.44154 -0.08009 -0.4362 -0.09213 -0.44388 -0.0787 C -0.45065 -0.06666 -0.44076 -0.0794 -0.44896 -0.06967 C -0.45104 -0.06227 -0.45078 -0.0618 -0.45404 -0.05532 C -0.45495 -0.05324 -0.45612 -0.05185 -0.45703 -0.04977 C -0.45834 -0.04699 -0.46042 -0.04051 -0.46107 -0.03727 C -0.46159 -0.03495 -0.46159 -0.03241 -0.46211 -0.03009 C -0.46328 -0.025 -0.46537 -0.02083 -0.46615 -0.01574 C -0.46953 0.00857 -0.46654 -0.01018 -0.47019 0.00787 C -0.47097 0.01134 -0.47162 0.01505 -0.47227 0.01852 C -0.47253 0.02037 -0.47253 0.02269 -0.47318 0.02408 L -0.4763 0.0294 C -0.47917 0.05 -0.47513 0.02454 -0.4793 0.04213 C -0.47982 0.04422 -0.47995 0.04699 -0.48034 0.04931 C -0.48125 0.05417 -0.48216 0.05903 -0.48334 0.06366 C -0.48659 0.07639 -0.48737 0.0757 -0.48946 0.08704 C -0.49271 0.10417 -0.48854 0.08588 -0.49154 0.09977 C -0.49375 0.11042 -0.49427 0.11019 -0.49558 0.12315 C -0.49584 0.12662 -0.49649 0.13033 -0.49662 0.13403 C -0.49688 0.15556 -0.49662 0.17732 -0.49662 0.19884 L -0.49558 0.20255 " pathEditMode="relative" rAng="0" ptsTypes="AAAAAAAAAAAAAAAAAAAAAAAAAAA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69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 animBg="1" autoUpdateAnimBg="0"/>
      <p:bldP spid="2055" grpId="0" animBg="1" autoUpdateAnimBg="0"/>
      <p:bldP spid="2059" grpId="0" animBg="1" autoUpdateAnimBg="0"/>
      <p:bldP spid="10" grpId="0" animBg="1" autoUpdateAnimBg="0"/>
      <p:bldP spid="11" grpId="0" animBg="1" autoUpdateAnimBg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41573" cy="1325563"/>
          </a:xfrm>
        </p:spPr>
        <p:txBody>
          <a:bodyPr/>
          <a:lstStyle/>
          <a:p>
            <a:r>
              <a:rPr lang="cs-CZ" b="1" dirty="0"/>
              <a:t>Einsteinova zdviž</a:t>
            </a:r>
          </a:p>
        </p:txBody>
      </p:sp>
      <p:sp>
        <p:nvSpPr>
          <p:cNvPr id="4" name="Obdélník 3"/>
          <p:cNvSpPr/>
          <p:nvPr/>
        </p:nvSpPr>
        <p:spPr>
          <a:xfrm>
            <a:off x="7294604" y="1415972"/>
            <a:ext cx="2199504" cy="31656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4" descr="Související obrázek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636" y="1544595"/>
            <a:ext cx="524547" cy="53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unce 7"/>
          <p:cNvSpPr/>
          <p:nvPr/>
        </p:nvSpPr>
        <p:spPr>
          <a:xfrm>
            <a:off x="821209" y="2066773"/>
            <a:ext cx="2070786" cy="1869539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2063578" y="3001542"/>
            <a:ext cx="7333605" cy="0"/>
          </a:xfrm>
          <a:prstGeom prst="straightConnector1">
            <a:avLst/>
          </a:prstGeom>
          <a:ln>
            <a:tailEnd type="triangle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ichoběžník 10"/>
          <p:cNvSpPr/>
          <p:nvPr/>
        </p:nvSpPr>
        <p:spPr>
          <a:xfrm>
            <a:off x="7460437" y="4584354"/>
            <a:ext cx="707379" cy="70329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Lichoběžník 11"/>
          <p:cNvSpPr/>
          <p:nvPr/>
        </p:nvSpPr>
        <p:spPr>
          <a:xfrm>
            <a:off x="8689804" y="4584353"/>
            <a:ext cx="707379" cy="703299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lů 12"/>
          <p:cNvSpPr/>
          <p:nvPr/>
        </p:nvSpPr>
        <p:spPr>
          <a:xfrm rot="10800000">
            <a:off x="7793808" y="362365"/>
            <a:ext cx="1223319" cy="10536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olný tvar 15"/>
          <p:cNvSpPr/>
          <p:nvPr/>
        </p:nvSpPr>
        <p:spPr>
          <a:xfrm>
            <a:off x="2137719" y="3011511"/>
            <a:ext cx="7278130" cy="559592"/>
          </a:xfrm>
          <a:custGeom>
            <a:avLst/>
            <a:gdLst>
              <a:gd name="connsiteX0" fmla="*/ 0 w 7278130"/>
              <a:gd name="connsiteY0" fmla="*/ 40608 h 559592"/>
              <a:gd name="connsiteX1" fmla="*/ 5165124 w 7278130"/>
              <a:gd name="connsiteY1" fmla="*/ 52965 h 559592"/>
              <a:gd name="connsiteX2" fmla="*/ 7278130 w 7278130"/>
              <a:gd name="connsiteY2" fmla="*/ 559592 h 559592"/>
              <a:gd name="connsiteX3" fmla="*/ 7278130 w 7278130"/>
              <a:gd name="connsiteY3" fmla="*/ 559592 h 55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78130" h="559592">
                <a:moveTo>
                  <a:pt x="0" y="40608"/>
                </a:moveTo>
                <a:cubicBezTo>
                  <a:pt x="1976051" y="3538"/>
                  <a:pt x="3952102" y="-33532"/>
                  <a:pt x="5165124" y="52965"/>
                </a:cubicBezTo>
                <a:cubicBezTo>
                  <a:pt x="6378146" y="139462"/>
                  <a:pt x="7278130" y="559592"/>
                  <a:pt x="7278130" y="559592"/>
                </a:cubicBezTo>
                <a:lnTo>
                  <a:pt x="7278130" y="559592"/>
                </a:lnTo>
              </a:path>
            </a:pathLst>
          </a:cu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320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1" grpId="0" animBg="1"/>
      <p:bldP spid="12" grpId="0" animBg="1"/>
      <p:bldP spid="13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Co je prostor? Co je prázdno?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AutoShape 3" descr="Výsledek obrázku pro prázdno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Výsledek obrázku pro prázdno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5" descr="Výsledek obrázku pro prázdno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6" descr="Výsledek obrázku pro prázdno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7" descr="Výsledek obrázku pro prázdno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8" descr="Výsledek obrázku pro prázdno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AutoShape 9" descr="Výsledek obrázku pro prázdno">
            <a:hlinkClick r:id="rId8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" name="AutoShape 10" descr="Výsledek obrázku pro prázdno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11" descr="Výsledek obrázku pro prázdno">
            <a:hlinkClick r:id="rId10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AutoShape 12" descr="Výsledek obrázku pro prázdno">
            <a:hlinkClick r:id="rId11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AutoShape 13" descr="Výsledek obrázku pro prázdno">
            <a:hlinkClick r:id="rId12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5" name="AutoShape 2" descr="Výsledek obrázku pro prázdno">
            <a:hlinkClick r:id="rId13"/>
          </p:cNvPr>
          <p:cNvSpPr>
            <a:spLocks noChangeAspect="1" noChangeArrowheads="1"/>
          </p:cNvSpPr>
          <p:nvPr/>
        </p:nvSpPr>
        <p:spPr bwMode="auto">
          <a:xfrm>
            <a:off x="155575" y="-17335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8150" y="1607918"/>
            <a:ext cx="1131570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7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141573" cy="1325563"/>
          </a:xfrm>
        </p:spPr>
        <p:txBody>
          <a:bodyPr/>
          <a:lstStyle/>
          <a:p>
            <a:r>
              <a:rPr lang="cs-CZ" b="1" dirty="0"/>
              <a:t>Einsteinova zdviž</a:t>
            </a:r>
          </a:p>
        </p:txBody>
      </p:sp>
      <p:sp>
        <p:nvSpPr>
          <p:cNvPr id="4" name="Obdélník 3"/>
          <p:cNvSpPr/>
          <p:nvPr/>
        </p:nvSpPr>
        <p:spPr>
          <a:xfrm>
            <a:off x="6931946" y="1374883"/>
            <a:ext cx="2582757" cy="32094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4" descr="Související obrázek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636" y="1544595"/>
            <a:ext cx="524547" cy="53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unce 7"/>
          <p:cNvSpPr/>
          <p:nvPr/>
        </p:nvSpPr>
        <p:spPr>
          <a:xfrm>
            <a:off x="821209" y="2066773"/>
            <a:ext cx="2070786" cy="1869539"/>
          </a:xfrm>
          <a:prstGeom prst="su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2063578" y="3001542"/>
            <a:ext cx="7333605" cy="0"/>
          </a:xfrm>
          <a:prstGeom prst="straightConnector1">
            <a:avLst/>
          </a:prstGeom>
          <a:ln>
            <a:tailEnd type="triangle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Volný tvar 15"/>
          <p:cNvSpPr/>
          <p:nvPr/>
        </p:nvSpPr>
        <p:spPr>
          <a:xfrm>
            <a:off x="2145955" y="3231305"/>
            <a:ext cx="7251227" cy="857405"/>
          </a:xfrm>
          <a:custGeom>
            <a:avLst/>
            <a:gdLst>
              <a:gd name="connsiteX0" fmla="*/ 0 w 7278130"/>
              <a:gd name="connsiteY0" fmla="*/ 40608 h 559592"/>
              <a:gd name="connsiteX1" fmla="*/ 5165124 w 7278130"/>
              <a:gd name="connsiteY1" fmla="*/ 52965 h 559592"/>
              <a:gd name="connsiteX2" fmla="*/ 7278130 w 7278130"/>
              <a:gd name="connsiteY2" fmla="*/ 559592 h 559592"/>
              <a:gd name="connsiteX3" fmla="*/ 7278130 w 7278130"/>
              <a:gd name="connsiteY3" fmla="*/ 559592 h 55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78130" h="559592">
                <a:moveTo>
                  <a:pt x="0" y="40608"/>
                </a:moveTo>
                <a:cubicBezTo>
                  <a:pt x="1976051" y="3538"/>
                  <a:pt x="3952102" y="-33532"/>
                  <a:pt x="5165124" y="52965"/>
                </a:cubicBezTo>
                <a:cubicBezTo>
                  <a:pt x="6378146" y="139462"/>
                  <a:pt x="7278130" y="559592"/>
                  <a:pt x="7278130" y="559592"/>
                </a:cubicBezTo>
                <a:lnTo>
                  <a:pt x="7278130" y="559592"/>
                </a:lnTo>
              </a:path>
            </a:pathLst>
          </a:custGeom>
          <a:noFill/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076" name="Picture 4" descr="http://www.zikmund-hriste.cz/img/prislusenstvi/la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78" y="-166333"/>
            <a:ext cx="1517691" cy="152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428738" y="405181"/>
            <a:ext cx="3323454" cy="258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lů 4"/>
          <p:cNvSpPr/>
          <p:nvPr/>
        </p:nvSpPr>
        <p:spPr>
          <a:xfrm>
            <a:off x="7979226" y="4592223"/>
            <a:ext cx="488192" cy="650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2263476" y="3252936"/>
            <a:ext cx="7251227" cy="857405"/>
          </a:xfrm>
          <a:custGeom>
            <a:avLst/>
            <a:gdLst>
              <a:gd name="connsiteX0" fmla="*/ 0 w 7278130"/>
              <a:gd name="connsiteY0" fmla="*/ 40608 h 559592"/>
              <a:gd name="connsiteX1" fmla="*/ 5165124 w 7278130"/>
              <a:gd name="connsiteY1" fmla="*/ 52965 h 559592"/>
              <a:gd name="connsiteX2" fmla="*/ 7278130 w 7278130"/>
              <a:gd name="connsiteY2" fmla="*/ 559592 h 559592"/>
              <a:gd name="connsiteX3" fmla="*/ 7278130 w 7278130"/>
              <a:gd name="connsiteY3" fmla="*/ 559592 h 55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78130" h="559592">
                <a:moveTo>
                  <a:pt x="0" y="40608"/>
                </a:moveTo>
                <a:cubicBezTo>
                  <a:pt x="1976051" y="3538"/>
                  <a:pt x="3952102" y="-33532"/>
                  <a:pt x="5165124" y="52965"/>
                </a:cubicBezTo>
                <a:cubicBezTo>
                  <a:pt x="6378146" y="139462"/>
                  <a:pt x="7278130" y="559592"/>
                  <a:pt x="7278130" y="559592"/>
                </a:cubicBezTo>
                <a:lnTo>
                  <a:pt x="7278130" y="559592"/>
                </a:lnTo>
              </a:path>
            </a:pathLst>
          </a:custGeom>
          <a:noFill/>
          <a:ln>
            <a:solidFill>
              <a:schemeClr val="bg1"/>
            </a:solidFill>
          </a:ln>
          <a:effectLst>
            <a:glow rad="3937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lů 13"/>
          <p:cNvSpPr/>
          <p:nvPr/>
        </p:nvSpPr>
        <p:spPr>
          <a:xfrm>
            <a:off x="8249701" y="4600089"/>
            <a:ext cx="488192" cy="65076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 descr="Obsah obrázku porcelán&#10;&#10;Popis byl vytvořen automaticky">
            <a:extLst>
              <a:ext uri="{FF2B5EF4-FFF2-40B4-BE49-F238E27FC236}">
                <a16:creationId xmlns:a16="http://schemas.microsoft.com/office/drawing/2014/main" id="{18C4DDDC-B60F-401B-B0E7-652B33926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603" y="5198186"/>
            <a:ext cx="2465236" cy="252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8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6" grpId="0" animBg="1"/>
      <p:bldP spid="3" grpId="0" animBg="1"/>
      <p:bldP spid="5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04D8F7E-6664-4177-929A-09466F5C1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1662" y="1749389"/>
            <a:ext cx="2960337" cy="438568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B8C1C03-47A2-4467-ABE2-8FAE8BA50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0" y="2151123"/>
            <a:ext cx="2392259" cy="4351338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4F850AA7-E5FB-4F5C-9001-E7F4D37C5761}"/>
              </a:ext>
            </a:extLst>
          </p:cNvPr>
          <p:cNvSpPr/>
          <p:nvPr/>
        </p:nvSpPr>
        <p:spPr>
          <a:xfrm>
            <a:off x="1611663" y="1690688"/>
            <a:ext cx="8015914" cy="1026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5F5AD96-7CD0-4BD1-ACE0-857A158B709F}"/>
              </a:ext>
            </a:extLst>
          </p:cNvPr>
          <p:cNvSpPr/>
          <p:nvPr/>
        </p:nvSpPr>
        <p:spPr>
          <a:xfrm>
            <a:off x="1237129" y="5167312"/>
            <a:ext cx="9047181" cy="1599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49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1F4D7F-FA0D-4142-AB30-26DE3965F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Závěry OTR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4FDB1D-47E4-4651-876A-D8F591A01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Totožnost gravitační a setrvačné hmotnosti</a:t>
            </a:r>
          </a:p>
          <a:p>
            <a:r>
              <a:rPr lang="cs-CZ" dirty="0"/>
              <a:t>Zákony jsou identické v každé vztažné soustavě</a:t>
            </a:r>
          </a:p>
          <a:p>
            <a:r>
              <a:rPr lang="cs-CZ" dirty="0"/>
              <a:t>Konečná rychlost šíření gravitace</a:t>
            </a:r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Nikoli změny v prostoru &gt; změny prostoru samotného</a:t>
            </a:r>
          </a:p>
        </p:txBody>
      </p:sp>
    </p:spTree>
    <p:extLst>
      <p:ext uri="{BB962C8B-B14F-4D97-AF65-F5344CB8AC3E}">
        <p14:creationId xmlns:p14="http://schemas.microsoft.com/office/powerpoint/2010/main" val="1866280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Konečnost a nekonečnost prostoru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aktuální a potenciální nekonečno</a:t>
            </a:r>
          </a:p>
          <a:p>
            <a:r>
              <a:rPr lang="cs-CZ" dirty="0"/>
              <a:t>špatné nekonečno</a:t>
            </a:r>
          </a:p>
          <a:p>
            <a:r>
              <a:rPr lang="cs-CZ" dirty="0"/>
              <a:t>reálné nekonečno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metrika a topologie</a:t>
            </a:r>
          </a:p>
          <a:p>
            <a:pPr lvl="1"/>
            <a:r>
              <a:rPr lang="cs-CZ" dirty="0"/>
              <a:t>D O</a:t>
            </a:r>
          </a:p>
          <a:p>
            <a:pPr lvl="1"/>
            <a:r>
              <a:rPr lang="cs-CZ" dirty="0"/>
              <a:t>M I N C U V Z L S J</a:t>
            </a:r>
          </a:p>
          <a:p>
            <a:pPr lvl="1"/>
            <a:r>
              <a:rPr lang="cs-CZ" dirty="0"/>
              <a:t>T E F Y </a:t>
            </a:r>
          </a:p>
          <a:p>
            <a:pPr lvl="1"/>
            <a:r>
              <a:rPr lang="cs-CZ" dirty="0"/>
              <a:t>H A </a:t>
            </a:r>
            <a:r>
              <a:rPr lang="cs-CZ"/>
              <a:t>K 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Ovál 4"/>
          <p:cNvSpPr/>
          <p:nvPr/>
        </p:nvSpPr>
        <p:spPr>
          <a:xfrm>
            <a:off x="8129239" y="2152185"/>
            <a:ext cx="802888" cy="858644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57150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9" name="Pravoúhlá spojnice 8"/>
          <p:cNvCxnSpPr/>
          <p:nvPr/>
        </p:nvCxnSpPr>
        <p:spPr>
          <a:xfrm flipV="1">
            <a:off x="7426713" y="3264132"/>
            <a:ext cx="3166946" cy="847493"/>
          </a:xfrm>
          <a:prstGeom prst="bentConnector3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 flipV="1">
            <a:off x="7214839" y="5319132"/>
            <a:ext cx="2943922" cy="2230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bdélník s odříznutými rohy na opačné straně 11"/>
          <p:cNvSpPr/>
          <p:nvPr/>
        </p:nvSpPr>
        <p:spPr>
          <a:xfrm flipH="1">
            <a:off x="8564137" y="4642082"/>
            <a:ext cx="45719" cy="699352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13"/>
          <p:cNvCxnSpPr/>
          <p:nvPr/>
        </p:nvCxnSpPr>
        <p:spPr>
          <a:xfrm flipV="1">
            <a:off x="7214839" y="5932449"/>
            <a:ext cx="2509024" cy="8603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8770434" y="5511916"/>
            <a:ext cx="479503" cy="11572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H="1">
            <a:off x="7577320" y="5550132"/>
            <a:ext cx="551919" cy="10808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44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620" y="0"/>
            <a:ext cx="7265947" cy="658975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998" y="87986"/>
            <a:ext cx="7663190" cy="6770014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 rot="20036385">
            <a:off x="137850" y="649256"/>
            <a:ext cx="3634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/>
              <a:t>Zakřivený prostor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6790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808" y="145699"/>
            <a:ext cx="8279704" cy="637993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Zakřivený prostor</a:t>
            </a:r>
          </a:p>
        </p:txBody>
      </p:sp>
    </p:spTree>
    <p:extLst>
      <p:ext uri="{BB962C8B-B14F-4D97-AF65-F5344CB8AC3E}">
        <p14:creationId xmlns:p14="http://schemas.microsoft.com/office/powerpoint/2010/main" val="3348813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prostor? Co je prázdno?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50168"/>
            <a:ext cx="10515600" cy="350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21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F1DF7E4-4EDB-421A-B0E3-09DB3B993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623" y="-2166"/>
            <a:ext cx="10342133" cy="6860166"/>
          </a:xfrm>
          <a:prstGeom prst="rect">
            <a:avLst/>
          </a:prstGeom>
        </p:spPr>
      </p:pic>
      <p:pic>
        <p:nvPicPr>
          <p:cNvPr id="14" name="Obrázek 13" descr="Obsah obrázku text, interiér, stůl, pracovní stůl&#10;&#10;Popis byl vytvořen automaticky">
            <a:extLst>
              <a:ext uri="{FF2B5EF4-FFF2-40B4-BE49-F238E27FC236}">
                <a16:creationId xmlns:a16="http://schemas.microsoft.com/office/drawing/2014/main" id="{41F288E6-FE70-4DDF-9A5F-C100F4DDA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05" y="3112461"/>
            <a:ext cx="2899020" cy="3091659"/>
          </a:xfrm>
          <a:prstGeom prst="rect">
            <a:avLst/>
          </a:prstGeom>
        </p:spPr>
      </p:pic>
      <p:pic>
        <p:nvPicPr>
          <p:cNvPr id="16" name="Obrázek 15" descr="Obsah obrázku barevné, sedadlo, interiér, nábytek&#10;&#10;Popis byl vytvořen automaticky">
            <a:extLst>
              <a:ext uri="{FF2B5EF4-FFF2-40B4-BE49-F238E27FC236}">
                <a16:creationId xmlns:a16="http://schemas.microsoft.com/office/drawing/2014/main" id="{FC0B4B39-0296-4145-B7C6-2FC4495A1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193" y="3427917"/>
            <a:ext cx="2149005" cy="2149005"/>
          </a:xfrm>
          <a:prstGeom prst="rect">
            <a:avLst/>
          </a:prstGeom>
        </p:spPr>
      </p:pic>
      <p:pic>
        <p:nvPicPr>
          <p:cNvPr id="18" name="Obrázek 17" descr="Obsah obrázku barevné, sedadlo, interiér, nábytek&#10;&#10;Popis byl vytvořen automaticky">
            <a:extLst>
              <a:ext uri="{FF2B5EF4-FFF2-40B4-BE49-F238E27FC236}">
                <a16:creationId xmlns:a16="http://schemas.microsoft.com/office/drawing/2014/main" id="{8F00E4C4-4609-4B69-B2C7-50FF07D36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5718" y="3300678"/>
            <a:ext cx="2259144" cy="2276243"/>
          </a:xfrm>
          <a:prstGeom prst="rect">
            <a:avLst/>
          </a:prstGeom>
        </p:spPr>
      </p:pic>
      <p:pic>
        <p:nvPicPr>
          <p:cNvPr id="20" name="Obrázek 19" descr="Obsah obrázku sedadlo, kancelář&#10;&#10;Popis byl vytvořen automaticky">
            <a:extLst>
              <a:ext uri="{FF2B5EF4-FFF2-40B4-BE49-F238E27FC236}">
                <a16:creationId xmlns:a16="http://schemas.microsoft.com/office/drawing/2014/main" id="{9B047285-377D-4D95-AD13-8358F91B5D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4414" y="3489240"/>
            <a:ext cx="1662510" cy="272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3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7CB35E-59A4-4ECB-94F5-3A9483E17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21D33A-9ACB-4B76-A4DD-390CA40D9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AB3DD4-8CD3-47D1-BDAF-7085A992B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DEB72C2C-C08D-4F2B-A988-B7D6089B145F}"/>
              </a:ext>
            </a:extLst>
          </p:cNvPr>
          <p:cNvSpPr/>
          <p:nvPr/>
        </p:nvSpPr>
        <p:spPr>
          <a:xfrm>
            <a:off x="0" y="-3285"/>
            <a:ext cx="3432747" cy="33224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F209132-4BD2-42BB-A1B6-D0B48034934D}"/>
              </a:ext>
            </a:extLst>
          </p:cNvPr>
          <p:cNvSpPr/>
          <p:nvPr/>
        </p:nvSpPr>
        <p:spPr>
          <a:xfrm>
            <a:off x="5277854" y="268316"/>
            <a:ext cx="6376736" cy="56107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BBAB0CC-AA8A-4B41-AF6A-E0B777A861C4}"/>
              </a:ext>
            </a:extLst>
          </p:cNvPr>
          <p:cNvSpPr/>
          <p:nvPr/>
        </p:nvSpPr>
        <p:spPr>
          <a:xfrm>
            <a:off x="0" y="0"/>
            <a:ext cx="5935579" cy="69040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51EBE99-1053-4E58-A89C-2DCE80E6E44F}"/>
              </a:ext>
            </a:extLst>
          </p:cNvPr>
          <p:cNvSpPr/>
          <p:nvPr/>
        </p:nvSpPr>
        <p:spPr>
          <a:xfrm>
            <a:off x="4493927" y="-192505"/>
            <a:ext cx="7698073" cy="71146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971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Rekapitulace konceptů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Intuitivní pojetí prostoru</a:t>
            </a:r>
          </a:p>
          <a:p>
            <a:r>
              <a:rPr lang="cs-CZ" dirty="0"/>
              <a:t>Absolutní prostor</a:t>
            </a:r>
          </a:p>
          <a:p>
            <a:r>
              <a:rPr lang="cs-CZ" dirty="0"/>
              <a:t>Prostor jako a priori</a:t>
            </a:r>
          </a:p>
          <a:p>
            <a:r>
              <a:rPr lang="cs-CZ" dirty="0"/>
              <a:t>Prostor jako myšlenková konstrukce (pozitivismus)</a:t>
            </a:r>
          </a:p>
          <a:p>
            <a:r>
              <a:rPr lang="cs-CZ" dirty="0"/>
              <a:t>Prostor jako vztah (relační pojetí)</a:t>
            </a:r>
          </a:p>
        </p:txBody>
      </p:sp>
    </p:spTree>
    <p:extLst>
      <p:ext uri="{BB962C8B-B14F-4D97-AF65-F5344CB8AC3E}">
        <p14:creationId xmlns:p14="http://schemas.microsoft.com/office/powerpoint/2010/main" val="812271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Kde jsou věci, když jsou na svém místě?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226" y="1193595"/>
            <a:ext cx="7097402" cy="56494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50" y="1334293"/>
            <a:ext cx="4562475" cy="5334000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520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Kde jsou věci, když jsou na svém místě?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  <a:p>
            <a:r>
              <a:rPr lang="cs-CZ" dirty="0"/>
              <a:t>řád</a:t>
            </a:r>
          </a:p>
          <a:p>
            <a:r>
              <a:rPr lang="cs-CZ" dirty="0"/>
              <a:t>funkce</a:t>
            </a:r>
          </a:p>
          <a:p>
            <a:r>
              <a:rPr lang="cs-CZ" dirty="0"/>
              <a:t>hodnota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1416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2A5391-A57C-44F8-9800-BBAB75579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Vybrané vlastnosti prostoru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125E1D-65ED-46EF-A6CD-EA479F4E1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781675" cy="676943"/>
          </a:xfrm>
        </p:spPr>
        <p:txBody>
          <a:bodyPr/>
          <a:lstStyle/>
          <a:p>
            <a:r>
              <a:rPr lang="cs-CZ" dirty="0" err="1"/>
              <a:t>Dimenzionálnost</a:t>
            </a:r>
            <a:r>
              <a:rPr lang="cs-CZ" dirty="0"/>
              <a:t> 	- trojrozměrný, více- </a:t>
            </a:r>
            <a:r>
              <a:rPr lang="cs-CZ" dirty="0" err="1"/>
              <a:t>méněrozměrný</a:t>
            </a: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6062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</Words>
  <Application>Microsoft Office PowerPoint</Application>
  <PresentationFormat>Širokoúhlá obrazovka</PresentationFormat>
  <Paragraphs>54</Paragraphs>
  <Slides>25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Motiv Office</vt:lpstr>
      <vt:lpstr>Prostor</vt:lpstr>
      <vt:lpstr>Co je prostor? Co je prázdno?</vt:lpstr>
      <vt:lpstr>Co je prostor? Co je prázdno?</vt:lpstr>
      <vt:lpstr>Prezentace aplikace PowerPoint</vt:lpstr>
      <vt:lpstr>Prezentace aplikace PowerPoint</vt:lpstr>
      <vt:lpstr>Rekapitulace konceptů</vt:lpstr>
      <vt:lpstr>Kde jsou věci, když jsou na svém místě?</vt:lpstr>
      <vt:lpstr>Kde jsou věci, když jsou na svém místě?</vt:lpstr>
      <vt:lpstr>Vybrané vlastnosti prostoru</vt:lpstr>
      <vt:lpstr>Prezentace aplikace PowerPoint</vt:lpstr>
      <vt:lpstr>Prezentace aplikace PowerPoint</vt:lpstr>
      <vt:lpstr>Vybrané vlastnosti prostoru</vt:lpstr>
      <vt:lpstr>Prezentace aplikace PowerPoint</vt:lpstr>
      <vt:lpstr>Vybrané vlastnosti prostoru</vt:lpstr>
      <vt:lpstr>Prezentace aplikace PowerPoint</vt:lpstr>
      <vt:lpstr>Jak se z prostoru stane prostředí</vt:lpstr>
      <vt:lpstr>Fyzika a geometrie</vt:lpstr>
      <vt:lpstr>Ohyb světla – zakřivený prostor</vt:lpstr>
      <vt:lpstr>Einsteinova zdviž</vt:lpstr>
      <vt:lpstr>Einsteinova zdviž</vt:lpstr>
      <vt:lpstr>Prezentace aplikace PowerPoint</vt:lpstr>
      <vt:lpstr>Závěry OTR</vt:lpstr>
      <vt:lpstr>Konečnost a nekonečnost prostoru</vt:lpstr>
      <vt:lpstr>Prezentace aplikace PowerPoint</vt:lpstr>
      <vt:lpstr>Zakřivený prostor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Prostor</dc:title>
  <dc:creator>Josef Krob</dc:creator>
  <cp:lastModifiedBy>Josef Krob</cp:lastModifiedBy>
  <cp:revision>48</cp:revision>
  <dcterms:created xsi:type="dcterms:W3CDTF">2015-09-01T08:54:34Z</dcterms:created>
  <dcterms:modified xsi:type="dcterms:W3CDTF">2022-03-22T14:39:52Z</dcterms:modified>
</cp:coreProperties>
</file>