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75" r:id="rId6"/>
    <p:sldId id="259" r:id="rId7"/>
    <p:sldId id="260" r:id="rId8"/>
    <p:sldId id="258" r:id="rId9"/>
    <p:sldId id="262" r:id="rId10"/>
    <p:sldId id="264" r:id="rId11"/>
    <p:sldId id="266" r:id="rId12"/>
    <p:sldId id="267" r:id="rId13"/>
    <p:sldId id="265" r:id="rId14"/>
    <p:sldId id="272" r:id="rId15"/>
    <p:sldId id="268" r:id="rId16"/>
    <p:sldId id="271" r:id="rId17"/>
    <p:sldId id="269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7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5A79-A83A-4863-AB17-FFEAACE8C368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05A96-9508-42FD-88AF-C9E94D424F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6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1BDDD-DAA4-4177-8513-96BB22A35347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383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76E8B-5B49-486A-8510-85CF7AAF6598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503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9D56-0E3A-4D73-A71A-24764B090F80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72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9D56-0E3A-4D73-A71A-24764B090F80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52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01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15781-19AD-40B1-AF09-FBF2357306BC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571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49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9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45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72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79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6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08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68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64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03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07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403A1-5D9F-48FA-845F-733155AE40D1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00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~jokr/fak/073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Čas živých a neživých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Dvě linie v koncepcích času</a:t>
            </a:r>
          </a:p>
        </p:txBody>
      </p:sp>
    </p:spTree>
    <p:extLst>
      <p:ext uri="{BB962C8B-B14F-4D97-AF65-F5344CB8AC3E}">
        <p14:creationId xmlns:p14="http://schemas.microsoft.com/office/powerpoint/2010/main" val="143272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>
                <a:hlinkClick r:id="rId3" action="ppaction://hlinksldjump"/>
              </a:rPr>
              <a:t>Špatná </a:t>
            </a:r>
            <a:r>
              <a:rPr lang="cs-CZ" altLang="cs-CZ" dirty="0"/>
              <a:t>a </a:t>
            </a:r>
            <a:r>
              <a:rPr lang="cs-CZ" altLang="cs-CZ" dirty="0">
                <a:hlinkClick r:id="rId4" action="ppaction://hlinksldjump"/>
              </a:rPr>
              <a:t>dobrá </a:t>
            </a:r>
            <a:r>
              <a:rPr lang="cs-CZ" altLang="cs-CZ" dirty="0"/>
              <a:t>zpráva</a:t>
            </a:r>
          </a:p>
          <a:p>
            <a:pPr marL="0" indent="0"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283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Vlnová šipka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Nevratnost času?</a:t>
            </a:r>
          </a:p>
        </p:txBody>
      </p:sp>
      <p:pic>
        <p:nvPicPr>
          <p:cNvPr id="5124" name="Picture 5" descr="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2387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29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/>
              <a:t>Špatná a </a:t>
            </a:r>
            <a:r>
              <a:rPr lang="cs-CZ" altLang="cs-CZ" dirty="0">
                <a:hlinkClick r:id="rId3" action="ppaction://hlinksldjump"/>
              </a:rPr>
              <a:t>dobrá </a:t>
            </a:r>
            <a:r>
              <a:rPr lang="cs-CZ" altLang="cs-CZ" dirty="0"/>
              <a:t>zpráva</a:t>
            </a:r>
          </a:p>
        </p:txBody>
      </p:sp>
    </p:spTree>
    <p:extLst>
      <p:ext uri="{BB962C8B-B14F-4D97-AF65-F5344CB8AC3E}">
        <p14:creationId xmlns:p14="http://schemas.microsoft.com/office/powerpoint/2010/main" val="248199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Hugh Everette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2243138" cy="45688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787900" y="5300663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5219700" y="5157788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5003800" y="4581525"/>
            <a:ext cx="2159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084888" y="515778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6084888" y="4508500"/>
            <a:ext cx="21590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 flipV="1">
            <a:off x="4211638" y="40767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5003800" y="3933825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732588" y="5300663"/>
            <a:ext cx="6477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732588" y="4868863"/>
            <a:ext cx="1444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651500" y="3357563"/>
            <a:ext cx="10810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5148263" y="3141663"/>
            <a:ext cx="5032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284663" y="3284538"/>
            <a:ext cx="2873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 flipV="1">
            <a:off x="3276600" y="3429000"/>
            <a:ext cx="10080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V="1">
            <a:off x="6659563" y="2420938"/>
            <a:ext cx="2889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6659563" y="3141663"/>
            <a:ext cx="12255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5148263" y="26368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 flipV="1">
            <a:off x="4500563" y="27082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 rot="-2790097">
            <a:off x="4716463" y="5734050"/>
            <a:ext cx="287338" cy="2873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77778E-6 C 0.004 -0.01064 0.00747 -0.02175 0.0125 -0.03171 C 0.01459 -0.04305 0.0198 -0.04976 0.02379 -0.05995 C 0.0257 -0.07013 0.0257 -0.06342 0.0224 -0.07175 C 0.02066 -0.07615 0.01754 -0.08495 0.01754 -0.08495 C 0.01563 -0.09999 0.01494 -0.11527 0.0125 -0.13009 C 0.01112 -0.13842 0.00504 -0.14698 0.00244 -0.15509 C 0.0033 -0.16226 0.00191 -0.1706 0.00504 -0.17661 C 0.00764 -0.18147 0.01389 -0.18009 0.01754 -0.18333 C 0.02674 -0.19166 0.02257 -0.18772 0.03004 -0.1949 C 0.03421 -0.19884 0.03421 -0.20439 0.03872 -0.20833 C 0.04132 -0.2155 0.04619 -0.22106 0.04879 -0.22823 C 0.05139 -0.23541 0.05018 -0.23379 0.05365 -0.23842 C 0.05643 -0.24212 0.05973 -0.24467 0.0625 -0.24837 C 0.06511 -0.25555 0.06632 -0.2574 0.07119 -0.26157 C 0.06007 -0.27268 0.07136 -0.25948 0.06372 -0.27499 C 0.06233 -0.27754 0.06025 -0.27916 0.05869 -0.28171 C 0.05382 -0.28958 0.05157 -0.29698 0.0474 -0.30509 C 0.0441 -0.3206 0.03768 -0.33402 0.03247 -0.34837 C 0.0316 -0.35069 0.03108 -0.353 0.03004 -0.35509 C 0.02917 -0.35671 0.02813 -0.3581 0.02744 -0.35995 C 0.02553 -0.36435 0.0224 -0.37337 0.0224 -0.37337 C 0.02691 -0.38171 0.02292 -0.37592 0.03125 -0.38171 C 0.0375 -0.38587 0.04375 -0.39166 0.04879 -0.39837 C 0.05608 -0.41851 0.04619 -0.39421 0.05504 -0.40833 C 0.0599 -0.41597 0.06112 -0.42592 0.06754 -0.43171 C 0.07119 -0.44189 0.06841 -0.43703 0.07744 -0.4449 C 0.07848 -0.44583 0.08004 -0.44837 0.08004 -0.44837 " pathEditMode="relative" ptsTypes="fffffffffffffffffffffffffffA">
                                      <p:cBhvr>
                                        <p:cTn id="6" dur="5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Hugh Everette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2243138" cy="45688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787900" y="5300663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5219700" y="5157788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5003800" y="4581525"/>
            <a:ext cx="2159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084888" y="515778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6084888" y="4508500"/>
            <a:ext cx="21590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 flipV="1">
            <a:off x="4211638" y="40767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5003800" y="3933825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732588" y="5300663"/>
            <a:ext cx="6477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732588" y="4868863"/>
            <a:ext cx="1444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651500" y="3357563"/>
            <a:ext cx="10810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5148263" y="3141663"/>
            <a:ext cx="5032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284663" y="3284538"/>
            <a:ext cx="2873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 flipV="1">
            <a:off x="3276600" y="3429000"/>
            <a:ext cx="10080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V="1">
            <a:off x="6659563" y="2420938"/>
            <a:ext cx="2889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6659563" y="3141663"/>
            <a:ext cx="12255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5148263" y="26368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 flipV="1">
            <a:off x="4500563" y="27082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 rot="-2790097">
            <a:off x="5487111" y="3790156"/>
            <a:ext cx="287338" cy="2873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 rot="18809903">
            <a:off x="5579269" y="2492106"/>
            <a:ext cx="287338" cy="299539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20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5 -0.00347 0.00573 -0.00741 0.00903 -0.01042 C 0.01007 -0.01158 0.01754 -0.01389 0.01806 -0.01389 C 0.02552 -0.02384 0.01771 -0.01551 0.02969 -0.02084 C 0.03125 -0.02153 0.03229 -0.02338 0.03368 -0.02431 C 0.0349 -0.02523 0.03629 -0.02547 0.0375 -0.02616 C 0.03976 -0.02709 0.04184 -0.02847 0.0441 -0.02963 C 0.0467 -0.03079 0.05191 -0.0331 0.05191 -0.0331 C 0.05313 -0.03426 0.05434 -0.03565 0.05573 -0.03658 C 0.05695 -0.03727 0.05851 -0.03727 0.05955 -0.0382 C 0.06146 -0.03959 0.06302 -0.04167 0.06476 -0.04352 C 0.06736 -0.04584 0.06997 -0.04792 0.07257 -0.05023 C 0.07396 -0.05139 0.075 -0.05324 0.07656 -0.05371 C 0.07917 -0.05486 0.08195 -0.05533 0.0842 -0.05718 C 0.08559 -0.05834 0.08681 -0.05996 0.0882 -0.06065 C 0.0882 -0.06065 0.09792 -0.06505 0.09983 -0.06597 C 0.10122 -0.06644 0.10261 -0.06667 0.10382 -0.06759 C 0.10886 -0.07222 0.10625 -0.07037 0.11146 -0.07292 L 0.11927 -0.10394 L 0.12188 -0.11435 C 0.1224 -0.11621 0.12292 -0.11783 0.12327 -0.11968 C 0.12361 -0.12246 0.12413 -0.12523 0.12448 -0.12824 C 0.125 -0.13287 0.12518 -0.1375 0.12587 -0.14213 C 0.12604 -0.14398 0.12674 -0.1456 0.12709 -0.14722 C 0.12813 -0.15301 0.12899 -0.1588 0.12969 -0.16459 C 0.13021 -0.16806 0.13038 -0.17153 0.13108 -0.175 C 0.13177 -0.17963 0.13247 -0.18426 0.13368 -0.18889 C 0.13455 -0.19236 0.13629 -0.1956 0.13629 -0.19931 L 0.13629 -0.21829 L 0.13889 -0.22338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/>
              <a:t>Špatná a dobrá zpráva</a:t>
            </a:r>
          </a:p>
          <a:p>
            <a:r>
              <a:rPr lang="cs-CZ" altLang="cs-CZ" dirty="0"/>
              <a:t>Teorie chaosu</a:t>
            </a:r>
          </a:p>
          <a:p>
            <a:pPr lvl="1"/>
            <a:r>
              <a:rPr lang="cs-CZ" altLang="cs-CZ" dirty="0"/>
              <a:t>Bifurkační body, motýlí efekt</a:t>
            </a:r>
          </a:p>
        </p:txBody>
      </p:sp>
    </p:spTree>
    <p:extLst>
      <p:ext uri="{BB962C8B-B14F-4D97-AF65-F5344CB8AC3E}">
        <p14:creationId xmlns:p14="http://schemas.microsoft.com/office/powerpoint/2010/main" val="248199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Kyvadlo</a:t>
            </a:r>
          </a:p>
        </p:txBody>
      </p:sp>
      <p:pic>
        <p:nvPicPr>
          <p:cNvPr id="4" name="positi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2760532"/>
            <a:ext cx="4146935" cy="2332856"/>
          </a:xfrm>
        </p:spPr>
      </p:pic>
      <p:pic>
        <p:nvPicPr>
          <p:cNvPr id="5" name="revers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2760532"/>
            <a:ext cx="4136460" cy="23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ČAS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Nemožnost dohnat bycha</a:t>
            </a:r>
          </a:p>
          <a:p>
            <a:pPr lvl="1"/>
            <a:r>
              <a:rPr lang="cs-CZ" altLang="cs-CZ" dirty="0"/>
              <a:t>Bycha nelze dohonit…</a:t>
            </a:r>
          </a:p>
          <a:p>
            <a:pPr lvl="1"/>
            <a:r>
              <a:rPr lang="cs-CZ" altLang="cs-CZ" dirty="0"/>
              <a:t>…kdybychom ho dohnali, nelze změnit skutečnost…</a:t>
            </a:r>
          </a:p>
          <a:p>
            <a:pPr lvl="1"/>
            <a:r>
              <a:rPr lang="cs-CZ" altLang="cs-CZ" dirty="0"/>
              <a:t>… i kdybychom ji mohli změnit, nevíme, jaké to bude mít následky.</a:t>
            </a:r>
          </a:p>
          <a:p>
            <a:r>
              <a:rPr lang="cs-CZ" altLang="cs-CZ" dirty="0"/>
              <a:t>Ireverzibilní procesy</a:t>
            </a:r>
          </a:p>
          <a:p>
            <a:r>
              <a:rPr lang="cs-CZ" altLang="cs-CZ" dirty="0"/>
              <a:t>Záměna prostorových a časových souřadnic</a:t>
            </a:r>
          </a:p>
          <a:p>
            <a:pPr algn="ctr"/>
            <a:r>
              <a:rPr lang="cs-CZ" altLang="cs-CZ" dirty="0">
                <a:sym typeface="Wingdings" pitchFamily="2" charset="2"/>
              </a:rPr>
              <a:t> ?</a:t>
            </a:r>
            <a:endParaRPr lang="cs-CZ" altLang="cs-CZ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3781425" y="547688"/>
            <a:ext cx="1511300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708400" y="404813"/>
            <a:ext cx="1657350" cy="9350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555875" y="333375"/>
            <a:ext cx="4032250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sz="3200">
                <a:latin typeface="Tahoma" pitchFamily="34" charset="0"/>
              </a:rPr>
              <a:t>Nevratnost</a:t>
            </a:r>
          </a:p>
        </p:txBody>
      </p:sp>
    </p:spTree>
    <p:extLst>
      <p:ext uri="{BB962C8B-B14F-4D97-AF65-F5344CB8AC3E}">
        <p14:creationId xmlns:p14="http://schemas.microsoft.com/office/powerpoint/2010/main" val="40913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Aristoteles</a:t>
            </a:r>
          </a:p>
        </p:txBody>
      </p:sp>
      <p:sp>
        <p:nvSpPr>
          <p:cNvPr id="6" name="AutoShape 2" descr="data:image/jpeg;base64,/9j/4AAQSkZJRgABAQAAAQABAAD/2wCEAAkGBxQTEhUUExQWFRUVGRgXFRcVFRYYFxwXFxQYGBgVHBcYHCggGholGxcXITEiJSkrLi4uFx8zODMsNygtLisBCgoKBQUFDgUFDisZExkrKysrKysrKysrKysrKysrKysrKysrKysrKysrKysrKysrKysrKysrKysrKysrKysrK//AABEIAPgAzAMBIgACEQEDEQH/xAAcAAABBQEBAQAAAAAAAAAAAAAGAAECBAUDBwj/xAA9EAABAwIEAwYDBgYBBAMAAAABAAIRAyEEBRIxQVFhBiJxgZGhEzKxB0JSwdHwFCNyguHxkjNDYrIVg6L/xAAUAQEAAAAAAAAAAAAAAAAAAAAA/8QAFBEBAAAAAAAAAAAAAAAAAAAAAP/aAAwDAQACEQMRAD8A9lSlJPCBk8pikgclIFNKYlA8pFMXBRdUA3MDmUE0ll4ntDh2WdVZPIOk+jZWZie3eFYYGtxmLNj6xZATFOEA4j7RWkkUmxyc8zJ5BoXPC9qMVUlzHtDetLu+qD0JIrz13ajFCxqMJETDWldT2jxcAgt69xoMc+R9UB6kgTCdr64dD2CoOIaA1w69Vs4ftdh3fM40+esWH9wkICJJVcNjadT5Htd/S4Fd5/f+0EinK56lLWgkkFHWkHIJpEqHxBMJ5QOlKQSQOmBTNlOgRSSTIGc5cn1AASTAG5NgPEro59kE55mfxy9kllFsA7yXTaRxng0eJQWMz7TFwcKJDW7Co4XceOkHZv8A5FBuIxj6uqS+pwJ+Zok8LrSZlzqj+8DEwdTr8hreLD+lqsZriW0qfw6ThrNu60BjADBc1vF52BPMlAL4hvwy4RcC8EQ2b+sKxiA5zC+NNNosLzsNPDclPhqVP5f+oGElzSJBduXHi6Pe3Ips7zJxYBESRAA25OPN3XyFkGpl2SU6pY15JbTANZ1h3onRPLYnktDHZhT0ltBgIHdabESOQ4geqFGdoiWCnswbbieUkDx48VrZNgNBpVTYObIBvB5Ane5CDgHCReCdi0XvwPJX/iOkDUYjiRG1om3qr+X5cGu1uAjiBzNg0RuefiuuOwUkv7uqQWt4tF4sDEwgptiNif7YA9PFVsxwjXR3NHEb+o6LSwuFLqZ4GY372wi3KV3bgdOqTIbEG++nvbdUArXYGkNezS7g+Dq9eKt4XPcTQI0VC9p+6/vCPO+3VauMwha4bOiCBuN42J36LHxuFLXu090Fx4WveI24oC7Lu2THAfFbovEg6hPUbgeqJKNZrhLXBwPEGV5WMK/VdrfxS0Agx930BvulQzKrScdDnMuQCCY534EDqg9XKQKE8m7Wh0NrjS4HTrA7pPXl4orY5BJoXQLm1TCCUpSmUkClKVFJA6i4pyUHdvu0/wDDNbSp/wDUf8x/Czn4nb1Qc+0/aJrnOo0njuXeRsXcGg8mxJ6whT/5I1Htp0ZjvaTMOPFztUgaiTusipS06jqJp1RZ0cgDB9VmPqPpnvTDf3Y8EBdic9bTaGgaQCQxgG/N7zvIhCdTPHuqucSC8mQCLW2HoPqiXL8LSxtJ0ubLeg1DkLcR6EFDeYZQGaxA1NdBPO0z4INvsdmLzUeIaXblxE6dRuRyFhdX80qNYZqXkXOwnlKwewTSMQ8TENvci03bI4Gyv9q8SKz3XhpOnYmwgSOaCk3CNfWpNmxOox+EAHyRtmmLDaLRaWlsgcIME9R4ckK0aAbjKQtBsN42t9PqiLH4MP1CCS0XH0gckGpRxJDZcbANYHf1QSYjczv0VGg/TUBbZg5353/fNcsgqmpTfRfOoQOM927TELTx2Cc6k002mae4F+6DIQWaL9Tg4TBILrGYAsFZqd2nHW/gQJM+qzMFWLYdeI73GOo/MLaFMbOu0zpP5Sgy8eCCwnYHltIgGY5lZeNwznbRB+YE9Ln2W9WAIh4ItBEDjYOEc+iptw9xqMjYO4GODuR2QVcCAQyQAWHTA3ie6dvryK41srBqVBA1QDGx5b8FdaT3qYs7fbkQWmT1kea7YmAWVAfmBbBExIQDbsvc0aQLtmRaZnlxEEIp7KZsXN+DUgOZZh/E3h++qp40tc5ruFmu6tNh4EOjyJSxmWhzZpkh7LtgwZAs0fvggNGLoEN9n+0IqEUqg01OBPyu/Q9ESAIHTJwExQOmKSZxQZ+d5o3DUX1X7NFhzdwavCM0zl1erUqVbmobxsOQHgEX/aFm38RWdSYZp0A6YNi8RqcfCQF5pXeS6wgjfrff0QGuVYLXhqv42C3/ALTtxaQFml7arQ3Z0XnhH18Fo5FX1OAEta5oIgkCdOjh1AQxiXuZVId94kGec7g8CgvdmC6limsNtWoRFj3SQ4eBC0+0DtJPDUBCzMTUJr0Xu+YQ1x/p1NJ8eq6ZxXEDjAEe5PPiUFvs+XUmOcPmr2aT+BpjV6yu+GaHYmm20fdtNxEEx1lU8HXDqNLT9xhafIzKsUpBFQbsIcPqg0MVR0vp1N9NzPEkut9EYYOq2p/M/GLTvYxEoeFRtRriPlfsOR3P6Ln2brfDNRhMwQRN+fPbggKxljRUDm90uO48Dclbj6FrGx/f5rIZioAJFyOO4ERuVoUsSA252HBByxGGHzNtB9/0hLBxpLTseB5xePeCuzaoII4rmBDhER7zz8IQNpkFhMxeDaJ23/JVaIGp2l1iIM3E8nA/vda9QtESJg+e35LFxbBLtNpIuD1N0FWvVIeYEERaeA+kfkk6pNMi3eM3EQREkfvinxlYT0P78+PqsXHZn8IOdEhrtrSYFyOOyDT1t08YeLt4yDDj48VZo4jS1lS7gQA8c9+//VMeqx8JjWumNoFRsD7pEOC1ezzS6mGPAnRqI5A30z1a6P7UHGvhG/FcWmD87eUgiR0ufdGmX4sVWB7eO/Q8R5IXxWX6KgLZgjSNyO9cH1aFc7NVS2o9hPddLhfzj3d/xQEoTwmanlAxWB20zc4bCue35yQxvQuBv5AFb6E/tKwmvBOMgfDcHweNiNPjf2QeaYEguqCCQQZdxh2gkkcdghzEYfS51tyYPry8ESYWp/OdovNORfgCNxEG0brMzIQzrq/L/KDhkeYfDIDvlcSJ5SLj1APktnPsBqMGxf3mu4Tql35+iq5dkfxpaXiBBteZHzAHiOIXajjIBoViQ5joY49NwfEIKxZ/03EmQb8rSXSq2LJILo+Z3pP+/ZXsU22mfl1OaN9TXDcHaRdZh5CdNj5kIO+AeG626bEefiPNauFriNrED/SG8LiiXm1xwPjvK1KeIPrY+iDXwdbRrjYx4bmVby+rckCdf5WuhxlYieINgN1sZVVvezuXDZAbZdVFRjQTsL7WurFdo0cRB3mPosPL6gAEG836gnmtihVa8QT/ALnZBKhiAL/vqpV8xJeGtAgXB9jJ2VCvT71th1kLmK0XHht1ug2MRmG94HGfHpxWYcYG3PE8eXhy2WXmFckR4z6LDGMdMcI8toKDabii4NPjPqbrOx0ueZHd71uJkafoCuWEEtBm5kx7f5ScCCRclxFyeBH+UEckqOpks495jZ6iyOMrrxidI2j6AifQoYp4WMTTg3PeLf7TwRFlgnFG3ysv5uAv7+iC3mFYto6omG97xa6ZCqPqfz6bmnST8N/KJ1iI5HV7LrmrXfw7g25LbdSSLT5hCeHxdY4mtUqSGhl2jZpDzoAnqCg9dw1TU1rhs4A+q6LhgWgMYBsAPou8oEgr7VSf4NsbfFbI5915HujVee/axiDpw9McXPcfIaR/7FAC5RXAqUzEyKjSPET6WUMzE0XubfQ4F1j8pkavAHSPMKthcQQWgRLXE+Rbfy3UMHmjqVQEw5txpIlrmuMFjhy/QII5NX0VGvadyGkcjw36rT7R4cOqAm2oTa0EQIsq+Y4BhHxKXdpuMaOLHbmn7yCpYvGfEpgk99hAd5jTPnZBXNQ6Cwzqp7coNoPuFQDzaTytw2XZzyS6/wAwAPrKqE32QWqGFlxkcyDytP5LrT6HgPIq9ltHUbdd/DdSxeWxcWsD7oK9HDi2okdVu4EUgLiXdJ9UPujbSfMLXy7EGmSA3eOHt0QE2WYpjR3qZgHctP6LYo1qOnUAPC6z8lxwIh8b+fotRmGpkCWsJB5XIQUamMAcdLQZuIuduqbDVqj9mQdjMDjutLGUgCBTYAekKm6qWCS35jB57oMnNGP/AA7/AJocqvY20RfbTAt4lFNbGFvzGd95629ljV8Q1x2BG9xt6oK2Fu/p0H6K9UYNQn8TfQR+i75ZhAAHQJ8FTzasGahxdtbpsggMxb/Gh5+UCBHRpvPiinJagfWe9ps5g9nSfqvPcYw6G7atEuNuYn3IRF2ExDzpuCNh7zI/eyAqqVtIaw7F4AP92onpDW+6yM1ohrn7AVHNneCabi76OHqtT+IDqsC7aYdJH43TI8gfdZWeVCAwOudRE8bCG/8AJpH/ABQHWS1S6jTcd9P0sr0KvltDRSYz8LQPZWUDLzr7WmkHDu5ax7tK9GKDftQwZfhmvH/bffo1zSCfWEHjuIYQ4nlx9f1Vf4mphaYkevNW8cw3jishhMkfuQgIstxen+W8gscCCeO1j1IKo4moe9AgGxE/eaZ/JZr8S49CFcdUDmTeHAkz+ITsfAoOtJ4B7wO3D2XOq5kwCRB4rvhqIDQZm8eyoZhTuDxlATZZjqbYvO/0urzs2aWgEePgTZCOHqSNvIc13bhhE1aobq2AdcdYhBsYnNWGYgXt4R7KVPMmN+9J9UN5hl1KJpVtR4gSPqsmlqB3MoPUMux7HvaCb7+iI8FmADiCZ4Dpt+q8lyauQ4kEk7I0y19Rzg6CQR13/wBFAZtzYAzM8NjPVLE41jhJMCPveIH5oJzbN3UnbaY97IdxOb1HmWzNwPAmYhB6JjcVSZ87t9hvw391w/jaAZBMk7Wk+iBMHg3VO9VrFpGwJ/VXamGa092rPNx2lAc4fF03tlnEAxsRuh7Om6qgFu6NXqQsqjjHUnQ88i0jYjmr9CuKpc60x+aBZRhmvDw/7wLRPr6pYKu3DA06b+85xlw2aJIAupMbI7tr77bhUsswGt51X0kR/wDqUHoNDDNNFgYNPeF+ercrJzrCF+Io0RILtIO/PTIBvsreFzHQBJgAzESIBn8lZ7L4QVsVUxAB00yQ0kbuI4HkAfdAbMEBSUQpoIrjiaLXNLXCWuBBB5Fd1FyD597Q4b4GIq0YJ0OgH/x4eyGsR835r0X7T8vLcZrju1GtIPOLH6LznMWX5zsUHKbyZ7wlaNIg02tj5dWr1tZVsC3UyCSOIPTl+av4Vph0ukza243mEHWmwfK0HmAmx+FBkiY48xsJ8Fdo0SHEnwEdeK0cNgw4GQDAkSOu3t7oA8yDDRMiJ5Lvh8K2Lbje6Ksw7PxTbUZYESYHG0x6rO+HBhzQTz/YQZBwXACf8j9VUo4Il2k2v7iUT6JAB22gb+q7MwIbFr7AHhylBjZfhnNDXxcWPVendkcW1zAI2A8UJ4jB6QGncoq+z75nAbE7oBrt/TBrDSNt55nb2QpRoVA8iDPTeDyXrub5O2pVLXCQTf0shvNsg0OaZII7rTfhsgG8DRpi5N54/VdsY5rjIb0kb+qv4hlVu4Y4cy1p5cVKhharxqaWsA5X845oMjE0XuaKbg7UL0567gxe6tZVgHtu5pb4mJPQLcy/DaA8ySZALjJJnxU69O9/K6CGWUg5r5+7JO3AA29YXTARS1yGyXRwNw2/DgXH0VzsuwEvjhqsR4LI7R5oxjgylfSZLpm552Qda2GfiKwpUge+6NVwA0CT02v5hen5LljMNRbSZsNzxJ4u9UN/Z1l7xR+PUN6s/DbyZPzeLiJ8AEYtQTaE6ZKUDlRKkUyDH7R5O3E0XU3b7sPJ36HivBc5y74bix9i0kdQRw8F9HPC8g+0fLwMY4mwqNa5p4SLH3Hug89/h9Lo9I6rUyZrtUb6Q7f8MgLoaXACSL7crrRymlGqrEDvNH5+/wBEHKrShzbnmYVnB4iAQJvA8FyxtM6mu/EPKRwXGmQPX3/ZQG+VYtpphrzc223k/wCFRrdlg55LXAA38FhUsUWvbfuuuCL+SIsDjy2BN4JHiYQcxk7WCfcrvh8C0vngrGJdLQeP5qbjopgcePWyAYzav/MIB2RP2AI0m95QPiqpLyUadgqLgAeZQFWZD+aPALrjsC2q2HRcfsrlnNI6w4bR+asYV8gjjv5WQCGOyN9OY7zeFzPHgqOHymoTxAO4Ht+aOqtTj4H0Wfi8SAe7F+fsgxaWD+EyOZE8eItPNZ2JIg9Vex2IkkAkCTw4rBzDEWIA3tPO8ILWXVC2k9zPm+sm/wBAh7CZY6piaVN8kPqQ7qS9pd7FbNBz6YGkSDAPMcZHVFHZbLgMQC67mhzml28uaAfb6oDejSDQGgQGiAOQGwXQJgFKECClKZoSQOmKdMUESgn7VMIDhm1I7zKjRPHS4O/OPRHCyu0mVDE4d9KYLoLSbw5pBB9kHiOEe2HEmYBkb8OC2sswhNAwILQbGT88kR1sBPisDMsDUoVXU6jdDmxLed7OHMbovyfMO78N0Nebt1feAaYCDIbgxoDeGrYySLn0sFj4miWuIHv5InzKqBWaQCGVBLujtMT4beqz8bh9FZs3Lhx593b8kGW1x0iRMX/0rWDxxLhq2kAc0SYLJ2VGO1bETc94cQR5IezPAClUA+YAi87/AK+KAhoYkaQDxP8ApNmNQaZJsBeJ4C6w2YkmNPEmYVrNqkUjJixBn+k/nCDKqOGmdp+iOex2ZN+E0bEH1HNeUV8YQ0BwJniP0Whlec6NiR4/42Qe3ZjmDCwCbkx7XWZ/H6Q102vPWPNeaVu0b3CJMc4P0RH2UxrsQ8UyDpa1ziSNrQPUlAeNrtewRuRzuhPM64aSeU9eH6qGHxho1XMdxsCfO/n+azs2w5qmRJAkWQVK2OIBJNjss2hUdUfaYB4rZpZNqbLp5efh4LthnNpAsDbAkDn4FBZwpHcnczAPDT/mEQ4HFhzxU/C0OtvcHV7BDtSjDHF06hEdLzt4rpVwVWjQ1NJv3nECCOh5i6D01hCmquXtIpsB30Nnx0hWAgkknCZA4SKYJ0DKDlMqJKDzz7U8G0ii8D+ZdocPw7xG25Q7gHCpTb3pLQAXEDUxwvJHLgUT/aPUithgR3e9vtOtqH8blwY4OpOGrSNYAN5A5DcIGwlXWBGklkEtPUQ4D6ps3wbRUbTabNJLHSZ0lsgSeV/RVcHh3Ekt+dt2gcQLub6T6pVsR8SszVYF7Ln8Gx9JQaWAxzmM7xkslsji1zZAPgRHmuGY4H4tNnehzjLePl7hXW4YDDl7hJY8tIO3zmD6EFSy/FMll76g3wED3t9EGdgcuNOoWv3tH6KpmThLhYgzbzuu+fZu34vcdAa90Wna36rCONl9z+Iev+UHKrlzHbz0uuLMuIPdgjaCP0VpmKGqLT4ytPA/DsbgjY+P6IKOXdnzUPeMDpML0Ls3lbMOyGzL4uelo/who45tOIuf87rrT7TxaDAJI03ug3+1eVCqwOaYe0wNpPRZuS4aowd8abwQU+Ezun8Ih7pqGXAnmRG/stfNcbDWERDwZ4ztbxkwgjULB3eETMfeQ/T0l5Gr5I1GOJJseey1sUAaZIJgj32/NY2WsHwtiNZ7zj91otN/NBafXLrwR4xysDxhbVfHllJvxR3XaRLbwdoKF81rj4jdJB08jw0kyeZC062ZNqaaN2vcWN0nY94AHxmdkHpTFNRaU8oJhMSUlKEDBOmCdAiokqRUCEAb9peC1UG1B/23Q7+lwj6gISwGEq/EI+JqALYIA/7jSYnpC9TzTAitSfSds9pHhyPrC8tybH/w9WpSrCDqAJjYtJGrbaCglkGIDC4vJloq7WmWAj99Fcx2UtqMa0Aau86ZvIdA+iz24Zsl7Kkkkx3YBEEFpvMwtbCV6tMNL2zINxfkSfofVBktovFAgvJDrn+kGZPO2lZL8TpbxJLu6B5cR5ImwDQab6bo16Ybxk3II8RAVylkVOkG1LuIIi3D9Yt5IPMsVhahqXcW2PWOQ9VdoZGHGHFx5mUZY7JqYcf6pvyc6fpZUKeAAc6DEEgde9ZBk08notN27Hcco5haGGyCY0VSGm5kTA8oXV2WuLnXEAi8QOH6rVw+UVtIIIExtyjigs4bsnhSB8R7nmODoHTb/Kz847ItaCaFRzY4G4j1V+tgKrSILQOLvBWmYV8EF+q8mOV7+CADw2X1vigQLb7wffZE2L+KxrS8AyLQSW3AuORt7LfblrTTJbE/M3bpO3NZOK1aXU3ACIIkW8EFk4Uvw44C09JMzbxKgaPw+4R3S2ByjY+yuYKrpaLjS5rfLa3n+Sr5rUEFzYEu4C1pPlN0Aw/DBrzo2LYM8AXXjlIEea1OyWFFXF0+IpA1JPmI/wCRHoqOOGhrXyBrbMcmiw9blGP2f5Xoomq75q0EW+4J0+sz6ICtqmFEBShA6kohJA4TpgnQKFEqSZBEFed/aRlEPbiGtPe7ryPxC7Xekj0XopVbHYVlVjqdRuprhBH74oPGsmBD3lxMi95kmzR03ePRHuGxAl1Mga6TGC34qgPd8u4CgzPsrdhMQaYdIgOYeJGqR5gthdBmDxXfUBj40PF7AgfqEBJ2kyYd0scGvDmBpFjYxq8zNui5Zeyo1jdTtQdtqEdQDHndaeaOmnSrC7dYLnOMkDSQBP8AUQI4Kll+ILtDSIgw4eDQ1s8EFTETJLj8p0nnGq31VYYUCTeBJk8hy81r4ymHPiwIdvsJDdUERc7JYlgH8t0iZAMeJnhvyQU34Z4uQLw2Bz7u8rSw9Cs4wGwCRvbnw5KWXuMd4ToNzwMabx7rdw1cEAzvBPggyX4ao2A5rnNFwRcxyI9Vl5hqdanTqMk27pHmD4niix+Ibq8j9PquTqmo2mQYF4kx16Qgp5dhnU2tkySBIsRJ5W2SzPANqNj7wv8AoVCvjpcGuEEHf2PhuCuGGrODtUGC2bEXbbn0ugoVGfCpPBcJDYDTtIP1hDmZ4x2r4Y4gQOriL+QJK2O0ePa6lqbYgCRubmG7eQWR/AGXVHzqdYN/C2IHnEBBdw+Cbi61KkTDBMgfgZw9fqvSaTA0AAQAAB4AQB6IF+zjCy6rV4N/lNPAnVLvSAj0cUEgE7UycIHJUVMhMQgcJ1FOEDpFJIoGUSnShAO9rOzwxQa5sCoyQ2SYIM90xtfivLsdRqUnupPZDhcH2niL2uF7iQsvPcpZiKZY8CfuOIBLSNr8v1Qec5T2iijUoPALJiHEyJ3iN+99Fxw+bPbMG7DxEzp438VwzDBhry1/8uq2dQ2EjiB+YVF+J79rtJbc7av0IsgKqmdB7W1DuXRUDhAkCJBHTj4Loc2bUYNL+8IImOcHS7iIndCzqoJs4gzPdPdO197FcoIJ6EutvtugP8A95Di0tF9UEE2jlzXb+JLbkENcI7tgXgAyBwmEG4HNHtuXWkcZ3aZWhh8a+q5zb6B3geMRwQEOJxRc8xuNvHkeid2Lh0zOkbW3gXIQ/WD3PL2mOcW2G/JU8biiQCHaXC0zc/4QEjsaHvcXWHzNjjIMi+3D0WTm2dARptILZte0bDhuEP0cc9o1btafUxcjmP0XDN8dqbpE6d4cIIMyUFzLswDqjXOu0TI8Gu078nH2Vevnb3vc4cYDR0lY7WF58YgAXJ3A5lHfYzsZU+IytiG6Gt7zWH5iZkSOAHVAcdm8v+Bh6bIgxrf/AFvu79PJagSSagmE8qISlB0lMmJSAQSSCYJ5QJJMU8oGKSRKZAyYp0kGF2l7O08U250VAIa9u++xHEdF5xmvZTE4cOJZ8Rk3NO/d5kbhewvUSEHh9OoxjTAnVsReCN/KPREj8RTqU5eBOkQRvItO/wCXBbHaXsS2q41MPDHmdTD8jjzH4T9UBPomm4h3cqAkOBEWmJE8EF2nlbidWoXNwPTdaDm/BaAyNTpkuiBxPnC5UsZTDZGiDYCT6rMzHHNc8Q6I2A4nxQW8TiXQIcRuLbE9fL6LOxurUQ07CPpx8FyfUnu3M7W95SbgaxI0hzjya0kn0QazXjQWgjSBJG9pFvOfdZWZgPfuAAYm9+SMezPYVzmh+KLmg3bSBh39xG3gEaYHIcPSvTo02nnpk+pkoBnsD2YLCMRVGlxH8tnIERqI5ngjkNTBSBQJMpOTIEFIKEqUoHKdMnQOkkkgYJpTpIFKUpJIIymBSSQMUyZJAlWxmX0qoipTY/8AqaD9QkkgrsyDDAWw9If/AFtXGp2ZwbjfD0rcmgfQpkkFzD5RQZ8lGm3wY39Fbp0Wt2AHgAPokkg6aUtKSSBoShJJA6QCSSB4TGySSB08p0k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aristoteles_likes_move_it">
            <a:hlinkClick r:id="" action="ppaction://media"/>
            <a:extLst>
              <a:ext uri="{FF2B5EF4-FFF2-40B4-BE49-F238E27FC236}">
                <a16:creationId xmlns:a16="http://schemas.microsoft.com/office/drawing/2014/main" id="{3FB07D52-102D-4295-AC7E-151A4FFC79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018" y="1417638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9763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AutoShape 2" descr="data:image/jpeg;base64,/9j/4AAQSkZJRgABAQAAAQABAAD/2wCEAAkGBxQTEhUUExQWFRUVGRgXFRcVFRYYFxwXFxQYGBgVHBcYHCggGholGxcXITEiJSkrLi4uFx8zODMsNygtLisBCgoKBQUFDgUFDisZExkrKysrKysrKysrKysrKysrKysrKysrKysrKysrKysrKysrKysrKysrKysrKysrKysrK//AABEIAPgAzAMBIgACEQEDEQH/xAAcAAABBQEBAQAAAAAAAAAAAAAGAAECBAUDBwj/xAA9EAABAwIEAwYDBgYBBAMAAAABAAIRAyEEBRIxQVFhBiJxgZGhEzKxB0JSwdHwFCNyguHxkjNDYrIVg6L/xAAUAQEAAAAAAAAAAAAAAAAAAAAA/8QAFBEBAAAAAAAAAAAAAAAAAAAAAP/aAAwDAQACEQMRAD8A9lSlJPCBk8pikgclIFNKYlA8pFMXBRdUA3MDmUE0ll4ntDh2WdVZPIOk+jZWZie3eFYYGtxmLNj6xZATFOEA4j7RWkkUmxyc8zJ5BoXPC9qMVUlzHtDetLu+qD0JIrz13ajFCxqMJETDWldT2jxcAgt69xoMc+R9UB6kgTCdr64dD2CoOIaA1w69Vs4ftdh3fM40+esWH9wkICJJVcNjadT5Htd/S4Fd5/f+0EinK56lLWgkkFHWkHIJpEqHxBMJ5QOlKQSQOmBTNlOgRSSTIGc5cn1AASTAG5NgPEro59kE55mfxy9kllFsA7yXTaRxng0eJQWMz7TFwcKJDW7Co4XceOkHZv8A5FBuIxj6uqS+pwJ+Zok8LrSZlzqj+8DEwdTr8hreLD+lqsZriW0qfw6ThrNu60BjADBc1vF52BPMlAL4hvwy4RcC8EQ2b+sKxiA5zC+NNNosLzsNPDclPhqVP5f+oGElzSJBduXHi6Pe3Ips7zJxYBESRAA25OPN3XyFkGpl2SU6pY15JbTANZ1h3onRPLYnktDHZhT0ltBgIHdabESOQ4geqFGdoiWCnswbbieUkDx48VrZNgNBpVTYObIBvB5Ane5CDgHCReCdi0XvwPJX/iOkDUYjiRG1om3qr+X5cGu1uAjiBzNg0RuefiuuOwUkv7uqQWt4tF4sDEwgptiNif7YA9PFVsxwjXR3NHEb+o6LSwuFLqZ4GY372wi3KV3bgdOqTIbEG++nvbdUArXYGkNezS7g+Dq9eKt4XPcTQI0VC9p+6/vCPO+3VauMwha4bOiCBuN42J36LHxuFLXu090Fx4WveI24oC7Lu2THAfFbovEg6hPUbgeqJKNZrhLXBwPEGV5WMK/VdrfxS0Agx930BvulQzKrScdDnMuQCCY534EDqg9XKQKE8m7Wh0NrjS4HTrA7pPXl4orY5BJoXQLm1TCCUpSmUkClKVFJA6i4pyUHdvu0/wDDNbSp/wDUf8x/Czn4nb1Qc+0/aJrnOo0njuXeRsXcGg8mxJ6whT/5I1Htp0ZjvaTMOPFztUgaiTusipS06jqJp1RZ0cgDB9VmPqPpnvTDf3Y8EBdic9bTaGgaQCQxgG/N7zvIhCdTPHuqucSC8mQCLW2HoPqiXL8LSxtJ0ubLeg1DkLcR6EFDeYZQGaxA1NdBPO0z4INvsdmLzUeIaXblxE6dRuRyFhdX80qNYZqXkXOwnlKwewTSMQ8TENvci03bI4Gyv9q8SKz3XhpOnYmwgSOaCk3CNfWpNmxOox+EAHyRtmmLDaLRaWlsgcIME9R4ckK0aAbjKQtBsN42t9PqiLH4MP1CCS0XH0gckGpRxJDZcbANYHf1QSYjczv0VGg/TUBbZg5353/fNcsgqmpTfRfOoQOM927TELTx2Cc6k002mae4F+6DIQWaL9Tg4TBILrGYAsFZqd2nHW/gQJM+qzMFWLYdeI73GOo/MLaFMbOu0zpP5Sgy8eCCwnYHltIgGY5lZeNwznbRB+YE9Ln2W9WAIh4ItBEDjYOEc+iptw9xqMjYO4GODuR2QVcCAQyQAWHTA3ie6dvryK41srBqVBA1QDGx5b8FdaT3qYs7fbkQWmT1kea7YmAWVAfmBbBExIQDbsvc0aQLtmRaZnlxEEIp7KZsXN+DUgOZZh/E3h++qp40tc5ruFmu6tNh4EOjyJSxmWhzZpkh7LtgwZAs0fvggNGLoEN9n+0IqEUqg01OBPyu/Q9ESAIHTJwExQOmKSZxQZ+d5o3DUX1X7NFhzdwavCM0zl1erUqVbmobxsOQHgEX/aFm38RWdSYZp0A6YNi8RqcfCQF5pXeS6wgjfrff0QGuVYLXhqv42C3/ALTtxaQFml7arQ3Z0XnhH18Fo5FX1OAEta5oIgkCdOjh1AQxiXuZVId94kGec7g8CgvdmC6limsNtWoRFj3SQ4eBC0+0DtJPDUBCzMTUJr0Xu+YQ1x/p1NJ8eq6ZxXEDjAEe5PPiUFvs+XUmOcPmr2aT+BpjV6yu+GaHYmm20fdtNxEEx1lU8HXDqNLT9xhafIzKsUpBFQbsIcPqg0MVR0vp1N9NzPEkut9EYYOq2p/M/GLTvYxEoeFRtRriPlfsOR3P6Ln2brfDNRhMwQRN+fPbggKxljRUDm90uO48Dclbj6FrGx/f5rIZioAJFyOO4ERuVoUsSA252HBByxGGHzNtB9/0hLBxpLTseB5xePeCuzaoII4rmBDhER7zz8IQNpkFhMxeDaJ23/JVaIGp2l1iIM3E8nA/vda9QtESJg+e35LFxbBLtNpIuD1N0FWvVIeYEERaeA+kfkk6pNMi3eM3EQREkfvinxlYT0P78+PqsXHZn8IOdEhrtrSYFyOOyDT1t08YeLt4yDDj48VZo4jS1lS7gQA8c9+//VMeqx8JjWumNoFRsD7pEOC1ezzS6mGPAnRqI5A30z1a6P7UHGvhG/FcWmD87eUgiR0ufdGmX4sVWB7eO/Q8R5IXxWX6KgLZgjSNyO9cH1aFc7NVS2o9hPddLhfzj3d/xQEoTwmanlAxWB20zc4bCue35yQxvQuBv5AFb6E/tKwmvBOMgfDcHweNiNPjf2QeaYEguqCCQQZdxh2gkkcdghzEYfS51tyYPry8ESYWp/OdovNORfgCNxEG0brMzIQzrq/L/KDhkeYfDIDvlcSJ5SLj1APktnPsBqMGxf3mu4Tql35+iq5dkfxpaXiBBteZHzAHiOIXajjIBoViQ5joY49NwfEIKxZ/03EmQb8rSXSq2LJILo+Z3pP+/ZXsU22mfl1OaN9TXDcHaRdZh5CdNj5kIO+AeG626bEefiPNauFriNrED/SG8LiiXm1xwPjvK1KeIPrY+iDXwdbRrjYx4bmVby+rckCdf5WuhxlYieINgN1sZVVvezuXDZAbZdVFRjQTsL7WurFdo0cRB3mPosPL6gAEG836gnmtihVa8QT/ALnZBKhiAL/vqpV8xJeGtAgXB9jJ2VCvT71th1kLmK0XHht1ug2MRmG94HGfHpxWYcYG3PE8eXhy2WXmFckR4z6LDGMdMcI8toKDabii4NPjPqbrOx0ueZHd71uJkafoCuWEEtBm5kx7f5ScCCRclxFyeBH+UEckqOpks495jZ6iyOMrrxidI2j6AifQoYp4WMTTg3PeLf7TwRFlgnFG3ysv5uAv7+iC3mFYto6omG97xa6ZCqPqfz6bmnST8N/KJ1iI5HV7LrmrXfw7g25LbdSSLT5hCeHxdY4mtUqSGhl2jZpDzoAnqCg9dw1TU1rhs4A+q6LhgWgMYBsAPou8oEgr7VSf4NsbfFbI5915HujVee/axiDpw9McXPcfIaR/7FAC5RXAqUzEyKjSPET6WUMzE0XubfQ4F1j8pkavAHSPMKthcQQWgRLXE+Rbfy3UMHmjqVQEw5txpIlrmuMFjhy/QII5NX0VGvadyGkcjw36rT7R4cOqAm2oTa0EQIsq+Y4BhHxKXdpuMaOLHbmn7yCpYvGfEpgk99hAd5jTPnZBXNQ6Cwzqp7coNoPuFQDzaTytw2XZzyS6/wAwAPrKqE32QWqGFlxkcyDytP5LrT6HgPIq9ltHUbdd/DdSxeWxcWsD7oK9HDi2okdVu4EUgLiXdJ9UPujbSfMLXy7EGmSA3eOHt0QE2WYpjR3qZgHctP6LYo1qOnUAPC6z8lxwIh8b+fotRmGpkCWsJB5XIQUamMAcdLQZuIuduqbDVqj9mQdjMDjutLGUgCBTYAekKm6qWCS35jB57oMnNGP/AA7/AJocqvY20RfbTAt4lFNbGFvzGd95629ljV8Q1x2BG9xt6oK2Fu/p0H6K9UYNQn8TfQR+i75ZhAAHQJ8FTzasGahxdtbpsggMxb/Gh5+UCBHRpvPiinJagfWe9ps5g9nSfqvPcYw6G7atEuNuYn3IRF2ExDzpuCNh7zI/eyAqqVtIaw7F4AP92onpDW+6yM1ohrn7AVHNneCabi76OHqtT+IDqsC7aYdJH43TI8gfdZWeVCAwOudRE8bCG/8AJpH/ABQHWS1S6jTcd9P0sr0KvltDRSYz8LQPZWUDLzr7WmkHDu5ax7tK9GKDftQwZfhmvH/bffo1zSCfWEHjuIYQ4nlx9f1Vf4mphaYkevNW8cw3jishhMkfuQgIstxen+W8gscCCeO1j1IKo4moe9AgGxE/eaZ/JZr8S49CFcdUDmTeHAkz+ITsfAoOtJ4B7wO3D2XOq5kwCRB4rvhqIDQZm8eyoZhTuDxlATZZjqbYvO/0urzs2aWgEePgTZCOHqSNvIc13bhhE1aobq2AdcdYhBsYnNWGYgXt4R7KVPMmN+9J9UN5hl1KJpVtR4gSPqsmlqB3MoPUMux7HvaCb7+iI8FmADiCZ4Dpt+q8lyauQ4kEk7I0y19Rzg6CQR13/wBFAZtzYAzM8NjPVLE41jhJMCPveIH5oJzbN3UnbaY97IdxOb1HmWzNwPAmYhB6JjcVSZ87t9hvw391w/jaAZBMk7Wk+iBMHg3VO9VrFpGwJ/VXamGa092rPNx2lAc4fF03tlnEAxsRuh7Om6qgFu6NXqQsqjjHUnQ88i0jYjmr9CuKpc60x+aBZRhmvDw/7wLRPr6pYKu3DA06b+85xlw2aJIAupMbI7tr77bhUsswGt51X0kR/wDqUHoNDDNNFgYNPeF+ercrJzrCF+Io0RILtIO/PTIBvsreFzHQBJgAzESIBn8lZ7L4QVsVUxAB00yQ0kbuI4HkAfdAbMEBSUQpoIrjiaLXNLXCWuBBB5Fd1FyD597Q4b4GIq0YJ0OgH/x4eyGsR835r0X7T8vLcZrju1GtIPOLH6LznMWX5zsUHKbyZ7wlaNIg02tj5dWr1tZVsC3UyCSOIPTl+av4Vph0ukza243mEHWmwfK0HmAmx+FBkiY48xsJ8Fdo0SHEnwEdeK0cNgw4GQDAkSOu3t7oA8yDDRMiJ5Lvh8K2Lbje6Ksw7PxTbUZYESYHG0x6rO+HBhzQTz/YQZBwXACf8j9VUo4Il2k2v7iUT6JAB22gb+q7MwIbFr7AHhylBjZfhnNDXxcWPVendkcW1zAI2A8UJ4jB6QGncoq+z75nAbE7oBrt/TBrDSNt55nb2QpRoVA8iDPTeDyXrub5O2pVLXCQTf0shvNsg0OaZII7rTfhsgG8DRpi5N54/VdsY5rjIb0kb+qv4hlVu4Y4cy1p5cVKhharxqaWsA5X845oMjE0XuaKbg7UL0567gxe6tZVgHtu5pb4mJPQLcy/DaA8ySZALjJJnxU69O9/K6CGWUg5r5+7JO3AA29YXTARS1yGyXRwNw2/DgXH0VzsuwEvjhqsR4LI7R5oxjgylfSZLpm552Qda2GfiKwpUge+6NVwA0CT02v5hen5LljMNRbSZsNzxJ4u9UN/Z1l7xR+PUN6s/DbyZPzeLiJ8AEYtQTaE6ZKUDlRKkUyDH7R5O3E0XU3b7sPJ36HivBc5y74bix9i0kdQRw8F9HPC8g+0fLwMY4mwqNa5p4SLH3Hug89/h9Lo9I6rUyZrtUb6Q7f8MgLoaXACSL7crrRymlGqrEDvNH5+/wBEHKrShzbnmYVnB4iAQJvA8FyxtM6mu/EPKRwXGmQPX3/ZQG+VYtpphrzc223k/wCFRrdlg55LXAA38FhUsUWvbfuuuCL+SIsDjy2BN4JHiYQcxk7WCfcrvh8C0vngrGJdLQeP5qbjopgcePWyAYzav/MIB2RP2AI0m95QPiqpLyUadgqLgAeZQFWZD+aPALrjsC2q2HRcfsrlnNI6w4bR+asYV8gjjv5WQCGOyN9OY7zeFzPHgqOHymoTxAO4Ht+aOqtTj4H0Wfi8SAe7F+fsgxaWD+EyOZE8eItPNZ2JIg9Vex2IkkAkCTw4rBzDEWIA3tPO8ILWXVC2k9zPm+sm/wBAh7CZY6piaVN8kPqQ7qS9pd7FbNBz6YGkSDAPMcZHVFHZbLgMQC67mhzml28uaAfb6oDejSDQGgQGiAOQGwXQJgFKECClKZoSQOmKdMUESgn7VMIDhm1I7zKjRPHS4O/OPRHCyu0mVDE4d9KYLoLSbw5pBB9kHiOEe2HEmYBkb8OC2sswhNAwILQbGT88kR1sBPisDMsDUoVXU6jdDmxLed7OHMbovyfMO78N0Nebt1feAaYCDIbgxoDeGrYySLn0sFj4miWuIHv5InzKqBWaQCGVBLujtMT4beqz8bh9FZs3Lhx593b8kGW1x0iRMX/0rWDxxLhq2kAc0SYLJ2VGO1bETc94cQR5IezPAClUA+YAi87/AK+KAhoYkaQDxP8ApNmNQaZJsBeJ4C6w2YkmNPEmYVrNqkUjJixBn+k/nCDKqOGmdp+iOex2ZN+E0bEH1HNeUV8YQ0BwJniP0Whlec6NiR4/42Qe3ZjmDCwCbkx7XWZ/H6Q102vPWPNeaVu0b3CJMc4P0RH2UxrsQ8UyDpa1ziSNrQPUlAeNrtewRuRzuhPM64aSeU9eH6qGHxho1XMdxsCfO/n+azs2w5qmRJAkWQVK2OIBJNjss2hUdUfaYB4rZpZNqbLp5efh4LthnNpAsDbAkDn4FBZwpHcnczAPDT/mEQ4HFhzxU/C0OtvcHV7BDtSjDHF06hEdLzt4rpVwVWjQ1NJv3nECCOh5i6D01hCmquXtIpsB30Nnx0hWAgkknCZA4SKYJ0DKDlMqJKDzz7U8G0ii8D+ZdocPw7xG25Q7gHCpTb3pLQAXEDUxwvJHLgUT/aPUithgR3e9vtOtqH8blwY4OpOGrSNYAN5A5DcIGwlXWBGklkEtPUQ4D6ps3wbRUbTabNJLHSZ0lsgSeV/RVcHh3Ekt+dt2gcQLub6T6pVsR8SszVYF7Ln8Gx9JQaWAxzmM7xkslsji1zZAPgRHmuGY4H4tNnehzjLePl7hXW4YDDl7hJY8tIO3zmD6EFSy/FMll76g3wED3t9EGdgcuNOoWv3tH6KpmThLhYgzbzuu+fZu34vcdAa90Wna36rCONl9z+Iev+UHKrlzHbz0uuLMuIPdgjaCP0VpmKGqLT4ytPA/DsbgjY+P6IKOXdnzUPeMDpML0Ls3lbMOyGzL4uelo/who45tOIuf87rrT7TxaDAJI03ug3+1eVCqwOaYe0wNpPRZuS4aowd8abwQU+Ezun8Ih7pqGXAnmRG/stfNcbDWERDwZ4ztbxkwgjULB3eETMfeQ/T0l5Gr5I1GOJJseey1sUAaZIJgj32/NY2WsHwtiNZ7zj91otN/NBafXLrwR4xysDxhbVfHllJvxR3XaRLbwdoKF81rj4jdJB08jw0kyeZC062ZNqaaN2vcWN0nY94AHxmdkHpTFNRaU8oJhMSUlKEDBOmCdAiokqRUCEAb9peC1UG1B/23Q7+lwj6gISwGEq/EI+JqALYIA/7jSYnpC9TzTAitSfSds9pHhyPrC8tybH/w9WpSrCDqAJjYtJGrbaCglkGIDC4vJloq7WmWAj99Fcx2UtqMa0Aau86ZvIdA+iz24Zsl7Kkkkx3YBEEFpvMwtbCV6tMNL2zINxfkSfofVBktovFAgvJDrn+kGZPO2lZL8TpbxJLu6B5cR5ImwDQab6bo16Ybxk3II8RAVylkVOkG1LuIIi3D9Yt5IPMsVhahqXcW2PWOQ9VdoZGHGHFx5mUZY7JqYcf6pvyc6fpZUKeAAc6DEEgde9ZBk08notN27Hcco5haGGyCY0VSGm5kTA8oXV2WuLnXEAi8QOH6rVw+UVtIIIExtyjigs4bsnhSB8R7nmODoHTb/Kz847ItaCaFRzY4G4j1V+tgKrSILQOLvBWmYV8EF+q8mOV7+CADw2X1vigQLb7wffZE2L+KxrS8AyLQSW3AuORt7LfblrTTJbE/M3bpO3NZOK1aXU3ACIIkW8EFk4Uvw44C09JMzbxKgaPw+4R3S2ByjY+yuYKrpaLjS5rfLa3n+Sr5rUEFzYEu4C1pPlN0Aw/DBrzo2LYM8AXXjlIEea1OyWFFXF0+IpA1JPmI/wCRHoqOOGhrXyBrbMcmiw9blGP2f5Xoomq75q0EW+4J0+sz6ICtqmFEBShA6kohJA4TpgnQKFEqSZBEFed/aRlEPbiGtPe7ryPxC7Xekj0XopVbHYVlVjqdRuprhBH74oPGsmBD3lxMi95kmzR03ePRHuGxAl1Mga6TGC34qgPd8u4CgzPsrdhMQaYdIgOYeJGqR5gthdBmDxXfUBj40PF7AgfqEBJ2kyYd0scGvDmBpFjYxq8zNui5Zeyo1jdTtQdtqEdQDHndaeaOmnSrC7dYLnOMkDSQBP8AUQI4Kll+ILtDSIgw4eDQ1s8EFTETJLj8p0nnGq31VYYUCTeBJk8hy81r4ymHPiwIdvsJDdUERc7JYlgH8t0iZAMeJnhvyQU34Z4uQLw2Bz7u8rSw9Cs4wGwCRvbnw5KWXuMd4ToNzwMabx7rdw1cEAzvBPggyX4ao2A5rnNFwRcxyI9Vl5hqdanTqMk27pHmD4niix+Ibq8j9PquTqmo2mQYF4kx16Qgp5dhnU2tkySBIsRJ5W2SzPANqNj7wv8AoVCvjpcGuEEHf2PhuCuGGrODtUGC2bEXbbn0ugoVGfCpPBcJDYDTtIP1hDmZ4x2r4Y4gQOriL+QJK2O0ePa6lqbYgCRubmG7eQWR/AGXVHzqdYN/C2IHnEBBdw+Cbi61KkTDBMgfgZw9fqvSaTA0AAQAAB4AQB6IF+zjCy6rV4N/lNPAnVLvSAj0cUEgE7UycIHJUVMhMQgcJ1FOEDpFJIoGUSnShAO9rOzwxQa5sCoyQ2SYIM90xtfivLsdRqUnupPZDhcH2niL2uF7iQsvPcpZiKZY8CfuOIBLSNr8v1Qec5T2iijUoPALJiHEyJ3iN+99Fxw+bPbMG7DxEzp438VwzDBhry1/8uq2dQ2EjiB+YVF+J79rtJbc7av0IsgKqmdB7W1DuXRUDhAkCJBHTj4Loc2bUYNL+8IImOcHS7iIndCzqoJs4gzPdPdO197FcoIJ6EutvtugP8A95Di0tF9UEE2jlzXb+JLbkENcI7tgXgAyBwmEG4HNHtuXWkcZ3aZWhh8a+q5zb6B3geMRwQEOJxRc8xuNvHkeid2Lh0zOkbW3gXIQ/WD3PL2mOcW2G/JU8biiQCHaXC0zc/4QEjsaHvcXWHzNjjIMi+3D0WTm2dARptILZte0bDhuEP0cc9o1btafUxcjmP0XDN8dqbpE6d4cIIMyUFzLswDqjXOu0TI8Gu078nH2Vevnb3vc4cYDR0lY7WF58YgAXJ3A5lHfYzsZU+IytiG6Gt7zWH5iZkSOAHVAcdm8v+Bh6bIgxrf/AFvu79PJagSSagmE8qISlB0lMmJSAQSSCYJ5QJJMU8oGKSRKZAyYp0kGF2l7O08U250VAIa9u++xHEdF5xmvZTE4cOJZ8Rk3NO/d5kbhewvUSEHh9OoxjTAnVsReCN/KPREj8RTqU5eBOkQRvItO/wCXBbHaXsS2q41MPDHmdTD8jjzH4T9UBPomm4h3cqAkOBEWmJE8EF2nlbidWoXNwPTdaDm/BaAyNTpkuiBxPnC5UsZTDZGiDYCT6rMzHHNc8Q6I2A4nxQW8TiXQIcRuLbE9fL6LOxurUQ07CPpx8FyfUnu3M7W95SbgaxI0hzjya0kn0QazXjQWgjSBJG9pFvOfdZWZgPfuAAYm9+SMezPYVzmh+KLmg3bSBh39xG3gEaYHIcPSvTo02nnpk+pkoBnsD2YLCMRVGlxH8tnIERqI5ngjkNTBSBQJMpOTIEFIKEqUoHKdMnQOkkkgYJpTpIFKUpJIIymBSSQMUyZJAlWxmX0qoipTY/8AqaD9QkkgrsyDDAWw9If/AFtXGp2ZwbjfD0rcmgfQpkkFzD5RQZ8lGm3wY39Fbp0Wt2AHgAPokkg6aUtKSSBoShJJA6QCSSB4TGySSB08p0k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1" y="153535"/>
            <a:ext cx="2664296" cy="32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ný popisek 6"/>
          <p:cNvSpPr/>
          <p:nvPr/>
        </p:nvSpPr>
        <p:spPr>
          <a:xfrm>
            <a:off x="460375" y="3573016"/>
            <a:ext cx="5551785" cy="1407234"/>
          </a:xfrm>
          <a:prstGeom prst="wedgeEllipseCallout">
            <a:avLst>
              <a:gd name="adj1" fmla="val -26885"/>
              <a:gd name="adj2" fmla="val -1293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400" dirty="0"/>
              <a:t>Čas je počítaný pohyb</a:t>
            </a:r>
          </a:p>
        </p:txBody>
      </p:sp>
      <p:pic>
        <p:nvPicPr>
          <p:cNvPr id="29" name="Zástupný symbol pro obsah 4">
            <a:extLst>
              <a:ext uri="{FF2B5EF4-FFF2-40B4-BE49-F238E27FC236}">
                <a16:creationId xmlns:a16="http://schemas.microsoft.com/office/drawing/2014/main" id="{0288D953-F7C3-4AD9-AE30-4EE7D47789A6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2" y="5124581"/>
            <a:ext cx="53578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Vývojový diagram: spojnice 29">
            <a:extLst>
              <a:ext uri="{FF2B5EF4-FFF2-40B4-BE49-F238E27FC236}">
                <a16:creationId xmlns:a16="http://schemas.microsoft.com/office/drawing/2014/main" id="{78DD26E4-E619-4F99-B0EB-0C2CA4251E28}"/>
              </a:ext>
            </a:extLst>
          </p:cNvPr>
          <p:cNvSpPr/>
          <p:nvPr/>
        </p:nvSpPr>
        <p:spPr>
          <a:xfrm>
            <a:off x="926977" y="5481484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1" name="Vývojový diagram: spojnice 30">
            <a:extLst>
              <a:ext uri="{FF2B5EF4-FFF2-40B4-BE49-F238E27FC236}">
                <a16:creationId xmlns:a16="http://schemas.microsoft.com/office/drawing/2014/main" id="{0A5086F8-0DBD-4734-821C-D903DECD7CF1}"/>
              </a:ext>
            </a:extLst>
          </p:cNvPr>
          <p:cNvSpPr/>
          <p:nvPr/>
        </p:nvSpPr>
        <p:spPr>
          <a:xfrm>
            <a:off x="1786610" y="5016686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61E3C5B2-8C41-4EAA-AD1A-347B1F45DF59}"/>
              </a:ext>
            </a:extLst>
          </p:cNvPr>
          <p:cNvSpPr/>
          <p:nvPr/>
        </p:nvSpPr>
        <p:spPr>
          <a:xfrm>
            <a:off x="2774481" y="5272107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3" name="Vývojový diagram: spojnice 32">
            <a:extLst>
              <a:ext uri="{FF2B5EF4-FFF2-40B4-BE49-F238E27FC236}">
                <a16:creationId xmlns:a16="http://schemas.microsoft.com/office/drawing/2014/main" id="{84D48800-F394-4643-8045-2AA8D0DB751C}"/>
              </a:ext>
            </a:extLst>
          </p:cNvPr>
          <p:cNvSpPr/>
          <p:nvPr/>
        </p:nvSpPr>
        <p:spPr>
          <a:xfrm>
            <a:off x="3577190" y="5724328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4" name="Vývojový diagram: spojnice 33">
            <a:extLst>
              <a:ext uri="{FF2B5EF4-FFF2-40B4-BE49-F238E27FC236}">
                <a16:creationId xmlns:a16="http://schemas.microsoft.com/office/drawing/2014/main" id="{9EB717FE-E850-449E-B534-CEA4DD6AA1C8}"/>
              </a:ext>
            </a:extLst>
          </p:cNvPr>
          <p:cNvSpPr/>
          <p:nvPr/>
        </p:nvSpPr>
        <p:spPr>
          <a:xfrm>
            <a:off x="4655164" y="5353200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5" name="Vývojový diagram: spojnice 34">
            <a:extLst>
              <a:ext uri="{FF2B5EF4-FFF2-40B4-BE49-F238E27FC236}">
                <a16:creationId xmlns:a16="http://schemas.microsoft.com/office/drawing/2014/main" id="{80F39349-5C80-48AC-95F8-D9803878E153}"/>
              </a:ext>
            </a:extLst>
          </p:cNvPr>
          <p:cNvSpPr/>
          <p:nvPr/>
        </p:nvSpPr>
        <p:spPr>
          <a:xfrm>
            <a:off x="6091259" y="5456634"/>
            <a:ext cx="241861" cy="162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36" name="Volný tvar 6">
            <a:extLst>
              <a:ext uri="{FF2B5EF4-FFF2-40B4-BE49-F238E27FC236}">
                <a16:creationId xmlns:a16="http://schemas.microsoft.com/office/drawing/2014/main" id="{DD13EF91-33EE-4624-9739-8F78453FC9BE}"/>
              </a:ext>
            </a:extLst>
          </p:cNvPr>
          <p:cNvSpPr/>
          <p:nvPr/>
        </p:nvSpPr>
        <p:spPr>
          <a:xfrm>
            <a:off x="899592" y="5032837"/>
            <a:ext cx="5878116" cy="797719"/>
          </a:xfrm>
          <a:custGeom>
            <a:avLst/>
            <a:gdLst>
              <a:gd name="connsiteX0" fmla="*/ 0 w 7838474"/>
              <a:gd name="connsiteY0" fmla="*/ 757646 h 1063212"/>
              <a:gd name="connsiteX1" fmla="*/ 104503 w 7838474"/>
              <a:gd name="connsiteY1" fmla="*/ 679269 h 1063212"/>
              <a:gd name="connsiteX2" fmla="*/ 156755 w 7838474"/>
              <a:gd name="connsiteY2" fmla="*/ 627017 h 1063212"/>
              <a:gd name="connsiteX3" fmla="*/ 365760 w 7838474"/>
              <a:gd name="connsiteY3" fmla="*/ 496389 h 1063212"/>
              <a:gd name="connsiteX4" fmla="*/ 404949 w 7838474"/>
              <a:gd name="connsiteY4" fmla="*/ 457200 h 1063212"/>
              <a:gd name="connsiteX5" fmla="*/ 431075 w 7838474"/>
              <a:gd name="connsiteY5" fmla="*/ 418011 h 1063212"/>
              <a:gd name="connsiteX6" fmla="*/ 522515 w 7838474"/>
              <a:gd name="connsiteY6" fmla="*/ 404949 h 1063212"/>
              <a:gd name="connsiteX7" fmla="*/ 587829 w 7838474"/>
              <a:gd name="connsiteY7" fmla="*/ 391886 h 1063212"/>
              <a:gd name="connsiteX8" fmla="*/ 783772 w 7838474"/>
              <a:gd name="connsiteY8" fmla="*/ 313509 h 1063212"/>
              <a:gd name="connsiteX9" fmla="*/ 875212 w 7838474"/>
              <a:gd name="connsiteY9" fmla="*/ 261257 h 1063212"/>
              <a:gd name="connsiteX10" fmla="*/ 1005840 w 7838474"/>
              <a:gd name="connsiteY10" fmla="*/ 169817 h 1063212"/>
              <a:gd name="connsiteX11" fmla="*/ 1136469 w 7838474"/>
              <a:gd name="connsiteY11" fmla="*/ 117566 h 1063212"/>
              <a:gd name="connsiteX12" fmla="*/ 1188720 w 7838474"/>
              <a:gd name="connsiteY12" fmla="*/ 91440 h 1063212"/>
              <a:gd name="connsiteX13" fmla="*/ 1254035 w 7838474"/>
              <a:gd name="connsiteY13" fmla="*/ 78377 h 1063212"/>
              <a:gd name="connsiteX14" fmla="*/ 1567543 w 7838474"/>
              <a:gd name="connsiteY14" fmla="*/ 52251 h 1063212"/>
              <a:gd name="connsiteX15" fmla="*/ 1802675 w 7838474"/>
              <a:gd name="connsiteY15" fmla="*/ 91440 h 1063212"/>
              <a:gd name="connsiteX16" fmla="*/ 1867989 w 7838474"/>
              <a:gd name="connsiteY16" fmla="*/ 117566 h 1063212"/>
              <a:gd name="connsiteX17" fmla="*/ 1985555 w 7838474"/>
              <a:gd name="connsiteY17" fmla="*/ 156754 h 1063212"/>
              <a:gd name="connsiteX18" fmla="*/ 2103120 w 7838474"/>
              <a:gd name="connsiteY18" fmla="*/ 209006 h 1063212"/>
              <a:gd name="connsiteX19" fmla="*/ 2155372 w 7838474"/>
              <a:gd name="connsiteY19" fmla="*/ 235131 h 1063212"/>
              <a:gd name="connsiteX20" fmla="*/ 2220686 w 7838474"/>
              <a:gd name="connsiteY20" fmla="*/ 261257 h 1063212"/>
              <a:gd name="connsiteX21" fmla="*/ 2259875 w 7838474"/>
              <a:gd name="connsiteY21" fmla="*/ 287383 h 1063212"/>
              <a:gd name="connsiteX22" fmla="*/ 2416629 w 7838474"/>
              <a:gd name="connsiteY22" fmla="*/ 352697 h 1063212"/>
              <a:gd name="connsiteX23" fmla="*/ 2468880 w 7838474"/>
              <a:gd name="connsiteY23" fmla="*/ 391886 h 1063212"/>
              <a:gd name="connsiteX24" fmla="*/ 2547257 w 7838474"/>
              <a:gd name="connsiteY24" fmla="*/ 418011 h 1063212"/>
              <a:gd name="connsiteX25" fmla="*/ 2638697 w 7838474"/>
              <a:gd name="connsiteY25" fmla="*/ 457200 h 1063212"/>
              <a:gd name="connsiteX26" fmla="*/ 2743200 w 7838474"/>
              <a:gd name="connsiteY26" fmla="*/ 509451 h 1063212"/>
              <a:gd name="connsiteX27" fmla="*/ 2873829 w 7838474"/>
              <a:gd name="connsiteY27" fmla="*/ 548640 h 1063212"/>
              <a:gd name="connsiteX28" fmla="*/ 2991395 w 7838474"/>
              <a:gd name="connsiteY28" fmla="*/ 600891 h 1063212"/>
              <a:gd name="connsiteX29" fmla="*/ 3043646 w 7838474"/>
              <a:gd name="connsiteY29" fmla="*/ 627017 h 1063212"/>
              <a:gd name="connsiteX30" fmla="*/ 3122023 w 7838474"/>
              <a:gd name="connsiteY30" fmla="*/ 653143 h 1063212"/>
              <a:gd name="connsiteX31" fmla="*/ 3174275 w 7838474"/>
              <a:gd name="connsiteY31" fmla="*/ 679269 h 1063212"/>
              <a:gd name="connsiteX32" fmla="*/ 3252652 w 7838474"/>
              <a:gd name="connsiteY32" fmla="*/ 705394 h 1063212"/>
              <a:gd name="connsiteX33" fmla="*/ 3344092 w 7838474"/>
              <a:gd name="connsiteY33" fmla="*/ 796834 h 1063212"/>
              <a:gd name="connsiteX34" fmla="*/ 3474720 w 7838474"/>
              <a:gd name="connsiteY34" fmla="*/ 888274 h 1063212"/>
              <a:gd name="connsiteX35" fmla="*/ 3500846 w 7838474"/>
              <a:gd name="connsiteY35" fmla="*/ 927463 h 1063212"/>
              <a:gd name="connsiteX36" fmla="*/ 3553097 w 7838474"/>
              <a:gd name="connsiteY36" fmla="*/ 953589 h 1063212"/>
              <a:gd name="connsiteX37" fmla="*/ 3644537 w 7838474"/>
              <a:gd name="connsiteY37" fmla="*/ 979714 h 1063212"/>
              <a:gd name="connsiteX38" fmla="*/ 3735977 w 7838474"/>
              <a:gd name="connsiteY38" fmla="*/ 1005840 h 1063212"/>
              <a:gd name="connsiteX39" fmla="*/ 4180115 w 7838474"/>
              <a:gd name="connsiteY39" fmla="*/ 1018903 h 1063212"/>
              <a:gd name="connsiteX40" fmla="*/ 4219303 w 7838474"/>
              <a:gd name="connsiteY40" fmla="*/ 992777 h 1063212"/>
              <a:gd name="connsiteX41" fmla="*/ 4258492 w 7838474"/>
              <a:gd name="connsiteY41" fmla="*/ 979714 h 1063212"/>
              <a:gd name="connsiteX42" fmla="*/ 4389120 w 7838474"/>
              <a:gd name="connsiteY42" fmla="*/ 888274 h 1063212"/>
              <a:gd name="connsiteX43" fmla="*/ 4467497 w 7838474"/>
              <a:gd name="connsiteY43" fmla="*/ 862149 h 1063212"/>
              <a:gd name="connsiteX44" fmla="*/ 4506686 w 7838474"/>
              <a:gd name="connsiteY44" fmla="*/ 849086 h 1063212"/>
              <a:gd name="connsiteX45" fmla="*/ 4663440 w 7838474"/>
              <a:gd name="connsiteY45" fmla="*/ 770709 h 1063212"/>
              <a:gd name="connsiteX46" fmla="*/ 4767943 w 7838474"/>
              <a:gd name="connsiteY46" fmla="*/ 744583 h 1063212"/>
              <a:gd name="connsiteX47" fmla="*/ 4911635 w 7838474"/>
              <a:gd name="connsiteY47" fmla="*/ 627017 h 1063212"/>
              <a:gd name="connsiteX48" fmla="*/ 5016137 w 7838474"/>
              <a:gd name="connsiteY48" fmla="*/ 548640 h 1063212"/>
              <a:gd name="connsiteX49" fmla="*/ 5120640 w 7838474"/>
              <a:gd name="connsiteY49" fmla="*/ 483326 h 1063212"/>
              <a:gd name="connsiteX50" fmla="*/ 5159829 w 7838474"/>
              <a:gd name="connsiteY50" fmla="*/ 470263 h 1063212"/>
              <a:gd name="connsiteX51" fmla="*/ 5212080 w 7838474"/>
              <a:gd name="connsiteY51" fmla="*/ 431074 h 1063212"/>
              <a:gd name="connsiteX52" fmla="*/ 5316583 w 7838474"/>
              <a:gd name="connsiteY52" fmla="*/ 378823 h 1063212"/>
              <a:gd name="connsiteX53" fmla="*/ 5381897 w 7838474"/>
              <a:gd name="connsiteY53" fmla="*/ 326571 h 1063212"/>
              <a:gd name="connsiteX54" fmla="*/ 5421086 w 7838474"/>
              <a:gd name="connsiteY54" fmla="*/ 313509 h 1063212"/>
              <a:gd name="connsiteX55" fmla="*/ 5551715 w 7838474"/>
              <a:gd name="connsiteY55" fmla="*/ 261257 h 1063212"/>
              <a:gd name="connsiteX56" fmla="*/ 5643155 w 7838474"/>
              <a:gd name="connsiteY56" fmla="*/ 222069 h 1063212"/>
              <a:gd name="connsiteX57" fmla="*/ 5786846 w 7838474"/>
              <a:gd name="connsiteY57" fmla="*/ 169817 h 1063212"/>
              <a:gd name="connsiteX58" fmla="*/ 5865223 w 7838474"/>
              <a:gd name="connsiteY58" fmla="*/ 143691 h 1063212"/>
              <a:gd name="connsiteX59" fmla="*/ 5917475 w 7838474"/>
              <a:gd name="connsiteY59" fmla="*/ 104503 h 1063212"/>
              <a:gd name="connsiteX60" fmla="*/ 6008915 w 7838474"/>
              <a:gd name="connsiteY60" fmla="*/ 78377 h 1063212"/>
              <a:gd name="connsiteX61" fmla="*/ 6100355 w 7838474"/>
              <a:gd name="connsiteY61" fmla="*/ 39189 h 1063212"/>
              <a:gd name="connsiteX62" fmla="*/ 6191795 w 7838474"/>
              <a:gd name="connsiteY62" fmla="*/ 0 h 1063212"/>
              <a:gd name="connsiteX63" fmla="*/ 6505303 w 7838474"/>
              <a:gd name="connsiteY63" fmla="*/ 39189 h 1063212"/>
              <a:gd name="connsiteX64" fmla="*/ 6583680 w 7838474"/>
              <a:gd name="connsiteY64" fmla="*/ 91440 h 1063212"/>
              <a:gd name="connsiteX65" fmla="*/ 6622869 w 7838474"/>
              <a:gd name="connsiteY65" fmla="*/ 104503 h 1063212"/>
              <a:gd name="connsiteX66" fmla="*/ 6740435 w 7838474"/>
              <a:gd name="connsiteY66" fmla="*/ 195943 h 1063212"/>
              <a:gd name="connsiteX67" fmla="*/ 6779623 w 7838474"/>
              <a:gd name="connsiteY67" fmla="*/ 235131 h 1063212"/>
              <a:gd name="connsiteX68" fmla="*/ 6831875 w 7838474"/>
              <a:gd name="connsiteY68" fmla="*/ 274320 h 1063212"/>
              <a:gd name="connsiteX69" fmla="*/ 6884126 w 7838474"/>
              <a:gd name="connsiteY69" fmla="*/ 339634 h 1063212"/>
              <a:gd name="connsiteX70" fmla="*/ 6936377 w 7838474"/>
              <a:gd name="connsiteY70" fmla="*/ 404949 h 1063212"/>
              <a:gd name="connsiteX71" fmla="*/ 6962503 w 7838474"/>
              <a:gd name="connsiteY71" fmla="*/ 470263 h 1063212"/>
              <a:gd name="connsiteX72" fmla="*/ 6975566 w 7838474"/>
              <a:gd name="connsiteY72" fmla="*/ 522514 h 1063212"/>
              <a:gd name="connsiteX73" fmla="*/ 7014755 w 7838474"/>
              <a:gd name="connsiteY73" fmla="*/ 587829 h 1063212"/>
              <a:gd name="connsiteX74" fmla="*/ 7067006 w 7838474"/>
              <a:gd name="connsiteY74" fmla="*/ 718457 h 1063212"/>
              <a:gd name="connsiteX75" fmla="*/ 7119257 w 7838474"/>
              <a:gd name="connsiteY75" fmla="*/ 796834 h 1063212"/>
              <a:gd name="connsiteX76" fmla="*/ 7236823 w 7838474"/>
              <a:gd name="connsiteY76" fmla="*/ 888274 h 1063212"/>
              <a:gd name="connsiteX77" fmla="*/ 7276012 w 7838474"/>
              <a:gd name="connsiteY77" fmla="*/ 901337 h 1063212"/>
              <a:gd name="connsiteX78" fmla="*/ 7498080 w 7838474"/>
              <a:gd name="connsiteY78" fmla="*/ 875211 h 1063212"/>
              <a:gd name="connsiteX79" fmla="*/ 7524206 w 7838474"/>
              <a:gd name="connsiteY79" fmla="*/ 822960 h 1063212"/>
              <a:gd name="connsiteX80" fmla="*/ 7576457 w 7838474"/>
              <a:gd name="connsiteY80" fmla="*/ 796834 h 1063212"/>
              <a:gd name="connsiteX81" fmla="*/ 7641772 w 7838474"/>
              <a:gd name="connsiteY81" fmla="*/ 731520 h 1063212"/>
              <a:gd name="connsiteX82" fmla="*/ 7720149 w 7838474"/>
              <a:gd name="connsiteY82" fmla="*/ 666206 h 1063212"/>
              <a:gd name="connsiteX83" fmla="*/ 7759337 w 7838474"/>
              <a:gd name="connsiteY83" fmla="*/ 600891 h 1063212"/>
              <a:gd name="connsiteX84" fmla="*/ 7798526 w 7838474"/>
              <a:gd name="connsiteY84" fmla="*/ 574766 h 1063212"/>
              <a:gd name="connsiteX85" fmla="*/ 7837715 w 7838474"/>
              <a:gd name="connsiteY85" fmla="*/ 496389 h 1063212"/>
              <a:gd name="connsiteX86" fmla="*/ 7837715 w 7838474"/>
              <a:gd name="connsiteY86" fmla="*/ 470263 h 10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7838474" h="1063212">
                <a:moveTo>
                  <a:pt x="0" y="757646"/>
                </a:moveTo>
                <a:cubicBezTo>
                  <a:pt x="34834" y="731520"/>
                  <a:pt x="71052" y="707144"/>
                  <a:pt x="104503" y="679269"/>
                </a:cubicBezTo>
                <a:cubicBezTo>
                  <a:pt x="123426" y="663500"/>
                  <a:pt x="137521" y="642404"/>
                  <a:pt x="156755" y="627017"/>
                </a:cubicBezTo>
                <a:cubicBezTo>
                  <a:pt x="289837" y="520551"/>
                  <a:pt x="257166" y="539826"/>
                  <a:pt x="365760" y="496389"/>
                </a:cubicBezTo>
                <a:cubicBezTo>
                  <a:pt x="378823" y="483326"/>
                  <a:pt x="393122" y="471392"/>
                  <a:pt x="404949" y="457200"/>
                </a:cubicBezTo>
                <a:cubicBezTo>
                  <a:pt x="415000" y="445139"/>
                  <a:pt x="416728" y="424387"/>
                  <a:pt x="431075" y="418011"/>
                </a:cubicBezTo>
                <a:cubicBezTo>
                  <a:pt x="459211" y="405506"/>
                  <a:pt x="492144" y="410011"/>
                  <a:pt x="522515" y="404949"/>
                </a:cubicBezTo>
                <a:cubicBezTo>
                  <a:pt x="544415" y="401299"/>
                  <a:pt x="566873" y="399221"/>
                  <a:pt x="587829" y="391886"/>
                </a:cubicBezTo>
                <a:cubicBezTo>
                  <a:pt x="654225" y="368647"/>
                  <a:pt x="722695" y="348411"/>
                  <a:pt x="783772" y="313509"/>
                </a:cubicBezTo>
                <a:cubicBezTo>
                  <a:pt x="814252" y="296092"/>
                  <a:pt x="845595" y="280104"/>
                  <a:pt x="875212" y="261257"/>
                </a:cubicBezTo>
                <a:cubicBezTo>
                  <a:pt x="935278" y="223033"/>
                  <a:pt x="934305" y="205585"/>
                  <a:pt x="1005840" y="169817"/>
                </a:cubicBezTo>
                <a:cubicBezTo>
                  <a:pt x="1047786" y="148844"/>
                  <a:pt x="1093364" y="136040"/>
                  <a:pt x="1136469" y="117566"/>
                </a:cubicBezTo>
                <a:cubicBezTo>
                  <a:pt x="1154367" y="109895"/>
                  <a:pt x="1170246" y="97598"/>
                  <a:pt x="1188720" y="91440"/>
                </a:cubicBezTo>
                <a:cubicBezTo>
                  <a:pt x="1209783" y="84419"/>
                  <a:pt x="1232361" y="83194"/>
                  <a:pt x="1254035" y="78377"/>
                </a:cubicBezTo>
                <a:cubicBezTo>
                  <a:pt x="1412950" y="43062"/>
                  <a:pt x="1181149" y="71571"/>
                  <a:pt x="1567543" y="52251"/>
                </a:cubicBezTo>
                <a:cubicBezTo>
                  <a:pt x="1600136" y="56907"/>
                  <a:pt x="1739681" y="70442"/>
                  <a:pt x="1802675" y="91440"/>
                </a:cubicBezTo>
                <a:cubicBezTo>
                  <a:pt x="1824920" y="98855"/>
                  <a:pt x="1845907" y="109679"/>
                  <a:pt x="1867989" y="117566"/>
                </a:cubicBezTo>
                <a:cubicBezTo>
                  <a:pt x="1906891" y="131459"/>
                  <a:pt x="1948608" y="138280"/>
                  <a:pt x="1985555" y="156754"/>
                </a:cubicBezTo>
                <a:cubicBezTo>
                  <a:pt x="2114155" y="221055"/>
                  <a:pt x="1953044" y="142306"/>
                  <a:pt x="2103120" y="209006"/>
                </a:cubicBezTo>
                <a:cubicBezTo>
                  <a:pt x="2120915" y="216915"/>
                  <a:pt x="2137577" y="227222"/>
                  <a:pt x="2155372" y="235131"/>
                </a:cubicBezTo>
                <a:cubicBezTo>
                  <a:pt x="2176800" y="244654"/>
                  <a:pt x="2199713" y="250770"/>
                  <a:pt x="2220686" y="261257"/>
                </a:cubicBezTo>
                <a:cubicBezTo>
                  <a:pt x="2234728" y="268278"/>
                  <a:pt x="2246092" y="279865"/>
                  <a:pt x="2259875" y="287383"/>
                </a:cubicBezTo>
                <a:cubicBezTo>
                  <a:pt x="2361887" y="343026"/>
                  <a:pt x="2335145" y="332326"/>
                  <a:pt x="2416629" y="352697"/>
                </a:cubicBezTo>
                <a:cubicBezTo>
                  <a:pt x="2434046" y="365760"/>
                  <a:pt x="2449407" y="382150"/>
                  <a:pt x="2468880" y="391886"/>
                </a:cubicBezTo>
                <a:cubicBezTo>
                  <a:pt x="2493511" y="404202"/>
                  <a:pt x="2521554" y="408125"/>
                  <a:pt x="2547257" y="418011"/>
                </a:cubicBezTo>
                <a:cubicBezTo>
                  <a:pt x="2578208" y="429915"/>
                  <a:pt x="2608647" y="443177"/>
                  <a:pt x="2638697" y="457200"/>
                </a:cubicBezTo>
                <a:cubicBezTo>
                  <a:pt x="2673989" y="473670"/>
                  <a:pt x="2706253" y="497135"/>
                  <a:pt x="2743200" y="509451"/>
                </a:cubicBezTo>
                <a:cubicBezTo>
                  <a:pt x="2812462" y="532538"/>
                  <a:pt x="2769149" y="518731"/>
                  <a:pt x="2873829" y="548640"/>
                </a:cubicBezTo>
                <a:cubicBezTo>
                  <a:pt x="2949224" y="598905"/>
                  <a:pt x="2874804" y="554255"/>
                  <a:pt x="2991395" y="600891"/>
                </a:cubicBezTo>
                <a:cubicBezTo>
                  <a:pt x="3009475" y="608123"/>
                  <a:pt x="3025566" y="619785"/>
                  <a:pt x="3043646" y="627017"/>
                </a:cubicBezTo>
                <a:cubicBezTo>
                  <a:pt x="3069215" y="637245"/>
                  <a:pt x="3096454" y="642915"/>
                  <a:pt x="3122023" y="653143"/>
                </a:cubicBezTo>
                <a:cubicBezTo>
                  <a:pt x="3140103" y="660375"/>
                  <a:pt x="3156195" y="672037"/>
                  <a:pt x="3174275" y="679269"/>
                </a:cubicBezTo>
                <a:cubicBezTo>
                  <a:pt x="3199844" y="689497"/>
                  <a:pt x="3226526" y="696686"/>
                  <a:pt x="3252652" y="705394"/>
                </a:cubicBezTo>
                <a:cubicBezTo>
                  <a:pt x="3371826" y="784845"/>
                  <a:pt x="3181183" y="652026"/>
                  <a:pt x="3344092" y="796834"/>
                </a:cubicBezTo>
                <a:cubicBezTo>
                  <a:pt x="3525720" y="958281"/>
                  <a:pt x="3288106" y="701660"/>
                  <a:pt x="3474720" y="888274"/>
                </a:cubicBezTo>
                <a:cubicBezTo>
                  <a:pt x="3485821" y="899375"/>
                  <a:pt x="3488785" y="917412"/>
                  <a:pt x="3500846" y="927463"/>
                </a:cubicBezTo>
                <a:cubicBezTo>
                  <a:pt x="3515805" y="939929"/>
                  <a:pt x="3535199" y="945918"/>
                  <a:pt x="3553097" y="953589"/>
                </a:cubicBezTo>
                <a:cubicBezTo>
                  <a:pt x="3584408" y="967008"/>
                  <a:pt x="3611406" y="970248"/>
                  <a:pt x="3644537" y="979714"/>
                </a:cubicBezTo>
                <a:cubicBezTo>
                  <a:pt x="3775717" y="1017195"/>
                  <a:pt x="3572634" y="965003"/>
                  <a:pt x="3735977" y="1005840"/>
                </a:cubicBezTo>
                <a:cubicBezTo>
                  <a:pt x="3883911" y="1104463"/>
                  <a:pt x="3790666" y="1053267"/>
                  <a:pt x="4180115" y="1018903"/>
                </a:cubicBezTo>
                <a:cubicBezTo>
                  <a:pt x="4195754" y="1017523"/>
                  <a:pt x="4205261" y="999798"/>
                  <a:pt x="4219303" y="992777"/>
                </a:cubicBezTo>
                <a:cubicBezTo>
                  <a:pt x="4231619" y="986619"/>
                  <a:pt x="4245429" y="984068"/>
                  <a:pt x="4258492" y="979714"/>
                </a:cubicBezTo>
                <a:cubicBezTo>
                  <a:pt x="4302376" y="944607"/>
                  <a:pt x="4337468" y="911752"/>
                  <a:pt x="4389120" y="888274"/>
                </a:cubicBezTo>
                <a:cubicBezTo>
                  <a:pt x="4414190" y="876878"/>
                  <a:pt x="4441371" y="870857"/>
                  <a:pt x="4467497" y="862149"/>
                </a:cubicBezTo>
                <a:lnTo>
                  <a:pt x="4506686" y="849086"/>
                </a:lnTo>
                <a:cubicBezTo>
                  <a:pt x="4578260" y="795405"/>
                  <a:pt x="4556391" y="804162"/>
                  <a:pt x="4663440" y="770709"/>
                </a:cubicBezTo>
                <a:cubicBezTo>
                  <a:pt x="4697712" y="759999"/>
                  <a:pt x="4767943" y="744583"/>
                  <a:pt x="4767943" y="744583"/>
                </a:cubicBezTo>
                <a:cubicBezTo>
                  <a:pt x="4849224" y="622662"/>
                  <a:pt x="4693919" y="844733"/>
                  <a:pt x="4911635" y="627017"/>
                </a:cubicBezTo>
                <a:cubicBezTo>
                  <a:pt x="4993315" y="545337"/>
                  <a:pt x="4929475" y="598162"/>
                  <a:pt x="5016137" y="548640"/>
                </a:cubicBezTo>
                <a:cubicBezTo>
                  <a:pt x="5088667" y="507194"/>
                  <a:pt x="5022108" y="532591"/>
                  <a:pt x="5120640" y="483326"/>
                </a:cubicBezTo>
                <a:cubicBezTo>
                  <a:pt x="5132956" y="477168"/>
                  <a:pt x="5146766" y="474617"/>
                  <a:pt x="5159829" y="470263"/>
                </a:cubicBezTo>
                <a:cubicBezTo>
                  <a:pt x="5177246" y="457200"/>
                  <a:pt x="5193274" y="442044"/>
                  <a:pt x="5212080" y="431074"/>
                </a:cubicBezTo>
                <a:cubicBezTo>
                  <a:pt x="5245721" y="411450"/>
                  <a:pt x="5286172" y="403153"/>
                  <a:pt x="5316583" y="378823"/>
                </a:cubicBezTo>
                <a:cubicBezTo>
                  <a:pt x="5338354" y="361406"/>
                  <a:pt x="5358254" y="341348"/>
                  <a:pt x="5381897" y="326571"/>
                </a:cubicBezTo>
                <a:cubicBezTo>
                  <a:pt x="5393574" y="319273"/>
                  <a:pt x="5408234" y="318452"/>
                  <a:pt x="5421086" y="313509"/>
                </a:cubicBezTo>
                <a:cubicBezTo>
                  <a:pt x="5464857" y="296674"/>
                  <a:pt x="5508350" y="279113"/>
                  <a:pt x="5551715" y="261257"/>
                </a:cubicBezTo>
                <a:cubicBezTo>
                  <a:pt x="5582378" y="248631"/>
                  <a:pt x="5611696" y="232556"/>
                  <a:pt x="5643155" y="222069"/>
                </a:cubicBezTo>
                <a:cubicBezTo>
                  <a:pt x="5871862" y="145832"/>
                  <a:pt x="5586903" y="242525"/>
                  <a:pt x="5786846" y="169817"/>
                </a:cubicBezTo>
                <a:cubicBezTo>
                  <a:pt x="5812727" y="160406"/>
                  <a:pt x="5865223" y="143691"/>
                  <a:pt x="5865223" y="143691"/>
                </a:cubicBezTo>
                <a:cubicBezTo>
                  <a:pt x="5882640" y="130628"/>
                  <a:pt x="5898572" y="115305"/>
                  <a:pt x="5917475" y="104503"/>
                </a:cubicBezTo>
                <a:cubicBezTo>
                  <a:pt x="5932052" y="96173"/>
                  <a:pt x="5997602" y="81205"/>
                  <a:pt x="6008915" y="78377"/>
                </a:cubicBezTo>
                <a:cubicBezTo>
                  <a:pt x="6107298" y="12787"/>
                  <a:pt x="5982261" y="89800"/>
                  <a:pt x="6100355" y="39189"/>
                </a:cubicBezTo>
                <a:cubicBezTo>
                  <a:pt x="6226659" y="-14940"/>
                  <a:pt x="6041773" y="37506"/>
                  <a:pt x="6191795" y="0"/>
                </a:cubicBezTo>
                <a:cubicBezTo>
                  <a:pt x="6296298" y="13063"/>
                  <a:pt x="6402742" y="15258"/>
                  <a:pt x="6505303" y="39189"/>
                </a:cubicBezTo>
                <a:cubicBezTo>
                  <a:pt x="6535881" y="46324"/>
                  <a:pt x="6553892" y="81511"/>
                  <a:pt x="6583680" y="91440"/>
                </a:cubicBezTo>
                <a:lnTo>
                  <a:pt x="6622869" y="104503"/>
                </a:lnTo>
                <a:cubicBezTo>
                  <a:pt x="6728806" y="236924"/>
                  <a:pt x="6616402" y="118423"/>
                  <a:pt x="6740435" y="195943"/>
                </a:cubicBezTo>
                <a:cubicBezTo>
                  <a:pt x="6756100" y="205734"/>
                  <a:pt x="6765597" y="223109"/>
                  <a:pt x="6779623" y="235131"/>
                </a:cubicBezTo>
                <a:cubicBezTo>
                  <a:pt x="6796153" y="249300"/>
                  <a:pt x="6814458" y="261257"/>
                  <a:pt x="6831875" y="274320"/>
                </a:cubicBezTo>
                <a:cubicBezTo>
                  <a:pt x="6864706" y="372820"/>
                  <a:pt x="6816600" y="255228"/>
                  <a:pt x="6884126" y="339634"/>
                </a:cubicBezTo>
                <a:cubicBezTo>
                  <a:pt x="6956240" y="429776"/>
                  <a:pt x="6824065" y="330072"/>
                  <a:pt x="6936377" y="404949"/>
                </a:cubicBezTo>
                <a:cubicBezTo>
                  <a:pt x="6945086" y="426720"/>
                  <a:pt x="6955088" y="448018"/>
                  <a:pt x="6962503" y="470263"/>
                </a:cubicBezTo>
                <a:cubicBezTo>
                  <a:pt x="6968180" y="487295"/>
                  <a:pt x="6968275" y="506108"/>
                  <a:pt x="6975566" y="522514"/>
                </a:cubicBezTo>
                <a:cubicBezTo>
                  <a:pt x="6985878" y="545716"/>
                  <a:pt x="7001692" y="566057"/>
                  <a:pt x="7014755" y="587829"/>
                </a:cubicBezTo>
                <a:cubicBezTo>
                  <a:pt x="7031274" y="653908"/>
                  <a:pt x="7025689" y="647628"/>
                  <a:pt x="7067006" y="718457"/>
                </a:cubicBezTo>
                <a:cubicBezTo>
                  <a:pt x="7082827" y="745579"/>
                  <a:pt x="7097054" y="774631"/>
                  <a:pt x="7119257" y="796834"/>
                </a:cubicBezTo>
                <a:cubicBezTo>
                  <a:pt x="7154362" y="831939"/>
                  <a:pt x="7189724" y="872574"/>
                  <a:pt x="7236823" y="888274"/>
                </a:cubicBezTo>
                <a:lnTo>
                  <a:pt x="7276012" y="901337"/>
                </a:lnTo>
                <a:cubicBezTo>
                  <a:pt x="7350035" y="892628"/>
                  <a:pt x="7427006" y="897655"/>
                  <a:pt x="7498080" y="875211"/>
                </a:cubicBezTo>
                <a:cubicBezTo>
                  <a:pt x="7516649" y="869347"/>
                  <a:pt x="7510437" y="836729"/>
                  <a:pt x="7524206" y="822960"/>
                </a:cubicBezTo>
                <a:cubicBezTo>
                  <a:pt x="7537975" y="809191"/>
                  <a:pt x="7559040" y="805543"/>
                  <a:pt x="7576457" y="796834"/>
                </a:cubicBezTo>
                <a:cubicBezTo>
                  <a:pt x="7624356" y="724987"/>
                  <a:pt x="7576455" y="785951"/>
                  <a:pt x="7641772" y="731520"/>
                </a:cubicBezTo>
                <a:cubicBezTo>
                  <a:pt x="7742344" y="647709"/>
                  <a:pt x="7622857" y="731065"/>
                  <a:pt x="7720149" y="666206"/>
                </a:cubicBezTo>
                <a:cubicBezTo>
                  <a:pt x="7733212" y="644434"/>
                  <a:pt x="7742814" y="620168"/>
                  <a:pt x="7759337" y="600891"/>
                </a:cubicBezTo>
                <a:cubicBezTo>
                  <a:pt x="7769554" y="588971"/>
                  <a:pt x="7787425" y="585867"/>
                  <a:pt x="7798526" y="574766"/>
                </a:cubicBezTo>
                <a:cubicBezTo>
                  <a:pt x="7817791" y="555501"/>
                  <a:pt x="7832403" y="522949"/>
                  <a:pt x="7837715" y="496389"/>
                </a:cubicBezTo>
                <a:cubicBezTo>
                  <a:pt x="7839423" y="487849"/>
                  <a:pt x="7837715" y="478972"/>
                  <a:pt x="7837715" y="470263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TextovéPole 3">
            <a:extLst>
              <a:ext uri="{FF2B5EF4-FFF2-40B4-BE49-F238E27FC236}">
                <a16:creationId xmlns:a16="http://schemas.microsoft.com/office/drawing/2014/main" id="{326570F2-B776-4096-B7A4-0B0A5E8C2A7A}"/>
              </a:ext>
            </a:extLst>
          </p:cNvPr>
          <p:cNvSpPr txBox="1"/>
          <p:nvPr/>
        </p:nvSpPr>
        <p:spPr>
          <a:xfrm>
            <a:off x="824199" y="5844519"/>
            <a:ext cx="595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1               2              3             4               5                          6</a:t>
            </a:r>
          </a:p>
        </p:txBody>
      </p:sp>
    </p:spTree>
    <p:extLst>
      <p:ext uri="{BB962C8B-B14F-4D97-AF65-F5344CB8AC3E}">
        <p14:creationId xmlns:p14="http://schemas.microsoft.com/office/powerpoint/2010/main" val="34353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00023 L 0.004 0.00023 C 0.00886 -0.00278 0.01389 -0.00578 0.01893 -0.00856 C 0.02014 -0.00926 0.02153 -0.00926 0.02275 -0.00972 C 0.02691 -0.01134 0.03108 -0.01296 0.03507 -0.01481 C 0.0382 -0.0162 0.04132 -0.01805 0.04445 -0.01991 C 0.04584 -0.0206 0.04688 -0.02176 0.04827 -0.02245 C 0.05799 -0.02731 0.04375 -0.01666 0.06146 -0.02731 C 0.06476 -0.0294 0.0757 -0.03819 0.07934 -0.04259 C 0.09323 -0.05856 0.08212 -0.04838 0.08976 -0.05509 C 0.08941 -0.05347 0.0875 -0.05023 0.08889 -0.05 C 0.09671 -0.04907 0.11094 -0.05301 0.11997 -0.05509 C 0.12084 -0.05602 0.12171 -0.05694 0.12275 -0.05764 C 0.13021 -0.0625 0.14254 -0.05486 0.1474 -0.05393 C 0.14896 -0.05301 0.15053 -0.05231 0.15209 -0.05139 C 0.15521 -0.04907 0.15799 -0.04514 0.16146 -0.04375 L 0.16806 -0.0412 C 0.17119 -0.03866 0.17448 -0.03634 0.17744 -0.03379 C 0.17917 -0.03217 0.18039 -0.02986 0.1823 -0.0287 C 0.18421 -0.02731 0.18664 -0.02685 0.18889 -0.02616 C 0.20191 -0.02176 0.20018 -0.02268 0.21337 -0.01991 C 0.2158 -0.01852 0.21841 -0.01713 0.22084 -0.01597 C 0.225 -0.01435 0.22917 -0.01319 0.23316 -0.01111 C 0.23716 -0.00903 0.24063 -0.00578 0.24445 -0.00347 C 0.2474 -0.00185 0.25018 -2.22222E-6 0.25296 0.00162 C 0.25955 0.00509 0.2665 0.00741 0.27275 0.01158 C 0.27587 0.01366 0.27882 0.01736 0.2823 0.01783 C 0.29167 0.01945 0.28733 0.01852 0.29549 0.02037 C 0.30625 0.02894 0.29375 0.02014 0.31528 0.02662 C 0.31737 0.02732 0.31893 0.0294 0.32084 0.03056 C 0.3224 0.03148 0.32414 0.03218 0.3257 0.0331 C 0.33316 0.03218 0.3408 0.03148 0.34827 0.03056 C 0.34983 0.03033 0.35157 0.03033 0.35296 0.02917 C 0.35869 0.02431 0.36337 0.01783 0.3691 0.01297 C 0.37188 0.01042 0.37483 0.00787 0.37744 0.00533 C 0.37917 0.00371 0.38056 0.00185 0.3823 0.00023 C 0.38473 -0.00208 0.38733 -0.0037 0.38976 -0.00602 C 0.39237 -0.00833 0.39445 -0.01203 0.3974 -0.01366 C 0.40035 -0.01504 0.40365 -0.01435 0.40678 -0.01481 C 0.41146 -0.0169 0.41615 -0.01921 0.42084 -0.02106 C 0.42431 -0.02245 0.42778 -0.02361 0.43125 -0.025 C 0.43507 -0.02639 0.44254 -0.02986 0.44254 -0.02986 C 0.44445 -0.03241 0.44584 -0.03588 0.44827 -0.0375 C 0.44948 -0.03842 0.44532 -0.03356 0.44636 -0.03241 C 0.44792 -0.03102 0.45018 -0.03333 0.45209 -0.03379 C 0.46928 -0.04606 0.4599 -0.03981 0.48507 -0.05509 C 0.48785 -0.05671 0.4908 -0.05833 0.49358 -0.06018 C 0.50018 -0.06458 0.49723 -0.06296 0.50209 -0.06504 C 0.54705 -0.05741 0.53108 -0.06134 0.55018 -0.05625 C 0.55903 -0.03287 0.55 -0.05416 0.5625 -0.03241 C 0.56424 -0.0294 0.56546 -0.02569 0.56719 -0.02245 C 0.56806 -0.0206 0.5691 -0.01898 0.56997 -0.01736 C 0.57101 -0.01227 0.57292 -0.00301 0.57466 0.00162 C 0.57744 0.00857 0.57865 0.00764 0.58316 0.01158 C 0.58455 0.01273 0.58559 0.01459 0.58698 0.01528 C 0.59132 0.01806 0.59636 0.01829 0.60105 0.01922 C 0.60782 0.01829 0.61059 0.01875 0.61615 0.01528 C 0.62466 0.01019 0.61737 0.01273 0.62657 0.00533 C 0.62917 0.00324 0.6323 0.00209 0.63507 0.00023 C 0.64219 -0.0044 0.63768 -0.00254 0.64445 -0.00856 C 0.64566 -0.00949 0.64705 -0.01018 0.64827 -0.01111 C 0.64862 -0.01227 0.64879 -0.01366 0.64931 -0.01481 C 0.65313 -0.0243 0.65191 -0.02199 0.65955 -0.025 C 0.66337 -0.02616 0.66216 -0.02616 0.66441 -0.02616 L 0.66059 -0.01366 L 0.66146 -0.01111 " pathEditMode="relative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CEE43-266E-47A6-8EA0-393F4D59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augustinus_feel_good">
            <a:hlinkClick r:id="" action="ppaction://media"/>
            <a:extLst>
              <a:ext uri="{FF2B5EF4-FFF2-40B4-BE49-F238E27FC236}">
                <a16:creationId xmlns:a16="http://schemas.microsoft.com/office/drawing/2014/main" id="{D35791AC-B86A-4871-B1C0-DEB8E2FC99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813" y="1600200"/>
            <a:ext cx="4525962" cy="4525963"/>
          </a:xfrm>
        </p:spPr>
      </p:pic>
    </p:spTree>
    <p:extLst>
      <p:ext uri="{BB962C8B-B14F-4D97-AF65-F5344CB8AC3E}">
        <p14:creationId xmlns:p14="http://schemas.microsoft.com/office/powerpoint/2010/main" val="10126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AutoShape 2" descr="data:image/jpeg;base64,/9j/4AAQSkZJRgABAQAAAQABAAD/2wCEAAkGBxQTEhUUExQWFRUVGRgXFRcVFRYYFxwXFxQYGBgVHBcYHCggGholGxcXITEiJSkrLi4uFx8zODMsNygtLisBCgoKBQUFDgUFDisZExkrKysrKysrKysrKysrKysrKysrKysrKysrKysrKysrKysrKysrKysrKysrKysrKysrK//AABEIAPgAzAMBIgACEQEDEQH/xAAcAAABBQEBAQAAAAAAAAAAAAAGAAECBAUDBwj/xAA9EAABAwIEAwYDBgYBBAMAAAABAAIRAyEEBRIxQVFhBiJxgZGhEzKxB0JSwdHwFCNyguHxkjNDYrIVg6L/xAAUAQEAAAAAAAAAAAAAAAAAAAAA/8QAFBEBAAAAAAAAAAAAAAAAAAAAAP/aAAwDAQACEQMRAD8A9lSlJPCBk8pikgclIFNKYlA8pFMXBRdUA3MDmUE0ll4ntDh2WdVZPIOk+jZWZie3eFYYGtxmLNj6xZATFOEA4j7RWkkUmxyc8zJ5BoXPC9qMVUlzHtDetLu+qD0JIrz13ajFCxqMJETDWldT2jxcAgt69xoMc+R9UB6kgTCdr64dD2CoOIaA1w69Vs4ftdh3fM40+esWH9wkICJJVcNjadT5Htd/S4Fd5/f+0EinK56lLWgkkFHWkHIJpEqHxBMJ5QOlKQSQOmBTNlOgRSSTIGc5cn1AASTAG5NgPEro59kE55mfxy9kllFsA7yXTaRxng0eJQWMz7TFwcKJDW7Co4XceOkHZv8A5FBuIxj6uqS+pwJ+Zok8LrSZlzqj+8DEwdTr8hreLD+lqsZriW0qfw6ThrNu60BjADBc1vF52BPMlAL4hvwy4RcC8EQ2b+sKxiA5zC+NNNosLzsNPDclPhqVP5f+oGElzSJBduXHi6Pe3Ips7zJxYBESRAA25OPN3XyFkGpl2SU6pY15JbTANZ1h3onRPLYnktDHZhT0ltBgIHdabESOQ4geqFGdoiWCnswbbieUkDx48VrZNgNBpVTYObIBvB5Ane5CDgHCReCdi0XvwPJX/iOkDUYjiRG1om3qr+X5cGu1uAjiBzNg0RuefiuuOwUkv7uqQWt4tF4sDEwgptiNif7YA9PFVsxwjXR3NHEb+o6LSwuFLqZ4GY372wi3KV3bgdOqTIbEG++nvbdUArXYGkNezS7g+Dq9eKt4XPcTQI0VC9p+6/vCPO+3VauMwha4bOiCBuN42J36LHxuFLXu090Fx4WveI24oC7Lu2THAfFbovEg6hPUbgeqJKNZrhLXBwPEGV5WMK/VdrfxS0Agx930BvulQzKrScdDnMuQCCY534EDqg9XKQKE8m7Wh0NrjS4HTrA7pPXl4orY5BJoXQLm1TCCUpSmUkClKVFJA6i4pyUHdvu0/wDDNbSp/wDUf8x/Czn4nb1Qc+0/aJrnOo0njuXeRsXcGg8mxJ6whT/5I1Htp0ZjvaTMOPFztUgaiTusipS06jqJp1RZ0cgDB9VmPqPpnvTDf3Y8EBdic9bTaGgaQCQxgG/N7zvIhCdTPHuqucSC8mQCLW2HoPqiXL8LSxtJ0ubLeg1DkLcR6EFDeYZQGaxA1NdBPO0z4INvsdmLzUeIaXblxE6dRuRyFhdX80qNYZqXkXOwnlKwewTSMQ8TENvci03bI4Gyv9q8SKz3XhpOnYmwgSOaCk3CNfWpNmxOox+EAHyRtmmLDaLRaWlsgcIME9R4ckK0aAbjKQtBsN42t9PqiLH4MP1CCS0XH0gckGpRxJDZcbANYHf1QSYjczv0VGg/TUBbZg5353/fNcsgqmpTfRfOoQOM927TELTx2Cc6k002mae4F+6DIQWaL9Tg4TBILrGYAsFZqd2nHW/gQJM+qzMFWLYdeI73GOo/MLaFMbOu0zpP5Sgy8eCCwnYHltIgGY5lZeNwznbRB+YE9Ln2W9WAIh4ItBEDjYOEc+iptw9xqMjYO4GODuR2QVcCAQyQAWHTA3ie6dvryK41srBqVBA1QDGx5b8FdaT3qYs7fbkQWmT1kea7YmAWVAfmBbBExIQDbsvc0aQLtmRaZnlxEEIp7KZsXN+DUgOZZh/E3h++qp40tc5ruFmu6tNh4EOjyJSxmWhzZpkh7LtgwZAs0fvggNGLoEN9n+0IqEUqg01OBPyu/Q9ESAIHTJwExQOmKSZxQZ+d5o3DUX1X7NFhzdwavCM0zl1erUqVbmobxsOQHgEX/aFm38RWdSYZp0A6YNi8RqcfCQF5pXeS6wgjfrff0QGuVYLXhqv42C3/ALTtxaQFml7arQ3Z0XnhH18Fo5FX1OAEta5oIgkCdOjh1AQxiXuZVId94kGec7g8CgvdmC6limsNtWoRFj3SQ4eBC0+0DtJPDUBCzMTUJr0Xu+YQ1x/p1NJ8eq6ZxXEDjAEe5PPiUFvs+XUmOcPmr2aT+BpjV6yu+GaHYmm20fdtNxEEx1lU8HXDqNLT9xhafIzKsUpBFQbsIcPqg0MVR0vp1N9NzPEkut9EYYOq2p/M/GLTvYxEoeFRtRriPlfsOR3P6Ln2brfDNRhMwQRN+fPbggKxljRUDm90uO48Dclbj6FrGx/f5rIZioAJFyOO4ERuVoUsSA252HBByxGGHzNtB9/0hLBxpLTseB5xePeCuzaoII4rmBDhER7zz8IQNpkFhMxeDaJ23/JVaIGp2l1iIM3E8nA/vda9QtESJg+e35LFxbBLtNpIuD1N0FWvVIeYEERaeA+kfkk6pNMi3eM3EQREkfvinxlYT0P78+PqsXHZn8IOdEhrtrSYFyOOyDT1t08YeLt4yDDj48VZo4jS1lS7gQA8c9+//VMeqx8JjWumNoFRsD7pEOC1ezzS6mGPAnRqI5A30z1a6P7UHGvhG/FcWmD87eUgiR0ufdGmX4sVWB7eO/Q8R5IXxWX6KgLZgjSNyO9cH1aFc7NVS2o9hPddLhfzj3d/xQEoTwmanlAxWB20zc4bCue35yQxvQuBv5AFb6E/tKwmvBOMgfDcHweNiNPjf2QeaYEguqCCQQZdxh2gkkcdghzEYfS51tyYPry8ESYWp/OdovNORfgCNxEG0brMzIQzrq/L/KDhkeYfDIDvlcSJ5SLj1APktnPsBqMGxf3mu4Tql35+iq5dkfxpaXiBBteZHzAHiOIXajjIBoViQ5joY49NwfEIKxZ/03EmQb8rSXSq2LJILo+Z3pP+/ZXsU22mfl1OaN9TXDcHaRdZh5CdNj5kIO+AeG626bEefiPNauFriNrED/SG8LiiXm1xwPjvK1KeIPrY+iDXwdbRrjYx4bmVby+rckCdf5WuhxlYieINgN1sZVVvezuXDZAbZdVFRjQTsL7WurFdo0cRB3mPosPL6gAEG836gnmtihVa8QT/ALnZBKhiAL/vqpV8xJeGtAgXB9jJ2VCvT71th1kLmK0XHht1ug2MRmG94HGfHpxWYcYG3PE8eXhy2WXmFckR4z6LDGMdMcI8toKDabii4NPjPqbrOx0ueZHd71uJkafoCuWEEtBm5kx7f5ScCCRclxFyeBH+UEckqOpks495jZ6iyOMrrxidI2j6AifQoYp4WMTTg3PeLf7TwRFlgnFG3ysv5uAv7+iC3mFYto6omG97xa6ZCqPqfz6bmnST8N/KJ1iI5HV7LrmrXfw7g25LbdSSLT5hCeHxdY4mtUqSGhl2jZpDzoAnqCg9dw1TU1rhs4A+q6LhgWgMYBsAPou8oEgr7VSf4NsbfFbI5915HujVee/axiDpw9McXPcfIaR/7FAC5RXAqUzEyKjSPET6WUMzE0XubfQ4F1j8pkavAHSPMKthcQQWgRLXE+Rbfy3UMHmjqVQEw5txpIlrmuMFjhy/QII5NX0VGvadyGkcjw36rT7R4cOqAm2oTa0EQIsq+Y4BhHxKXdpuMaOLHbmn7yCpYvGfEpgk99hAd5jTPnZBXNQ6Cwzqp7coNoPuFQDzaTytw2XZzyS6/wAwAPrKqE32QWqGFlxkcyDytP5LrT6HgPIq9ltHUbdd/DdSxeWxcWsD7oK9HDi2okdVu4EUgLiXdJ9UPujbSfMLXy7EGmSA3eOHt0QE2WYpjR3qZgHctP6LYo1qOnUAPC6z8lxwIh8b+fotRmGpkCWsJB5XIQUamMAcdLQZuIuduqbDVqj9mQdjMDjutLGUgCBTYAekKm6qWCS35jB57oMnNGP/AA7/AJocqvY20RfbTAt4lFNbGFvzGd95629ljV8Q1x2BG9xt6oK2Fu/p0H6K9UYNQn8TfQR+i75ZhAAHQJ8FTzasGahxdtbpsggMxb/Gh5+UCBHRpvPiinJagfWe9ps5g9nSfqvPcYw6G7atEuNuYn3IRF2ExDzpuCNh7zI/eyAqqVtIaw7F4AP92onpDW+6yM1ohrn7AVHNneCabi76OHqtT+IDqsC7aYdJH43TI8gfdZWeVCAwOudRE8bCG/8AJpH/ABQHWS1S6jTcd9P0sr0KvltDRSYz8LQPZWUDLzr7WmkHDu5ax7tK9GKDftQwZfhmvH/bffo1zSCfWEHjuIYQ4nlx9f1Vf4mphaYkevNW8cw3jishhMkfuQgIstxen+W8gscCCeO1j1IKo4moe9AgGxE/eaZ/JZr8S49CFcdUDmTeHAkz+ITsfAoOtJ4B7wO3D2XOq5kwCRB4rvhqIDQZm8eyoZhTuDxlATZZjqbYvO/0urzs2aWgEePgTZCOHqSNvIc13bhhE1aobq2AdcdYhBsYnNWGYgXt4R7KVPMmN+9J9UN5hl1KJpVtR4gSPqsmlqB3MoPUMux7HvaCb7+iI8FmADiCZ4Dpt+q8lyauQ4kEk7I0y19Rzg6CQR13/wBFAZtzYAzM8NjPVLE41jhJMCPveIH5oJzbN3UnbaY97IdxOb1HmWzNwPAmYhB6JjcVSZ87t9hvw391w/jaAZBMk7Wk+iBMHg3VO9VrFpGwJ/VXamGa092rPNx2lAc4fF03tlnEAxsRuh7Om6qgFu6NXqQsqjjHUnQ88i0jYjmr9CuKpc60x+aBZRhmvDw/7wLRPr6pYKu3DA06b+85xlw2aJIAupMbI7tr77bhUsswGt51X0kR/wDqUHoNDDNNFgYNPeF+ercrJzrCF+Io0RILtIO/PTIBvsreFzHQBJgAzESIBn8lZ7L4QVsVUxAB00yQ0kbuI4HkAfdAbMEBSUQpoIrjiaLXNLXCWuBBB5Fd1FyD597Q4b4GIq0YJ0OgH/x4eyGsR835r0X7T8vLcZrju1GtIPOLH6LznMWX5zsUHKbyZ7wlaNIg02tj5dWr1tZVsC3UyCSOIPTl+av4Vph0ukza243mEHWmwfK0HmAmx+FBkiY48xsJ8Fdo0SHEnwEdeK0cNgw4GQDAkSOu3t7oA8yDDRMiJ5Lvh8K2Lbje6Ksw7PxTbUZYESYHG0x6rO+HBhzQTz/YQZBwXACf8j9VUo4Il2k2v7iUT6JAB22gb+q7MwIbFr7AHhylBjZfhnNDXxcWPVendkcW1zAI2A8UJ4jB6QGncoq+z75nAbE7oBrt/TBrDSNt55nb2QpRoVA8iDPTeDyXrub5O2pVLXCQTf0shvNsg0OaZII7rTfhsgG8DRpi5N54/VdsY5rjIb0kb+qv4hlVu4Y4cy1p5cVKhharxqaWsA5X845oMjE0XuaKbg7UL0567gxe6tZVgHtu5pb4mJPQLcy/DaA8ySZALjJJnxU69O9/K6CGWUg5r5+7JO3AA29YXTARS1yGyXRwNw2/DgXH0VzsuwEvjhqsR4LI7R5oxjgylfSZLpm552Qda2GfiKwpUge+6NVwA0CT02v5hen5LljMNRbSZsNzxJ4u9UN/Z1l7xR+PUN6s/DbyZPzeLiJ8AEYtQTaE6ZKUDlRKkUyDH7R5O3E0XU3b7sPJ36HivBc5y74bix9i0kdQRw8F9HPC8g+0fLwMY4mwqNa5p4SLH3Hug89/h9Lo9I6rUyZrtUb6Q7f8MgLoaXACSL7crrRymlGqrEDvNH5+/wBEHKrShzbnmYVnB4iAQJvA8FyxtM6mu/EPKRwXGmQPX3/ZQG+VYtpphrzc223k/wCFRrdlg55LXAA38FhUsUWvbfuuuCL+SIsDjy2BN4JHiYQcxk7WCfcrvh8C0vngrGJdLQeP5qbjopgcePWyAYzav/MIB2RP2AI0m95QPiqpLyUadgqLgAeZQFWZD+aPALrjsC2q2HRcfsrlnNI6w4bR+asYV8gjjv5WQCGOyN9OY7zeFzPHgqOHymoTxAO4Ht+aOqtTj4H0Wfi8SAe7F+fsgxaWD+EyOZE8eItPNZ2JIg9Vex2IkkAkCTw4rBzDEWIA3tPO8ILWXVC2k9zPm+sm/wBAh7CZY6piaVN8kPqQ7qS9pd7FbNBz6YGkSDAPMcZHVFHZbLgMQC67mhzml28uaAfb6oDejSDQGgQGiAOQGwXQJgFKECClKZoSQOmKdMUESgn7VMIDhm1I7zKjRPHS4O/OPRHCyu0mVDE4d9KYLoLSbw5pBB9kHiOEe2HEmYBkb8OC2sswhNAwILQbGT88kR1sBPisDMsDUoVXU6jdDmxLed7OHMbovyfMO78N0Nebt1feAaYCDIbgxoDeGrYySLn0sFj4miWuIHv5InzKqBWaQCGVBLujtMT4beqz8bh9FZs3Lhx593b8kGW1x0iRMX/0rWDxxLhq2kAc0SYLJ2VGO1bETc94cQR5IezPAClUA+YAi87/AK+KAhoYkaQDxP8ApNmNQaZJsBeJ4C6w2YkmNPEmYVrNqkUjJixBn+k/nCDKqOGmdp+iOex2ZN+E0bEH1HNeUV8YQ0BwJniP0Whlec6NiR4/42Qe3ZjmDCwCbkx7XWZ/H6Q102vPWPNeaVu0b3CJMc4P0RH2UxrsQ8UyDpa1ziSNrQPUlAeNrtewRuRzuhPM64aSeU9eH6qGHxho1XMdxsCfO/n+azs2w5qmRJAkWQVK2OIBJNjss2hUdUfaYB4rZpZNqbLp5efh4LthnNpAsDbAkDn4FBZwpHcnczAPDT/mEQ4HFhzxU/C0OtvcHV7BDtSjDHF06hEdLzt4rpVwVWjQ1NJv3nECCOh5i6D01hCmquXtIpsB30Nnx0hWAgkknCZA4SKYJ0DKDlMqJKDzz7U8G0ii8D+ZdocPw7xG25Q7gHCpTb3pLQAXEDUxwvJHLgUT/aPUithgR3e9vtOtqH8blwY4OpOGrSNYAN5A5DcIGwlXWBGklkEtPUQ4D6ps3wbRUbTabNJLHSZ0lsgSeV/RVcHh3Ekt+dt2gcQLub6T6pVsR8SszVYF7Ln8Gx9JQaWAxzmM7xkslsji1zZAPgRHmuGY4H4tNnehzjLePl7hXW4YDDl7hJY8tIO3zmD6EFSy/FMll76g3wED3t9EGdgcuNOoWv3tH6KpmThLhYgzbzuu+fZu34vcdAa90Wna36rCONl9z+Iev+UHKrlzHbz0uuLMuIPdgjaCP0VpmKGqLT4ytPA/DsbgjY+P6IKOXdnzUPeMDpML0Ls3lbMOyGzL4uelo/who45tOIuf87rrT7TxaDAJI03ug3+1eVCqwOaYe0wNpPRZuS4aowd8abwQU+Ezun8Ih7pqGXAnmRG/stfNcbDWERDwZ4ztbxkwgjULB3eETMfeQ/T0l5Gr5I1GOJJseey1sUAaZIJgj32/NY2WsHwtiNZ7zj91otN/NBafXLrwR4xysDxhbVfHllJvxR3XaRLbwdoKF81rj4jdJB08jw0kyeZC062ZNqaaN2vcWN0nY94AHxmdkHpTFNRaU8oJhMSUlKEDBOmCdAiokqRUCEAb9peC1UG1B/23Q7+lwj6gISwGEq/EI+JqALYIA/7jSYnpC9TzTAitSfSds9pHhyPrC8tybH/w9WpSrCDqAJjYtJGrbaCglkGIDC4vJloq7WmWAj99Fcx2UtqMa0Aau86ZvIdA+iz24Zsl7Kkkkx3YBEEFpvMwtbCV6tMNL2zINxfkSfofVBktovFAgvJDrn+kGZPO2lZL8TpbxJLu6B5cR5ImwDQab6bo16Ybxk3II8RAVylkVOkG1LuIIi3D9Yt5IPMsVhahqXcW2PWOQ9VdoZGHGHFx5mUZY7JqYcf6pvyc6fpZUKeAAc6DEEgde9ZBk08notN27Hcco5haGGyCY0VSGm5kTA8oXV2WuLnXEAi8QOH6rVw+UVtIIIExtyjigs4bsnhSB8R7nmODoHTb/Kz847ItaCaFRzY4G4j1V+tgKrSILQOLvBWmYV8EF+q8mOV7+CADw2X1vigQLb7wffZE2L+KxrS8AyLQSW3AuORt7LfblrTTJbE/M3bpO3NZOK1aXU3ACIIkW8EFk4Uvw44C09JMzbxKgaPw+4R3S2ByjY+yuYKrpaLjS5rfLa3n+Sr5rUEFzYEu4C1pPlN0Aw/DBrzo2LYM8AXXjlIEea1OyWFFXF0+IpA1JPmI/wCRHoqOOGhrXyBrbMcmiw9blGP2f5Xoomq75q0EW+4J0+sz6ICtqmFEBShA6kohJA4TpgnQKFEqSZBEFed/aRlEPbiGtPe7ryPxC7Xekj0XopVbHYVlVjqdRuprhBH74oPGsmBD3lxMi95kmzR03ePRHuGxAl1Mga6TGC34qgPd8u4CgzPsrdhMQaYdIgOYeJGqR5gthdBmDxXfUBj40PF7AgfqEBJ2kyYd0scGvDmBpFjYxq8zNui5Zeyo1jdTtQdtqEdQDHndaeaOmnSrC7dYLnOMkDSQBP8AUQI4Kll+ILtDSIgw4eDQ1s8EFTETJLj8p0nnGq31VYYUCTeBJk8hy81r4ymHPiwIdvsJDdUERc7JYlgH8t0iZAMeJnhvyQU34Z4uQLw2Bz7u8rSw9Cs4wGwCRvbnw5KWXuMd4ToNzwMabx7rdw1cEAzvBPggyX4ao2A5rnNFwRcxyI9Vl5hqdanTqMk27pHmD4niix+Ibq8j9PquTqmo2mQYF4kx16Qgp5dhnU2tkySBIsRJ5W2SzPANqNj7wv8AoVCvjpcGuEEHf2PhuCuGGrODtUGC2bEXbbn0ugoVGfCpPBcJDYDTtIP1hDmZ4x2r4Y4gQOriL+QJK2O0ePa6lqbYgCRubmG7eQWR/AGXVHzqdYN/C2IHnEBBdw+Cbi61KkTDBMgfgZw9fqvSaTA0AAQAAB4AQB6IF+zjCy6rV4N/lNPAnVLvSAj0cUEgE7UycIHJUVMhMQgcJ1FOEDpFJIoGUSnShAO9rOzwxQa5sCoyQ2SYIM90xtfivLsdRqUnupPZDhcH2niL2uF7iQsvPcpZiKZY8CfuOIBLSNr8v1Qec5T2iijUoPALJiHEyJ3iN+99Fxw+bPbMG7DxEzp438VwzDBhry1/8uq2dQ2EjiB+YVF+J79rtJbc7av0IsgKqmdB7W1DuXRUDhAkCJBHTj4Loc2bUYNL+8IImOcHS7iIndCzqoJs4gzPdPdO197FcoIJ6EutvtugP8A95Di0tF9UEE2jlzXb+JLbkENcI7tgXgAyBwmEG4HNHtuXWkcZ3aZWhh8a+q5zb6B3geMRwQEOJxRc8xuNvHkeid2Lh0zOkbW3gXIQ/WD3PL2mOcW2G/JU8biiQCHaXC0zc/4QEjsaHvcXWHzNjjIMi+3D0WTm2dARptILZte0bDhuEP0cc9o1btafUxcjmP0XDN8dqbpE6d4cIIMyUFzLswDqjXOu0TI8Gu078nH2Vevnb3vc4cYDR0lY7WF58YgAXJ3A5lHfYzsZU+IytiG6Gt7zWH5iZkSOAHVAcdm8v+Bh6bIgxrf/AFvu79PJagSSagmE8qISlB0lMmJSAQSSCYJ5QJJMU8oGKSRKZAyYp0kGF2l7O08U250VAIa9u++xHEdF5xmvZTE4cOJZ8Rk3NO/d5kbhewvUSEHh9OoxjTAnVsReCN/KPREj8RTqU5eBOkQRvItO/wCXBbHaXsS2q41MPDHmdTD8jjzH4T9UBPomm4h3cqAkOBEWmJE8EF2nlbidWoXNwPTdaDm/BaAyNTpkuiBxPnC5UsZTDZGiDYCT6rMzHHNc8Q6I2A4nxQW8TiXQIcRuLbE9fL6LOxurUQ07CPpx8FyfUnu3M7W95SbgaxI0hzjya0kn0QazXjQWgjSBJG9pFvOfdZWZgPfuAAYm9+SMezPYVzmh+KLmg3bSBh39xG3gEaYHIcPSvTo02nnpk+pkoBnsD2YLCMRVGlxH8tnIERqI5ngjkNTBSBQJMpOTIEFIKEqUoHKdMnQOkkkgYJpTpIFKUpJIIymBSSQMUyZJAlWxmX0qoipTY/8AqaD9QkkgrsyDDAWw9If/AFtXGp2ZwbjfD0rcmgfQpkkFzD5RQZ8lGm3wY39Fbp0Wt2AHgAPokkg6aUtKSSBoShJJA6QCSSB4TGySSB08p0k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037"/>
            <a:ext cx="2664296" cy="32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ný popisek 6"/>
          <p:cNvSpPr/>
          <p:nvPr/>
        </p:nvSpPr>
        <p:spPr>
          <a:xfrm>
            <a:off x="460375" y="3573016"/>
            <a:ext cx="4255641" cy="2376263"/>
          </a:xfrm>
          <a:prstGeom prst="wedgeEllipseCallout">
            <a:avLst>
              <a:gd name="adj1" fmla="val -15698"/>
              <a:gd name="adj2" fmla="val -9076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/>
              <a:t>Čas je počítaný pohyb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4037"/>
            <a:ext cx="2505644" cy="34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ný popisek 7"/>
          <p:cNvSpPr/>
          <p:nvPr/>
        </p:nvSpPr>
        <p:spPr>
          <a:xfrm>
            <a:off x="5148064" y="2564904"/>
            <a:ext cx="2520280" cy="3024336"/>
          </a:xfrm>
          <a:prstGeom prst="wedgeEllipseCallout">
            <a:avLst>
              <a:gd name="adj1" fmla="val 55066"/>
              <a:gd name="adj2" fmla="val -82071"/>
            </a:avLst>
          </a:prstGeom>
          <a:solidFill>
            <a:schemeClr val="accent6">
              <a:lumMod val="40000"/>
              <a:lumOff val="60000"/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dirty="0"/>
              <a:t>Čas je dojem v duši</a:t>
            </a:r>
          </a:p>
        </p:txBody>
      </p:sp>
    </p:spTree>
    <p:extLst>
      <p:ext uri="{BB962C8B-B14F-4D97-AF65-F5344CB8AC3E}">
        <p14:creationId xmlns:p14="http://schemas.microsoft.com/office/powerpoint/2010/main" val="7967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new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073275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89" y="3104357"/>
            <a:ext cx="1290638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c-in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7" y="4617614"/>
            <a:ext cx="4051300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4365625"/>
            <a:ext cx="3538538" cy="15113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Jednoznačné a nevratné směřování ke konci</a:t>
            </a:r>
          </a:p>
        </p:txBody>
      </p:sp>
      <p:pic>
        <p:nvPicPr>
          <p:cNvPr id="9234" name="Picture 18" descr="c-in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5025962"/>
            <a:ext cx="40513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eideg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1066"/>
            <a:ext cx="161925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12" y="3320256"/>
            <a:ext cx="863600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7442"/>
            <a:ext cx="16827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8575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98159" y="4474739"/>
            <a:ext cx="381635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sz="2800" dirty="0">
                <a:latin typeface="Times New Roman" pitchFamily="18" charset="0"/>
              </a:rPr>
              <a:t>Ludwig </a:t>
            </a:r>
            <a:r>
              <a:rPr lang="cs-CZ" altLang="cs-CZ" sz="2800" dirty="0" err="1">
                <a:latin typeface="Times New Roman" pitchFamily="18" charset="0"/>
              </a:rPr>
              <a:t>Boltzmann</a:t>
            </a:r>
            <a:endParaRPr lang="cs-CZ" altLang="cs-CZ" sz="2800" dirty="0">
              <a:latin typeface="Times New Roman" pitchFamily="18" charset="0"/>
            </a:endParaRPr>
          </a:p>
          <a:p>
            <a:pPr algn="l">
              <a:spcBef>
                <a:spcPct val="50000"/>
              </a:spcBef>
            </a:pPr>
            <a:r>
              <a:rPr lang="cs-CZ" altLang="cs-CZ" sz="2800" dirty="0">
                <a:latin typeface="Times New Roman" pitchFamily="18" charset="0"/>
              </a:rPr>
              <a:t>Nevratnost času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4572001" y="4581128"/>
            <a:ext cx="3937620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Ernst Mach</a:t>
            </a:r>
          </a:p>
          <a:p>
            <a:pPr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Kritika absolutního času</a:t>
            </a:r>
          </a:p>
        </p:txBody>
      </p:sp>
    </p:spTree>
    <p:extLst>
      <p:ext uri="{BB962C8B-B14F-4D97-AF65-F5344CB8AC3E}">
        <p14:creationId xmlns:p14="http://schemas.microsoft.com/office/powerpoint/2010/main" val="26445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 descr="berg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940"/>
            <a:ext cx="19319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albert-einstein-youn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5527"/>
            <a:ext cx="1849437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1560" y="4581525"/>
            <a:ext cx="38163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sz="2800" dirty="0"/>
              <a:t>Čas ve fyzikálních soustavách</a:t>
            </a:r>
          </a:p>
        </p:txBody>
      </p:sp>
      <p:sp>
        <p:nvSpPr>
          <p:cNvPr id="11" name="Rectangle 11"/>
          <p:cNvSpPr txBox="1">
            <a:spLocks noChangeArrowheads="1"/>
          </p:cNvSpPr>
          <p:nvPr/>
        </p:nvSpPr>
        <p:spPr>
          <a:xfrm>
            <a:off x="6204507" y="4580329"/>
            <a:ext cx="3024187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Čas jako </a:t>
            </a:r>
            <a:r>
              <a:rPr lang="cs-CZ" altLang="cs-CZ" i="1" dirty="0" err="1"/>
              <a:t>durée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159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0066FF"/>
                </a:solidFill>
              </a:rPr>
              <a:t>Honba za </a:t>
            </a:r>
            <a:r>
              <a:rPr lang="cs-CZ" altLang="cs-CZ" b="1" dirty="0" err="1">
                <a:solidFill>
                  <a:srgbClr val="0066FF"/>
                </a:solidFill>
              </a:rPr>
              <a:t>bychem</a:t>
            </a:r>
            <a:endParaRPr lang="cs-CZ" altLang="cs-CZ" b="1" dirty="0">
              <a:solidFill>
                <a:srgbClr val="0066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r>
              <a:rPr lang="cs-CZ" altLang="cs-CZ" dirty="0"/>
              <a:t>Lidová moudrost</a:t>
            </a:r>
          </a:p>
          <a:p>
            <a:pPr lvl="2"/>
            <a:r>
              <a:rPr lang="cs-CZ" altLang="cs-CZ" dirty="0"/>
              <a:t>Nevratnost</a:t>
            </a:r>
          </a:p>
          <a:p>
            <a:r>
              <a:rPr lang="cs-CZ" altLang="cs-CZ" dirty="0"/>
              <a:t>Klasická mechanika</a:t>
            </a:r>
          </a:p>
          <a:p>
            <a:pPr lvl="2"/>
            <a:r>
              <a:rPr lang="cs-CZ" altLang="cs-CZ" dirty="0">
                <a:hlinkClick r:id="rId3"/>
              </a:rPr>
              <a:t>Symetrie fyzikálních zákonů</a:t>
            </a:r>
            <a:r>
              <a:rPr lang="cs-CZ" altLang="cs-CZ" dirty="0"/>
              <a:t> (vratnost)</a:t>
            </a:r>
          </a:p>
          <a:p>
            <a:r>
              <a:rPr lang="cs-CZ" altLang="cs-CZ" dirty="0">
                <a:sym typeface="Wingdings" pitchFamily="2" charset="2"/>
              </a:rPr>
              <a:t></a:t>
            </a:r>
            <a:endParaRPr lang="cs-CZ" altLang="cs-CZ" dirty="0"/>
          </a:p>
          <a:p>
            <a:pPr lvl="1"/>
            <a:r>
              <a:rPr lang="cs-CZ" altLang="cs-CZ" dirty="0"/>
              <a:t>Existenciální filosofie</a:t>
            </a:r>
          </a:p>
          <a:p>
            <a:pPr lvl="2"/>
            <a:r>
              <a:rPr lang="cs-CZ" altLang="cs-CZ" dirty="0"/>
              <a:t>Rozhodování a odpovědnost (</a:t>
            </a:r>
            <a:r>
              <a:rPr lang="cs-CZ" altLang="cs-CZ" b="1" dirty="0"/>
              <a:t>jednou</a:t>
            </a:r>
            <a:r>
              <a:rPr lang="cs-CZ" altLang="cs-CZ" dirty="0"/>
              <a:t> tady a teď)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 rot="19607044">
            <a:off x="294741" y="2817981"/>
            <a:ext cx="7561263" cy="1098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600" dirty="0">
                <a:solidFill>
                  <a:srgbClr val="FF0000"/>
                </a:solidFill>
              </a:rPr>
              <a:t>Determinismus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57880" y="1732269"/>
            <a:ext cx="2674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Minulost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Přítomnost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Budoucnost</a:t>
            </a: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0240FC23-8D9B-4F8D-AACB-160B7BA29A5F}"/>
              </a:ext>
            </a:extLst>
          </p:cNvPr>
          <p:cNvSpPr/>
          <p:nvPr/>
        </p:nvSpPr>
        <p:spPr>
          <a:xfrm>
            <a:off x="7092280" y="4005064"/>
            <a:ext cx="446905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8D35075A-DBBB-4B8A-B051-91F1B84FE913}"/>
              </a:ext>
            </a:extLst>
          </p:cNvPr>
          <p:cNvSpPr/>
          <p:nvPr/>
        </p:nvSpPr>
        <p:spPr>
          <a:xfrm rot="10800000">
            <a:off x="7087107" y="2348880"/>
            <a:ext cx="446904" cy="10178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3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2" grpId="0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Předvádění na obrazovce (4:3)</PresentationFormat>
  <Paragraphs>71</Paragraphs>
  <Slides>17</Slides>
  <Notes>8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Franklin Gothic Medium</vt:lpstr>
      <vt:lpstr>Tahoma</vt:lpstr>
      <vt:lpstr>Times New Roman</vt:lpstr>
      <vt:lpstr>Motiv systému Office</vt:lpstr>
      <vt:lpstr>Čas živých a neživých</vt:lpstr>
      <vt:lpstr>Aristoteles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Honba za bychem</vt:lpstr>
      <vt:lpstr>Ireverzibilita, determinismus, čas</vt:lpstr>
      <vt:lpstr>Vlnová šipka</vt:lpstr>
      <vt:lpstr>Ireverzibilita, determinismus, čas</vt:lpstr>
      <vt:lpstr>Hugh Everette</vt:lpstr>
      <vt:lpstr>Hugh Everette</vt:lpstr>
      <vt:lpstr>Ireverzibilita, determinismus, čas</vt:lpstr>
      <vt:lpstr>Kyvadlo</vt:lpstr>
      <vt:lpstr>ČAS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 živých a neživých</dc:title>
  <dc:creator>jokr</dc:creator>
  <cp:lastModifiedBy>Josef Krob</cp:lastModifiedBy>
  <cp:revision>45</cp:revision>
  <dcterms:created xsi:type="dcterms:W3CDTF">2014-03-06T22:20:15Z</dcterms:created>
  <dcterms:modified xsi:type="dcterms:W3CDTF">2022-04-12T08:48:19Z</dcterms:modified>
</cp:coreProperties>
</file>