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8" r:id="rId11"/>
    <p:sldId id="267" r:id="rId12"/>
    <p:sldId id="269" r:id="rId13"/>
    <p:sldId id="270" r:id="rId14"/>
    <p:sldId id="263" r:id="rId15"/>
    <p:sldId id="26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 Krob" initials="JK" lastIdx="1" clrIdx="0">
    <p:extLst>
      <p:ext uri="{19B8F6BF-5375-455C-9EA6-DF929625EA0E}">
        <p15:presenceInfo xmlns:p15="http://schemas.microsoft.com/office/powerpoint/2012/main" userId="ee1f67d7d8250f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7T10:41:41.310" idx="1">
    <p:pos x="10" y="10"/>
    <p:text>http://amper.ped.muni.cz/~svobodka/CERN-lect/CERN-Brochure-2008-001-Cze%5B1%5D.pdf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1BDDF-3C73-43AF-8B24-C3B59331E679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95975-8B35-4F90-8B21-FBEFE71B08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87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mper.ped.muni.cz/~svobodka/CERN-lect/CERN-Brochure-2008-001-Cze%5B1%5D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 </a:t>
            </a:r>
            <a:r>
              <a:rPr lang="cs-CZ" dirty="0">
                <a:hlinkClick r:id="rId3"/>
              </a:rPr>
              <a:t>CERN-Brochure-2008-001-Cze[1].pdf (muni.cz)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895975-8B35-4F90-8B21-FBEFE71B080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4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D6A6-101D-4258-A397-2A3F0CE9B012}" type="datetime1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25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701C-E665-4E64-B9C7-32E9C1E49BA1}" type="datetime1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46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3B29C-D125-412D-A026-44A1196ADD97}" type="datetime1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17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ED4F-2999-4459-864D-D78ECA8D227A}" type="datetime1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10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53657-1D31-4967-A827-5A7A23B1F951}" type="datetime1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66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6E74-0E44-46AC-B62A-DA62FF4B5BA5}" type="datetime1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9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1F05-4E45-4D16-9335-FE25725825B9}" type="datetime1">
              <a:rPr lang="cs-CZ" smtClean="0"/>
              <a:t>19.04.2022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33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0CDA-5226-4B55-88C8-1D79D617AD75}" type="datetime1">
              <a:rPr lang="cs-CZ" smtClean="0"/>
              <a:t>19.04.2022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44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FA27-6170-4597-8EE0-B45EEE278A6B}" type="datetime1">
              <a:rPr lang="cs-CZ" smtClean="0"/>
              <a:t>19.04.2022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05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902D-AA52-44FB-8A46-E6AE35260D77}" type="datetime1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1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AA22-E53D-46CA-B9DC-63358CF261EC}" type="datetime1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93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E687-D70D-463D-B66B-46BD3216DE9C}" type="datetime1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3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Pohyb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CE3F75-9D87-470F-9C52-1C4A23C9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4206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724E33E-EC19-4E34-A5C8-C53BE0E01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40840"/>
            <a:ext cx="8412311" cy="4920408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19ED67-18AC-49C1-9413-7A0DB272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10</a:t>
            </a:fld>
            <a:endParaRPr lang="cs-CZ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Náhled snímku 7">
                <a:extLst>
                  <a:ext uri="{FF2B5EF4-FFF2-40B4-BE49-F238E27FC236}">
                    <a16:creationId xmlns:a16="http://schemas.microsoft.com/office/drawing/2014/main" id="{4420D323-8147-43A2-B633-70D8D21BFB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7202731"/>
                  </p:ext>
                </p:extLst>
              </p:nvPr>
            </p:nvGraphicFramePr>
            <p:xfrm>
              <a:off x="-2166582" y="3273911"/>
              <a:ext cx="2286000" cy="1714500"/>
            </p:xfrm>
            <a:graphic>
              <a:graphicData uri="http://schemas.microsoft.com/office/powerpoint/2016/slidezoom">
                <pslz:sldZm>
                  <pslz:sldZmObj sldId="268" cId="1245711847">
                    <pslz:zmPr id="{3149F3E3-050B-4AA9-8C23-DE8B36B14F51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Náhled snímku 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420D323-8147-43A2-B633-70D8D21BFB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66582" y="3273911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571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B9CC951-5B0E-4209-BB65-498905322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45" y="449735"/>
            <a:ext cx="8856984" cy="6089177"/>
          </a:xfr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D7C75A-E2F2-48E9-8D54-77E133B1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976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095A973-0AFE-4507-8EE4-AF86707CE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14" y="548680"/>
            <a:ext cx="7692194" cy="551173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844727-632D-42B7-832F-E92C4424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12</a:t>
            </a:fld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EEDAE97-B1CE-4022-AC61-0794A1A9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Zdroj: http://amper.ped.muni.cz/~svobodka/CERN-lect/CERN-Brochure-2008-001-Cze%5B1%5D.pdf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65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E04BF-10AA-44AC-A401-2B065710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141FAB-577E-4642-9282-BE173F82D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Vazebné interakce (přitažlivé síly)</a:t>
            </a:r>
          </a:p>
          <a:p>
            <a:r>
              <a:rPr lang="cs-CZ" sz="2400" dirty="0"/>
              <a:t>Silná </a:t>
            </a:r>
          </a:p>
          <a:p>
            <a:r>
              <a:rPr lang="cs-CZ" sz="2400" dirty="0"/>
              <a:t>Elektromagnetická</a:t>
            </a:r>
          </a:p>
          <a:p>
            <a:r>
              <a:rPr lang="cs-CZ" sz="2400" dirty="0"/>
              <a:t>Gravitační</a:t>
            </a:r>
            <a:endParaRPr lang="cs-CZ" sz="2000" dirty="0"/>
          </a:p>
          <a:p>
            <a:pPr marL="0" indent="0">
              <a:buNone/>
            </a:pPr>
            <a:r>
              <a:rPr lang="cs-CZ" sz="2400" dirty="0"/>
              <a:t>Odpudivé síly</a:t>
            </a:r>
          </a:p>
          <a:p>
            <a:r>
              <a:rPr lang="cs-CZ" sz="2400" dirty="0"/>
              <a:t>Slabá</a:t>
            </a:r>
          </a:p>
          <a:p>
            <a:r>
              <a:rPr lang="cs-CZ" sz="2400" dirty="0"/>
              <a:t>Temná energie</a:t>
            </a:r>
          </a:p>
          <a:p>
            <a:r>
              <a:rPr lang="cs-CZ" sz="2400" dirty="0"/>
              <a:t>?</a:t>
            </a:r>
          </a:p>
          <a:p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FC5154-C403-4EA5-BBC7-55B9817E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13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8B3A66-C4B8-4D82-A4FE-F8011434D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414" y="1357203"/>
            <a:ext cx="1781175" cy="2562225"/>
          </a:xfrm>
          <a:prstGeom prst="rect">
            <a:avLst/>
          </a:prstGeom>
        </p:spPr>
      </p:pic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89CB19FB-0979-4658-8A7D-AB2552A74472}"/>
              </a:ext>
            </a:extLst>
          </p:cNvPr>
          <p:cNvSpPr/>
          <p:nvPr/>
        </p:nvSpPr>
        <p:spPr>
          <a:xfrm>
            <a:off x="899592" y="215301"/>
            <a:ext cx="5544616" cy="2061572"/>
          </a:xfrm>
          <a:prstGeom prst="wedgeEllipseCallout">
            <a:avLst>
              <a:gd name="adj1" fmla="val 65497"/>
              <a:gd name="adj2" fmla="val 94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Dvě základní síly vesmíru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přitažlivá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odpudivá</a:t>
            </a:r>
          </a:p>
        </p:txBody>
      </p:sp>
    </p:spTree>
    <p:extLst>
      <p:ext uri="{BB962C8B-B14F-4D97-AF65-F5344CB8AC3E}">
        <p14:creationId xmlns:p14="http://schemas.microsoft.com/office/powerpoint/2010/main" val="9239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Evoluce jako typ pohybu</a:t>
            </a:r>
            <a:br>
              <a:rPr lang="cs-CZ" b="1" dirty="0"/>
            </a:br>
            <a:r>
              <a:rPr lang="cs-CZ" b="1" dirty="0"/>
              <a:t>a vysvětlení vzniku nového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087" y="1619369"/>
            <a:ext cx="8229600" cy="4185896"/>
          </a:xfrm>
        </p:spPr>
        <p:txBody>
          <a:bodyPr>
            <a:normAutofit/>
          </a:bodyPr>
          <a:lstStyle/>
          <a:p>
            <a:r>
              <a:rPr lang="cs-CZ" sz="2800" dirty="0"/>
              <a:t>Evolucionismus</a:t>
            </a:r>
          </a:p>
          <a:p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Kreacionismus</a:t>
            </a:r>
          </a:p>
          <a:p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Preformismus</a:t>
            </a:r>
          </a:p>
          <a:p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Katastrofismus</a:t>
            </a:r>
          </a:p>
          <a:p>
            <a:pPr marL="0" indent="0">
              <a:buNone/>
            </a:pPr>
            <a:r>
              <a:rPr lang="cs-CZ" sz="2800" dirty="0"/>
              <a:t>Parametry pohybu jako evoluce </a:t>
            </a:r>
          </a:p>
          <a:p>
            <a:r>
              <a:rPr lang="cs-CZ" sz="2800" dirty="0"/>
              <a:t>uspořádanost</a:t>
            </a:r>
          </a:p>
          <a:p>
            <a:r>
              <a:rPr lang="cs-CZ" sz="2800" dirty="0"/>
              <a:t>orientovanost</a:t>
            </a:r>
          </a:p>
          <a:p>
            <a:r>
              <a:rPr lang="cs-CZ" sz="2800" dirty="0"/>
              <a:t>nevratnost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F04D91-C656-4E97-B780-5002D762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14</a:t>
            </a:fld>
            <a:endParaRPr lang="cs-CZ"/>
          </a:p>
        </p:txBody>
      </p:sp>
      <p:pic>
        <p:nvPicPr>
          <p:cNvPr id="1026" name="Picture 2" descr="Boží dopuštění – Zákon svobody – Jak naše myšlenky tvoří náš svět | Šťastní  lidé.cz">
            <a:extLst>
              <a:ext uri="{FF2B5EF4-FFF2-40B4-BE49-F238E27FC236}">
                <a16:creationId xmlns:a16="http://schemas.microsoft.com/office/drawing/2014/main" id="{728C5406-75D0-40FD-BF5F-56691FD3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7" y="129219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kát Průběh klíčení semen fazole v půdě • Pixers® • Žijeme pro změnu">
            <a:extLst>
              <a:ext uri="{FF2B5EF4-FFF2-40B4-BE49-F238E27FC236}">
                <a16:creationId xmlns:a16="http://schemas.microsoft.com/office/drawing/2014/main" id="{0EB26DCB-2B8F-4EA5-9F28-5C2FDA7D6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7" y="2263635"/>
            <a:ext cx="2513627" cy="202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3FC73F2-7CFD-4B58-9662-D8DE7EA2C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119" y="3474821"/>
            <a:ext cx="2448543" cy="1520674"/>
          </a:xfrm>
          <a:prstGeom prst="rect">
            <a:avLst/>
          </a:prstGeom>
        </p:spPr>
      </p:pic>
      <p:pic>
        <p:nvPicPr>
          <p:cNvPr id="1030" name="Picture 6" descr="Vývoj výživy člověka – jsme na evoluční křižovatce? | AVP">
            <a:extLst>
              <a:ext uri="{FF2B5EF4-FFF2-40B4-BE49-F238E27FC236}">
                <a16:creationId xmlns:a16="http://schemas.microsoft.com/office/drawing/2014/main" id="{4D5206CD-084A-450C-9A1E-954886E10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60" y="5368968"/>
            <a:ext cx="557184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B49D3A52-9573-43F6-9A6A-C8041BF062FA}"/>
              </a:ext>
            </a:extLst>
          </p:cNvPr>
          <p:cNvCxnSpPr/>
          <p:nvPr/>
        </p:nvCxnSpPr>
        <p:spPr>
          <a:xfrm>
            <a:off x="3851920" y="5238631"/>
            <a:ext cx="3960440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Není cesty zpět (1995) - No Way Back - FDb.cz">
            <a:extLst>
              <a:ext uri="{FF2B5EF4-FFF2-40B4-BE49-F238E27FC236}">
                <a16:creationId xmlns:a16="http://schemas.microsoft.com/office/drawing/2014/main" id="{90C2AC97-A709-435F-8A73-361465091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03" y="4324982"/>
            <a:ext cx="11049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9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>
                <a:solidFill>
                  <a:srgbClr val="0066FF"/>
                </a:solidFill>
                <a:latin typeface="Tahoma" pitchFamily="34" charset="0"/>
              </a:rPr>
              <a:t>Tempo evoluce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1600200"/>
            <a:ext cx="33226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00.30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00.45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05.00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16.30 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17.00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23.00 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23.40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23.54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23.59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11 milisekund před půlnocí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2 milisekundy do půlnoci</a:t>
            </a:r>
          </a:p>
          <a:p>
            <a:pPr>
              <a:lnSpc>
                <a:spcPct val="80000"/>
              </a:lnSpc>
            </a:pPr>
            <a:r>
              <a:rPr lang="cs-CZ" sz="2000" dirty="0">
                <a:solidFill>
                  <a:srgbClr val="0066FF"/>
                </a:solidFill>
                <a:latin typeface="Tahoma" pitchFamily="34" charset="0"/>
              </a:rPr>
              <a:t>1 milisekunda do půlnoci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59338" y="1684338"/>
            <a:ext cx="3673475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hvězdy I. generace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náš fyzikální vesmír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hvězdy II. generace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vznik Sluneční soustavy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jednobuněčný život </a:t>
            </a:r>
          </a:p>
          <a:p>
            <a:pPr>
              <a:buFontTx/>
              <a:buChar char="•"/>
            </a:pPr>
            <a:r>
              <a:rPr lang="cs-CZ" dirty="0" err="1">
                <a:solidFill>
                  <a:srgbClr val="0066FF"/>
                </a:solidFill>
                <a:latin typeface="Tahoma" pitchFamily="34" charset="0"/>
              </a:rPr>
              <a:t>vícebuněčné</a:t>
            </a: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 organismy, rostliny, produkce kyslíku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ještěři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savci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pračlověk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začíná náš letopočet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Mikuláš Koperník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moderní doba </a:t>
            </a:r>
          </a:p>
          <a:p>
            <a:endParaRPr lang="cs-CZ" dirty="0">
              <a:solidFill>
                <a:srgbClr val="0066FF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cs-CZ" dirty="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CAF3C60-AA79-4649-B754-7951315F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8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770" decel="100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770" decel="100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1" dur="77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7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8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770" decel="100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770" decel="100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7" dur="77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9" dur="77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770" decel="100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770" decel="100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5" dur="77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7" dur="77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Pohyb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čem si udělat od začátku jasno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Substance a pohyb</a:t>
            </a:r>
          </a:p>
          <a:p>
            <a:r>
              <a:rPr lang="cs-CZ" dirty="0"/>
              <a:t>Statické a proměnlivé</a:t>
            </a:r>
          </a:p>
          <a:p>
            <a:r>
              <a:rPr lang="cs-CZ" dirty="0"/>
              <a:t>Pohyb a změna</a:t>
            </a:r>
          </a:p>
          <a:p>
            <a:pPr lvl="1"/>
            <a:r>
              <a:rPr lang="cs-CZ" dirty="0"/>
              <a:t>Změna jako proces</a:t>
            </a:r>
          </a:p>
          <a:p>
            <a:pPr lvl="1"/>
            <a:r>
              <a:rPr lang="cs-CZ" dirty="0"/>
              <a:t>Změna jako výsledek procesu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D213BF-D68A-47E0-B2B2-9F3AC354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79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kr\AppData\Local\Microsoft\Windows\Temporary Internet Files\Content.IE5\HHGPV84M\MP9004331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400800" cy="51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437112"/>
            <a:ext cx="3250704" cy="1972816"/>
          </a:xfrm>
        </p:spPr>
        <p:txBody>
          <a:bodyPr/>
          <a:lstStyle/>
          <a:p>
            <a:r>
              <a:rPr lang="cs-CZ" dirty="0"/>
              <a:t>Proč - příčina</a:t>
            </a:r>
          </a:p>
          <a:p>
            <a:r>
              <a:rPr lang="cs-CZ" dirty="0"/>
              <a:t>Jak - způsob</a:t>
            </a:r>
          </a:p>
          <a:p>
            <a:r>
              <a:rPr lang="cs-CZ" dirty="0"/>
              <a:t>Kam - cíl</a:t>
            </a:r>
          </a:p>
          <a:p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E6F67E0-E8E7-447C-81CE-E8BFF3FF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50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Změna a její parametry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r>
              <a:rPr lang="cs-CZ" dirty="0"/>
              <a:t>1. časoprostorový</a:t>
            </a:r>
          </a:p>
          <a:p>
            <a:endParaRPr lang="cs-CZ" dirty="0"/>
          </a:p>
          <a:p>
            <a:r>
              <a:rPr lang="cs-CZ" dirty="0"/>
              <a:t>2. látkově-energetický</a:t>
            </a:r>
          </a:p>
          <a:p>
            <a:endParaRPr lang="cs-CZ" dirty="0"/>
          </a:p>
          <a:p>
            <a:r>
              <a:rPr lang="cs-CZ" dirty="0"/>
              <a:t>3. strukturně-informační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Grafický objekt 4" descr="Auto">
            <a:extLst>
              <a:ext uri="{FF2B5EF4-FFF2-40B4-BE49-F238E27FC236}">
                <a16:creationId xmlns:a16="http://schemas.microsoft.com/office/drawing/2014/main" id="{12B0B509-0C92-46EC-849B-2D0653958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1606345"/>
            <a:ext cx="914400" cy="914400"/>
          </a:xfrm>
          <a:prstGeom prst="rect">
            <a:avLst/>
          </a:prstGeom>
        </p:spPr>
      </p:pic>
      <p:pic>
        <p:nvPicPr>
          <p:cNvPr id="11" name="Obrázek 10" descr="Obsah obrázku černá&#10;&#10;Popis byl vytvořen automaticky">
            <a:extLst>
              <a:ext uri="{FF2B5EF4-FFF2-40B4-BE49-F238E27FC236}">
                <a16:creationId xmlns:a16="http://schemas.microsoft.com/office/drawing/2014/main" id="{BE113D5A-3BD5-4DDE-A5D2-23E28E54D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88" y="4486966"/>
            <a:ext cx="1877380" cy="1877380"/>
          </a:xfrm>
          <a:prstGeom prst="rect">
            <a:avLst/>
          </a:prstGeom>
        </p:spPr>
      </p:pic>
      <p:pic>
        <p:nvPicPr>
          <p:cNvPr id="13" name="Obrázek 12" descr="Obsah obrázku černá, bílá&#10;&#10;Popis byl vytvořen automaticky">
            <a:extLst>
              <a:ext uri="{FF2B5EF4-FFF2-40B4-BE49-F238E27FC236}">
                <a16:creationId xmlns:a16="http://schemas.microsoft.com/office/drawing/2014/main" id="{33C1600A-7C84-4339-9F3F-743C05AD9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11689"/>
            <a:ext cx="1816202" cy="1816202"/>
          </a:xfrm>
          <a:prstGeom prst="rect">
            <a:avLst/>
          </a:prstGeom>
        </p:spPr>
      </p:pic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2478829E-EE5C-4D8A-8F42-0AF0D162781B}"/>
              </a:ext>
            </a:extLst>
          </p:cNvPr>
          <p:cNvSpPr/>
          <p:nvPr/>
        </p:nvSpPr>
        <p:spPr>
          <a:xfrm>
            <a:off x="5364088" y="5261951"/>
            <a:ext cx="597768" cy="457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104BE4-7C20-4BB8-BBF7-A4F1403CD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91" y="2450313"/>
            <a:ext cx="1028700" cy="1028700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A96101-D37D-4D34-8E4A-AF84C40F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181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3.61111E-6 0.00023 C 0.00486 -0.00231 0.00973 -0.0044 0.01459 -0.00694 C 0.01754 -0.0081 0.01997 -0.00949 0.0224 -0.01088 C 0.025 -0.01204 0.02587 -0.01389 0.0283 -0.01504 C 0.02986 -0.01574 0.03177 -0.01574 0.03368 -0.0162 C 0.05087 -0.02801 0.02986 -0.01366 0.04549 -0.02292 C 0.06424 -0.03403 0.04011 -0.0206 0.05539 -0.03102 C 0.05677 -0.03217 0.05921 -0.03287 0.06129 -0.03379 C 0.07049 -0.04375 0.05834 -0.03148 0.07049 -0.0419 C 0.07205 -0.04305 0.07292 -0.04467 0.07448 -0.04583 C 0.0783 -0.04907 0.08525 -0.0544 0.09167 -0.05671 C 0.09358 -0.05741 0.09549 -0.05764 0.09757 -0.0581 C 0.10434 -0.05764 0.11181 -0.05741 0.11858 -0.05671 C 0.12552 -0.05602 0.12396 -0.05486 0.12986 -0.05278 C 0.13177 -0.05208 0.13386 -0.05185 0.13577 -0.05139 L 0.14757 -0.04583 C 0.14896 -0.04514 0.15139 -0.04444 0.15296 -0.04329 C 0.16025 -0.03796 0.15677 -0.04028 0.16476 -0.03657 C 0.16615 -0.03518 0.16667 -0.03356 0.16858 -0.03241 C 0.17014 -0.03148 0.17257 -0.03171 0.17396 -0.03102 C 0.17639 -0.03032 0.17848 -0.0294 0.17986 -0.02847 C 0.1882 -0.02893 0.19653 -0.02893 0.20486 -0.02986 C 0.20695 -0.02986 0.20938 -0.03009 0.21077 -0.03102 C 0.21372 -0.03333 0.21563 -0.03657 0.21858 -0.03912 C 0.21962 -0.04051 0.22066 -0.04213 0.22205 -0.04329 C 0.22396 -0.04467 0.22657 -0.04583 0.22796 -0.04722 C 0.22934 -0.04861 0.22986 -0.05023 0.23195 -0.05139 C 0.23386 -0.05254 0.24653 -0.05393 0.24705 -0.05393 C 0.25105 -0.05486 0.25486 -0.05579 0.25886 -0.05671 C 0.26077 -0.05717 0.26285 -0.05764 0.26476 -0.0581 L 0.27205 -0.05949 C 0.27414 -0.06042 0.27605 -0.06157 0.27796 -0.06204 C 0.28282 -0.06342 0.2882 -0.06412 0.29323 -0.06481 C 0.30539 -0.06643 0.29948 -0.06551 0.31042 -0.06759 C 0.31233 -0.06852 0.31424 -0.06944 0.31667 -0.07014 C 0.31962 -0.07129 0.32657 -0.07222 0.32952 -0.07292 C 0.33386 -0.07361 0.33785 -0.07477 0.34132 -0.07569 L 0.35296 -0.07824 C 0.35504 -0.0787 0.35695 -0.07893 0.35886 -0.07963 C 0.36667 -0.08333 0.36181 -0.08194 0.37205 -0.08356 C 0.37848 -0.08333 0.3849 -0.08333 0.39132 -0.08241 C 0.39427 -0.08194 0.39618 -0.08032 0.39914 -0.07963 C 0.40105 -0.07893 0.404 -0.0787 0.40643 -0.07824 C 0.40851 -0.07801 0.41042 -0.07731 0.41233 -0.07685 C 0.41424 -0.07616 0.41632 -0.075 0.41823 -0.0743 C 0.42014 -0.07361 0.42257 -0.07384 0.42361 -0.07292 C 0.42709 -0.0706 0.42848 -0.06713 0.43143 -0.06481 C 0.43351 -0.06342 0.43542 -0.06227 0.43733 -0.06088 C 0.44219 -0.05671 0.43976 -0.05625 0.44671 -0.05393 C 0.44966 -0.05324 0.45209 -0.05324 0.45452 -0.05278 C 0.45643 -0.05231 0.45851 -0.05162 0.46042 -0.05139 C 0.46285 -0.05092 0.4658 -0.05046 0.46771 -0.05 C 0.4698 -0.04954 0.47171 -0.04907 0.47414 -0.04861 C 0.47605 -0.04815 0.479 -0.04768 0.48143 -0.04722 C 0.48351 -0.04699 0.48542 -0.04629 0.48681 -0.04583 C 0.49028 -0.04537 0.49375 -0.04514 0.49723 -0.04467 C 0.49914 -0.04421 0.50209 -0.04375 0.50452 -0.04329 C 0.50799 -0.04282 0.51094 -0.04236 0.51441 -0.0419 C 0.51632 -0.04167 0.51771 -0.04097 0.5198 -0.04051 C 0.52518 -0.03958 0.53056 -0.03912 0.53542 -0.03796 C 0.53733 -0.0375 0.53889 -0.0368 0.5408 -0.03657 C 0.54775 -0.03542 0.554 -0.03518 0.56042 -0.03379 C 0.58351 -0.02847 0.5599 -0.03333 0.58299 -0.02986 C 0.60209 -0.02685 0.57361 -0.03009 0.59671 -0.02708 C 0.60122 -0.02639 0.60556 -0.02616 0.6099 -0.02569 C 0.62118 -0.02616 0.63247 -0.02546 0.64289 -0.02708 C 0.6448 -0.02731 0.64341 -0.03009 0.6448 -0.03102 C 0.64636 -0.03217 0.64879 -0.03194 0.6507 -0.03241 C 0.65174 -0.03379 0.65261 -0.03542 0.65469 -0.03657 C 0.65747 -0.03866 0.66598 -0.0419 0.66598 -0.04167 C 0.66736 -0.04329 0.66789 -0.04491 0.6698 -0.04583 C 0.67518 -0.04977 0.67466 -0.04768 0.68108 -0.05 C 0.68299 -0.05069 0.68507 -0.05185 0.68698 -0.05278 C 0.68889 -0.05324 0.69098 -0.05324 0.69289 -0.05393 C 0.69289 -0.0537 0.70712 -0.06088 0.71007 -0.06204 C 0.71198 -0.06296 0.71355 -0.06435 0.71598 -0.06481 L 0.72726 -0.06759 L 0.73889 -0.07014 C 0.74098 -0.0706 0.74236 -0.07129 0.74427 -0.07153 L 0.75278 -0.07292 L 0.75278 -0.02708 " pathEditMode="relative" rAng="0" ptsTypes="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9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Dynamický a strukturní pohyb</a:t>
            </a:r>
          </a:p>
        </p:txBody>
      </p:sp>
      <p:pic>
        <p:nvPicPr>
          <p:cNvPr id="1026" name="Picture 2" descr="C:\Users\jokr\AppData\Local\Microsoft\Windows\Temporary Internet Files\Content.IE5\IWQK93NH\MP9003987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8870"/>
            <a:ext cx="3851920" cy="53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kr\AppData\Local\Microsoft\Windows\Temporary Internet Files\Content.IE5\9AQ1BJ2B\MC9000272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09" y="980728"/>
            <a:ext cx="385687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okr\AppData\Local\Microsoft\Windows\Temporary Internet Files\Content.IE5\QK43PXPT\MC9004417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95624"/>
            <a:ext cx="2100611" cy="210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okr\AppData\Local\Microsoft\Windows\Temporary Internet Files\Content.IE5\LCVI8SY3\MC90043904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25" y="4141024"/>
            <a:ext cx="2519495" cy="240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okr\AppData\Local\Microsoft\Windows\Temporary Internet Files\Content.IE5\5PIE1G56\MC90043836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25" y="4195179"/>
            <a:ext cx="2318297" cy="23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C690DD-D8AE-45A6-BD23-2755EDC3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752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asymetrie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Dynamický spád</a:t>
            </a:r>
          </a:p>
        </p:txBody>
      </p:sp>
      <p:sp>
        <p:nvSpPr>
          <p:cNvPr id="4" name="Ovál 3"/>
          <p:cNvSpPr/>
          <p:nvPr/>
        </p:nvSpPr>
        <p:spPr>
          <a:xfrm>
            <a:off x="581970" y="258340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603682" y="3231472"/>
            <a:ext cx="3346881" cy="2530136"/>
          </a:xfrm>
          <a:custGeom>
            <a:avLst/>
            <a:gdLst>
              <a:gd name="connsiteX0" fmla="*/ 0 w 3346881"/>
              <a:gd name="connsiteY0" fmla="*/ 0 h 2530136"/>
              <a:gd name="connsiteX1" fmla="*/ 221941 w 3346881"/>
              <a:gd name="connsiteY1" fmla="*/ 8878 h 2530136"/>
              <a:gd name="connsiteX2" fmla="*/ 337351 w 3346881"/>
              <a:gd name="connsiteY2" fmla="*/ 17755 h 2530136"/>
              <a:gd name="connsiteX3" fmla="*/ 541537 w 3346881"/>
              <a:gd name="connsiteY3" fmla="*/ 26633 h 2530136"/>
              <a:gd name="connsiteX4" fmla="*/ 603681 w 3346881"/>
              <a:gd name="connsiteY4" fmla="*/ 44388 h 2530136"/>
              <a:gd name="connsiteX5" fmla="*/ 630314 w 3346881"/>
              <a:gd name="connsiteY5" fmla="*/ 62144 h 2530136"/>
              <a:gd name="connsiteX6" fmla="*/ 656947 w 3346881"/>
              <a:gd name="connsiteY6" fmla="*/ 71021 h 2530136"/>
              <a:gd name="connsiteX7" fmla="*/ 727968 w 3346881"/>
              <a:gd name="connsiteY7" fmla="*/ 142043 h 2530136"/>
              <a:gd name="connsiteX8" fmla="*/ 754601 w 3346881"/>
              <a:gd name="connsiteY8" fmla="*/ 159798 h 2530136"/>
              <a:gd name="connsiteX9" fmla="*/ 798990 w 3346881"/>
              <a:gd name="connsiteY9" fmla="*/ 221942 h 2530136"/>
              <a:gd name="connsiteX10" fmla="*/ 816745 w 3346881"/>
              <a:gd name="connsiteY10" fmla="*/ 248575 h 2530136"/>
              <a:gd name="connsiteX11" fmla="*/ 825623 w 3346881"/>
              <a:gd name="connsiteY11" fmla="*/ 284085 h 2530136"/>
              <a:gd name="connsiteX12" fmla="*/ 852256 w 3346881"/>
              <a:gd name="connsiteY12" fmla="*/ 292963 h 2530136"/>
              <a:gd name="connsiteX13" fmla="*/ 878889 w 3346881"/>
              <a:gd name="connsiteY13" fmla="*/ 355107 h 2530136"/>
              <a:gd name="connsiteX14" fmla="*/ 914400 w 3346881"/>
              <a:gd name="connsiteY14" fmla="*/ 408373 h 2530136"/>
              <a:gd name="connsiteX15" fmla="*/ 941033 w 3346881"/>
              <a:gd name="connsiteY15" fmla="*/ 488272 h 2530136"/>
              <a:gd name="connsiteX16" fmla="*/ 949910 w 3346881"/>
              <a:gd name="connsiteY16" fmla="*/ 514905 h 2530136"/>
              <a:gd name="connsiteX17" fmla="*/ 976543 w 3346881"/>
              <a:gd name="connsiteY17" fmla="*/ 532660 h 2530136"/>
              <a:gd name="connsiteX18" fmla="*/ 1003176 w 3346881"/>
              <a:gd name="connsiteY18" fmla="*/ 594804 h 2530136"/>
              <a:gd name="connsiteX19" fmla="*/ 1012054 w 3346881"/>
              <a:gd name="connsiteY19" fmla="*/ 621437 h 2530136"/>
              <a:gd name="connsiteX20" fmla="*/ 1056442 w 3346881"/>
              <a:gd name="connsiteY20" fmla="*/ 692458 h 2530136"/>
              <a:gd name="connsiteX21" fmla="*/ 1083075 w 3346881"/>
              <a:gd name="connsiteY21" fmla="*/ 736846 h 2530136"/>
              <a:gd name="connsiteX22" fmla="*/ 1100831 w 3346881"/>
              <a:gd name="connsiteY22" fmla="*/ 807868 h 2530136"/>
              <a:gd name="connsiteX23" fmla="*/ 1118586 w 3346881"/>
              <a:gd name="connsiteY23" fmla="*/ 834501 h 2530136"/>
              <a:gd name="connsiteX24" fmla="*/ 1136341 w 3346881"/>
              <a:gd name="connsiteY24" fmla="*/ 870011 h 2530136"/>
              <a:gd name="connsiteX25" fmla="*/ 1154097 w 3346881"/>
              <a:gd name="connsiteY25" fmla="*/ 887767 h 2530136"/>
              <a:gd name="connsiteX26" fmla="*/ 1180730 w 3346881"/>
              <a:gd name="connsiteY26" fmla="*/ 932155 h 2530136"/>
              <a:gd name="connsiteX27" fmla="*/ 1189607 w 3346881"/>
              <a:gd name="connsiteY27" fmla="*/ 958788 h 2530136"/>
              <a:gd name="connsiteX28" fmla="*/ 1225118 w 3346881"/>
              <a:gd name="connsiteY28" fmla="*/ 1029810 h 2530136"/>
              <a:gd name="connsiteX29" fmla="*/ 1233996 w 3346881"/>
              <a:gd name="connsiteY29" fmla="*/ 1056443 h 2530136"/>
              <a:gd name="connsiteX30" fmla="*/ 1251751 w 3346881"/>
              <a:gd name="connsiteY30" fmla="*/ 1091953 h 2530136"/>
              <a:gd name="connsiteX31" fmla="*/ 1287262 w 3346881"/>
              <a:gd name="connsiteY31" fmla="*/ 1180730 h 2530136"/>
              <a:gd name="connsiteX32" fmla="*/ 1305017 w 3346881"/>
              <a:gd name="connsiteY32" fmla="*/ 1260629 h 2530136"/>
              <a:gd name="connsiteX33" fmla="*/ 1322772 w 3346881"/>
              <a:gd name="connsiteY33" fmla="*/ 1367161 h 2530136"/>
              <a:gd name="connsiteX34" fmla="*/ 1349405 w 3346881"/>
              <a:gd name="connsiteY34" fmla="*/ 1491448 h 2530136"/>
              <a:gd name="connsiteX35" fmla="*/ 1367161 w 3346881"/>
              <a:gd name="connsiteY35" fmla="*/ 1606858 h 2530136"/>
              <a:gd name="connsiteX36" fmla="*/ 1376038 w 3346881"/>
              <a:gd name="connsiteY36" fmla="*/ 1642369 h 2530136"/>
              <a:gd name="connsiteX37" fmla="*/ 1393794 w 3346881"/>
              <a:gd name="connsiteY37" fmla="*/ 1660124 h 2530136"/>
              <a:gd name="connsiteX38" fmla="*/ 1420427 w 3346881"/>
              <a:gd name="connsiteY38" fmla="*/ 1713390 h 2530136"/>
              <a:gd name="connsiteX39" fmla="*/ 1429304 w 3346881"/>
              <a:gd name="connsiteY39" fmla="*/ 1740023 h 2530136"/>
              <a:gd name="connsiteX40" fmla="*/ 1491448 w 3346881"/>
              <a:gd name="connsiteY40" fmla="*/ 1811045 h 2530136"/>
              <a:gd name="connsiteX41" fmla="*/ 1535836 w 3346881"/>
              <a:gd name="connsiteY41" fmla="*/ 1864311 h 2530136"/>
              <a:gd name="connsiteX42" fmla="*/ 1562469 w 3346881"/>
              <a:gd name="connsiteY42" fmla="*/ 1908699 h 2530136"/>
              <a:gd name="connsiteX43" fmla="*/ 1695635 w 3346881"/>
              <a:gd name="connsiteY43" fmla="*/ 2059619 h 2530136"/>
              <a:gd name="connsiteX44" fmla="*/ 1748901 w 3346881"/>
              <a:gd name="connsiteY44" fmla="*/ 2121763 h 2530136"/>
              <a:gd name="connsiteX45" fmla="*/ 1890943 w 3346881"/>
              <a:gd name="connsiteY45" fmla="*/ 2219417 h 2530136"/>
              <a:gd name="connsiteX46" fmla="*/ 2006353 w 3346881"/>
              <a:gd name="connsiteY46" fmla="*/ 2299316 h 2530136"/>
              <a:gd name="connsiteX47" fmla="*/ 2050741 w 3346881"/>
              <a:gd name="connsiteY47" fmla="*/ 2325949 h 2530136"/>
              <a:gd name="connsiteX48" fmla="*/ 2121763 w 3346881"/>
              <a:gd name="connsiteY48" fmla="*/ 2352582 h 2530136"/>
              <a:gd name="connsiteX49" fmla="*/ 2166151 w 3346881"/>
              <a:gd name="connsiteY49" fmla="*/ 2379215 h 2530136"/>
              <a:gd name="connsiteX50" fmla="*/ 2325949 w 3346881"/>
              <a:gd name="connsiteY50" fmla="*/ 2485747 h 2530136"/>
              <a:gd name="connsiteX51" fmla="*/ 2396970 w 3346881"/>
              <a:gd name="connsiteY51" fmla="*/ 2530136 h 2530136"/>
              <a:gd name="connsiteX52" fmla="*/ 2725444 w 3346881"/>
              <a:gd name="connsiteY52" fmla="*/ 2521258 h 2530136"/>
              <a:gd name="connsiteX53" fmla="*/ 2769833 w 3346881"/>
              <a:gd name="connsiteY53" fmla="*/ 2503503 h 2530136"/>
              <a:gd name="connsiteX54" fmla="*/ 2858609 w 3346881"/>
              <a:gd name="connsiteY54" fmla="*/ 2494625 h 2530136"/>
              <a:gd name="connsiteX55" fmla="*/ 2965141 w 3346881"/>
              <a:gd name="connsiteY55" fmla="*/ 2459114 h 2530136"/>
              <a:gd name="connsiteX56" fmla="*/ 3036163 w 3346881"/>
              <a:gd name="connsiteY56" fmla="*/ 2423604 h 2530136"/>
              <a:gd name="connsiteX57" fmla="*/ 3053918 w 3346881"/>
              <a:gd name="connsiteY57" fmla="*/ 2405848 h 2530136"/>
              <a:gd name="connsiteX58" fmla="*/ 3089429 w 3346881"/>
              <a:gd name="connsiteY58" fmla="*/ 2396971 h 2530136"/>
              <a:gd name="connsiteX59" fmla="*/ 3098306 w 3346881"/>
              <a:gd name="connsiteY59" fmla="*/ 2370338 h 2530136"/>
              <a:gd name="connsiteX60" fmla="*/ 3124939 w 3346881"/>
              <a:gd name="connsiteY60" fmla="*/ 2361460 h 2530136"/>
              <a:gd name="connsiteX61" fmla="*/ 3151572 w 3346881"/>
              <a:gd name="connsiteY61" fmla="*/ 2343705 h 2530136"/>
              <a:gd name="connsiteX62" fmla="*/ 3169328 w 3346881"/>
              <a:gd name="connsiteY62" fmla="*/ 2317072 h 2530136"/>
              <a:gd name="connsiteX63" fmla="*/ 3222594 w 3346881"/>
              <a:gd name="connsiteY63" fmla="*/ 2299316 h 2530136"/>
              <a:gd name="connsiteX64" fmla="*/ 3275860 w 3346881"/>
              <a:gd name="connsiteY64" fmla="*/ 2272683 h 2530136"/>
              <a:gd name="connsiteX65" fmla="*/ 3293615 w 3346881"/>
              <a:gd name="connsiteY65" fmla="*/ 2246050 h 2530136"/>
              <a:gd name="connsiteX66" fmla="*/ 3346881 w 3346881"/>
              <a:gd name="connsiteY66" fmla="*/ 2228295 h 253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346881" h="2530136">
                <a:moveTo>
                  <a:pt x="0" y="0"/>
                </a:moveTo>
                <a:lnTo>
                  <a:pt x="221941" y="8878"/>
                </a:lnTo>
                <a:cubicBezTo>
                  <a:pt x="260471" y="10906"/>
                  <a:pt x="298827" y="15615"/>
                  <a:pt x="337351" y="17755"/>
                </a:cubicBezTo>
                <a:cubicBezTo>
                  <a:pt x="405372" y="21534"/>
                  <a:pt x="473475" y="23674"/>
                  <a:pt x="541537" y="26633"/>
                </a:cubicBezTo>
                <a:cubicBezTo>
                  <a:pt x="562252" y="32551"/>
                  <a:pt x="583678" y="36387"/>
                  <a:pt x="603681" y="44388"/>
                </a:cubicBezTo>
                <a:cubicBezTo>
                  <a:pt x="613588" y="48351"/>
                  <a:pt x="620771" y="57372"/>
                  <a:pt x="630314" y="62144"/>
                </a:cubicBezTo>
                <a:cubicBezTo>
                  <a:pt x="638684" y="66329"/>
                  <a:pt x="648069" y="68062"/>
                  <a:pt x="656947" y="71021"/>
                </a:cubicBezTo>
                <a:cubicBezTo>
                  <a:pt x="680621" y="94695"/>
                  <a:pt x="703195" y="119522"/>
                  <a:pt x="727968" y="142043"/>
                </a:cubicBezTo>
                <a:cubicBezTo>
                  <a:pt x="735863" y="149220"/>
                  <a:pt x="748399" y="151116"/>
                  <a:pt x="754601" y="159798"/>
                </a:cubicBezTo>
                <a:cubicBezTo>
                  <a:pt x="808898" y="235812"/>
                  <a:pt x="737285" y="180804"/>
                  <a:pt x="798990" y="221942"/>
                </a:cubicBezTo>
                <a:cubicBezTo>
                  <a:pt x="804908" y="230820"/>
                  <a:pt x="812542" y="238768"/>
                  <a:pt x="816745" y="248575"/>
                </a:cubicBezTo>
                <a:cubicBezTo>
                  <a:pt x="821551" y="259789"/>
                  <a:pt x="818001" y="274558"/>
                  <a:pt x="825623" y="284085"/>
                </a:cubicBezTo>
                <a:cubicBezTo>
                  <a:pt x="831469" y="291392"/>
                  <a:pt x="843378" y="290004"/>
                  <a:pt x="852256" y="292963"/>
                </a:cubicBezTo>
                <a:cubicBezTo>
                  <a:pt x="877743" y="394910"/>
                  <a:pt x="842105" y="269278"/>
                  <a:pt x="878889" y="355107"/>
                </a:cubicBezTo>
                <a:cubicBezTo>
                  <a:pt x="901820" y="408612"/>
                  <a:pt x="867589" y="377165"/>
                  <a:pt x="914400" y="408373"/>
                </a:cubicBezTo>
                <a:lnTo>
                  <a:pt x="941033" y="488272"/>
                </a:lnTo>
                <a:cubicBezTo>
                  <a:pt x="943992" y="497150"/>
                  <a:pt x="942124" y="509714"/>
                  <a:pt x="949910" y="514905"/>
                </a:cubicBezTo>
                <a:lnTo>
                  <a:pt x="976543" y="532660"/>
                </a:lnTo>
                <a:cubicBezTo>
                  <a:pt x="995020" y="606565"/>
                  <a:pt x="972522" y="533497"/>
                  <a:pt x="1003176" y="594804"/>
                </a:cubicBezTo>
                <a:cubicBezTo>
                  <a:pt x="1007361" y="603174"/>
                  <a:pt x="1007573" y="613222"/>
                  <a:pt x="1012054" y="621437"/>
                </a:cubicBezTo>
                <a:cubicBezTo>
                  <a:pt x="1025422" y="645945"/>
                  <a:pt x="1042079" y="668519"/>
                  <a:pt x="1056442" y="692458"/>
                </a:cubicBezTo>
                <a:lnTo>
                  <a:pt x="1083075" y="736846"/>
                </a:lnTo>
                <a:cubicBezTo>
                  <a:pt x="1088994" y="760520"/>
                  <a:pt x="1087295" y="787564"/>
                  <a:pt x="1100831" y="807868"/>
                </a:cubicBezTo>
                <a:cubicBezTo>
                  <a:pt x="1106749" y="816746"/>
                  <a:pt x="1113292" y="825237"/>
                  <a:pt x="1118586" y="834501"/>
                </a:cubicBezTo>
                <a:cubicBezTo>
                  <a:pt x="1125152" y="845991"/>
                  <a:pt x="1129000" y="859000"/>
                  <a:pt x="1136341" y="870011"/>
                </a:cubicBezTo>
                <a:cubicBezTo>
                  <a:pt x="1140984" y="876975"/>
                  <a:pt x="1149232" y="880956"/>
                  <a:pt x="1154097" y="887767"/>
                </a:cubicBezTo>
                <a:cubicBezTo>
                  <a:pt x="1164126" y="901808"/>
                  <a:pt x="1173013" y="916722"/>
                  <a:pt x="1180730" y="932155"/>
                </a:cubicBezTo>
                <a:cubicBezTo>
                  <a:pt x="1184915" y="940525"/>
                  <a:pt x="1185735" y="950269"/>
                  <a:pt x="1189607" y="958788"/>
                </a:cubicBezTo>
                <a:cubicBezTo>
                  <a:pt x="1200560" y="982884"/>
                  <a:pt x="1214165" y="1005714"/>
                  <a:pt x="1225118" y="1029810"/>
                </a:cubicBezTo>
                <a:cubicBezTo>
                  <a:pt x="1228990" y="1038329"/>
                  <a:pt x="1230310" y="1047842"/>
                  <a:pt x="1233996" y="1056443"/>
                </a:cubicBezTo>
                <a:cubicBezTo>
                  <a:pt x="1239209" y="1068607"/>
                  <a:pt x="1247104" y="1079562"/>
                  <a:pt x="1251751" y="1091953"/>
                </a:cubicBezTo>
                <a:cubicBezTo>
                  <a:pt x="1292828" y="1201490"/>
                  <a:pt x="1210620" y="1027446"/>
                  <a:pt x="1287262" y="1180730"/>
                </a:cubicBezTo>
                <a:cubicBezTo>
                  <a:pt x="1296151" y="1216288"/>
                  <a:pt x="1298257" y="1222321"/>
                  <a:pt x="1305017" y="1260629"/>
                </a:cubicBezTo>
                <a:cubicBezTo>
                  <a:pt x="1311273" y="1296082"/>
                  <a:pt x="1314040" y="1332235"/>
                  <a:pt x="1322772" y="1367161"/>
                </a:cubicBezTo>
                <a:cubicBezTo>
                  <a:pt x="1339072" y="1432358"/>
                  <a:pt x="1340811" y="1431289"/>
                  <a:pt x="1349405" y="1491448"/>
                </a:cubicBezTo>
                <a:cubicBezTo>
                  <a:pt x="1360168" y="1566792"/>
                  <a:pt x="1353595" y="1545811"/>
                  <a:pt x="1367161" y="1606858"/>
                </a:cubicBezTo>
                <a:cubicBezTo>
                  <a:pt x="1369808" y="1618769"/>
                  <a:pt x="1370581" y="1631456"/>
                  <a:pt x="1376038" y="1642369"/>
                </a:cubicBezTo>
                <a:cubicBezTo>
                  <a:pt x="1379781" y="1649855"/>
                  <a:pt x="1387875" y="1654206"/>
                  <a:pt x="1393794" y="1660124"/>
                </a:cubicBezTo>
                <a:cubicBezTo>
                  <a:pt x="1416106" y="1727066"/>
                  <a:pt x="1386008" y="1644552"/>
                  <a:pt x="1420427" y="1713390"/>
                </a:cubicBezTo>
                <a:cubicBezTo>
                  <a:pt x="1424612" y="1721760"/>
                  <a:pt x="1424759" y="1731843"/>
                  <a:pt x="1429304" y="1740023"/>
                </a:cubicBezTo>
                <a:cubicBezTo>
                  <a:pt x="1459766" y="1794855"/>
                  <a:pt x="1452544" y="1785108"/>
                  <a:pt x="1491448" y="1811045"/>
                </a:cubicBezTo>
                <a:cubicBezTo>
                  <a:pt x="1541988" y="1912125"/>
                  <a:pt x="1475606" y="1794043"/>
                  <a:pt x="1535836" y="1864311"/>
                </a:cubicBezTo>
                <a:cubicBezTo>
                  <a:pt x="1547065" y="1877412"/>
                  <a:pt x="1551875" y="1895079"/>
                  <a:pt x="1562469" y="1908699"/>
                </a:cubicBezTo>
                <a:cubicBezTo>
                  <a:pt x="1725607" y="2118446"/>
                  <a:pt x="1606329" y="1961384"/>
                  <a:pt x="1695635" y="2059619"/>
                </a:cubicBezTo>
                <a:cubicBezTo>
                  <a:pt x="1713987" y="2079807"/>
                  <a:pt x="1728443" y="2103712"/>
                  <a:pt x="1748901" y="2121763"/>
                </a:cubicBezTo>
                <a:cubicBezTo>
                  <a:pt x="1837145" y="2199625"/>
                  <a:pt x="1822058" y="2173494"/>
                  <a:pt x="1890943" y="2219417"/>
                </a:cubicBezTo>
                <a:cubicBezTo>
                  <a:pt x="1929874" y="2245371"/>
                  <a:pt x="1967422" y="2273362"/>
                  <a:pt x="2006353" y="2299316"/>
                </a:cubicBezTo>
                <a:cubicBezTo>
                  <a:pt x="2020710" y="2308887"/>
                  <a:pt x="2035074" y="2318718"/>
                  <a:pt x="2050741" y="2325949"/>
                </a:cubicBezTo>
                <a:cubicBezTo>
                  <a:pt x="2073698" y="2336544"/>
                  <a:pt x="2098806" y="2341987"/>
                  <a:pt x="2121763" y="2352582"/>
                </a:cubicBezTo>
                <a:cubicBezTo>
                  <a:pt x="2137430" y="2359813"/>
                  <a:pt x="2151698" y="2369789"/>
                  <a:pt x="2166151" y="2379215"/>
                </a:cubicBezTo>
                <a:cubicBezTo>
                  <a:pt x="2219773" y="2414186"/>
                  <a:pt x="2274735" y="2447337"/>
                  <a:pt x="2325949" y="2485747"/>
                </a:cubicBezTo>
                <a:cubicBezTo>
                  <a:pt x="2372047" y="2520320"/>
                  <a:pt x="2348226" y="2505763"/>
                  <a:pt x="2396970" y="2530136"/>
                </a:cubicBezTo>
                <a:cubicBezTo>
                  <a:pt x="2506461" y="2527177"/>
                  <a:pt x="2616191" y="2529062"/>
                  <a:pt x="2725444" y="2521258"/>
                </a:cubicBezTo>
                <a:cubicBezTo>
                  <a:pt x="2741340" y="2520123"/>
                  <a:pt x="2754206" y="2506628"/>
                  <a:pt x="2769833" y="2503503"/>
                </a:cubicBezTo>
                <a:cubicBezTo>
                  <a:pt x="2798995" y="2497671"/>
                  <a:pt x="2829017" y="2497584"/>
                  <a:pt x="2858609" y="2494625"/>
                </a:cubicBezTo>
                <a:cubicBezTo>
                  <a:pt x="2913829" y="2457812"/>
                  <a:pt x="2859775" y="2489219"/>
                  <a:pt x="2965141" y="2459114"/>
                </a:cubicBezTo>
                <a:cubicBezTo>
                  <a:pt x="2991922" y="2451462"/>
                  <a:pt x="3014692" y="2440781"/>
                  <a:pt x="3036163" y="2423604"/>
                </a:cubicBezTo>
                <a:cubicBezTo>
                  <a:pt x="3042699" y="2418375"/>
                  <a:pt x="3046432" y="2409591"/>
                  <a:pt x="3053918" y="2405848"/>
                </a:cubicBezTo>
                <a:cubicBezTo>
                  <a:pt x="3064831" y="2400391"/>
                  <a:pt x="3077592" y="2399930"/>
                  <a:pt x="3089429" y="2396971"/>
                </a:cubicBezTo>
                <a:cubicBezTo>
                  <a:pt x="3092388" y="2388093"/>
                  <a:pt x="3091689" y="2376955"/>
                  <a:pt x="3098306" y="2370338"/>
                </a:cubicBezTo>
                <a:cubicBezTo>
                  <a:pt x="3104923" y="2363721"/>
                  <a:pt x="3116569" y="2365645"/>
                  <a:pt x="3124939" y="2361460"/>
                </a:cubicBezTo>
                <a:cubicBezTo>
                  <a:pt x="3134482" y="2356688"/>
                  <a:pt x="3142694" y="2349623"/>
                  <a:pt x="3151572" y="2343705"/>
                </a:cubicBezTo>
                <a:cubicBezTo>
                  <a:pt x="3157491" y="2334827"/>
                  <a:pt x="3160280" y="2322727"/>
                  <a:pt x="3169328" y="2317072"/>
                </a:cubicBezTo>
                <a:cubicBezTo>
                  <a:pt x="3185199" y="2307153"/>
                  <a:pt x="3207021" y="2309698"/>
                  <a:pt x="3222594" y="2299316"/>
                </a:cubicBezTo>
                <a:cubicBezTo>
                  <a:pt x="3257013" y="2276370"/>
                  <a:pt x="3239105" y="2284935"/>
                  <a:pt x="3275860" y="2272683"/>
                </a:cubicBezTo>
                <a:cubicBezTo>
                  <a:pt x="3281778" y="2263805"/>
                  <a:pt x="3284567" y="2251705"/>
                  <a:pt x="3293615" y="2246050"/>
                </a:cubicBezTo>
                <a:cubicBezTo>
                  <a:pt x="3309486" y="2236131"/>
                  <a:pt x="3346881" y="2228295"/>
                  <a:pt x="3346881" y="22282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1475656" y="3231472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067944" y="5445224"/>
            <a:ext cx="4536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7740352" y="3231472"/>
            <a:ext cx="0" cy="2213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5209863" y="3244147"/>
            <a:ext cx="2252666" cy="2201077"/>
          </a:xfrm>
          <a:prstGeom prst="ellipse">
            <a:avLst/>
          </a:prstGeom>
          <a:solidFill>
            <a:srgbClr val="FCA8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040052" y="3227236"/>
            <a:ext cx="2649952" cy="221798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B44BBF-7168-40FD-A3A7-4ABEE708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199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0.00255 C 0.04462 0.00347 0.0467 0.00463 0.04861 0.00556 C 0.05104 0.00672 0.05573 0.0088 0.05573 0.00903 C 0.06007 0.01736 0.06059 0.01991 0.06771 0.02315 C 0.07049 0.03334 0.06667 0.02315 0.0724 0.0294 C 0.07674 0.03403 0.07379 0.03681 0.07952 0.04213 C 0.0816 0.05023 0.08247 0.06135 0.08906 0.06435 C 0.09149 0.07361 0.09445 0.08148 0.09861 0.08982 C 0.1 0.09699 0.10104 0.09977 0.10573 0.10394 C 0.10868 0.11551 0.10486 0.10185 0.10938 0.11366 C 0.11059 0.11667 0.11007 0.1206 0.11163 0.12315 C 0.1125 0.12454 0.11406 0.12523 0.11528 0.12616 C 0.11806 0.14468 0.12292 0.16297 0.13073 0.17871 C 0.13698 0.21135 0.13785 0.24051 0.15226 0.26922 C 0.15486 0.28449 0.15087 0.26667 0.15695 0.28033 C 0.16181 0.29144 0.15399 0.28264 0.16163 0.28982 C 0.1632 0.29306 0.16493 0.29607 0.16649 0.29931 C 0.16736 0.30093 0.16893 0.30394 0.16893 0.30417 C 0.17101 0.31412 0.16806 0.30463 0.17361 0.31042 C 0.17587 0.31273 0.17587 0.31783 0.1783 0.31991 C 0.18004 0.3213 0.18646 0.32315 0.18906 0.32477 C 0.19445 0.32801 0.19861 0.33102 0.20452 0.33264 C 0.21146 0.33889 0.21927 0.34097 0.22726 0.34375 C 0.23247 0.3507 0.22917 0.34769 0.23785 0.35162 C 0.24028 0.35278 0.24497 0.35486 0.24497 0.3551 C 0.25052 0.36019 0.25538 0.36135 0.26163 0.36435 C 0.27639 0.36389 0.29097 0.36366 0.30573 0.36273 C 0.31198 0.36227 0.31858 0.35648 0.32483 0.35486 C 0.32708 0.35278 0.33004 0.35255 0.33195 0.35 C 0.33281 0.34885 0.33229 0.34653 0.33316 0.34537 C 0.33403 0.34422 0.33663 0.34213 0.33663 0.34375 C 0.33663 0.3463 0.33056 0.34792 0.32952 0.34838 C 0.32118 0.35185 0.3309 0.34931 0.31406 0.35162 C 0.30643 0.35417 0.29948 0.35533 0.29149 0.35648 C 0.27899 0.36181 0.26511 0.36806 0.25226 0.3706 C 0.24931 0.36875 0.24497 0.36736 0.24271 0.36435 " pathEditMode="relative" rAng="0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32" dur="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33" dur="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Formy pohybu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  <a:p>
            <a:pPr lvl="1"/>
            <a:r>
              <a:rPr lang="cs-CZ" dirty="0"/>
              <a:t>Od Aristotela po Engelse (klasifikace věd)</a:t>
            </a:r>
          </a:p>
          <a:p>
            <a:pPr lvl="2"/>
            <a:r>
              <a:rPr lang="cs-CZ" dirty="0"/>
              <a:t>mechanický</a:t>
            </a:r>
          </a:p>
          <a:p>
            <a:pPr lvl="2"/>
            <a:r>
              <a:rPr lang="cs-CZ" dirty="0"/>
              <a:t>fyzikální</a:t>
            </a:r>
          </a:p>
          <a:p>
            <a:pPr lvl="2"/>
            <a:r>
              <a:rPr lang="cs-CZ" dirty="0"/>
              <a:t>chemický</a:t>
            </a:r>
          </a:p>
          <a:p>
            <a:pPr lvl="2"/>
            <a:r>
              <a:rPr lang="cs-CZ" dirty="0"/>
              <a:t>biologický</a:t>
            </a:r>
          </a:p>
          <a:p>
            <a:pPr lvl="2"/>
            <a:r>
              <a:rPr lang="cs-CZ" dirty="0"/>
              <a:t>Společenský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EAE5BA-6A48-4D0A-A082-A2FB843B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1190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Formy pohybu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  <a:p>
            <a:pPr marL="457200" lvl="1" indent="0">
              <a:buNone/>
            </a:pPr>
            <a:r>
              <a:rPr lang="cs-CZ" dirty="0"/>
              <a:t>Základní fyzikální interakce</a:t>
            </a:r>
          </a:p>
          <a:p>
            <a:pPr lvl="1"/>
            <a:r>
              <a:rPr lang="cs-CZ" dirty="0"/>
              <a:t>silná</a:t>
            </a:r>
          </a:p>
          <a:p>
            <a:pPr lvl="1"/>
            <a:r>
              <a:rPr lang="cs-CZ" dirty="0"/>
              <a:t>slabá</a:t>
            </a:r>
          </a:p>
          <a:p>
            <a:pPr lvl="1"/>
            <a:r>
              <a:rPr lang="cs-CZ" dirty="0"/>
              <a:t>elektromagnetická</a:t>
            </a:r>
          </a:p>
          <a:p>
            <a:pPr lvl="1"/>
            <a:r>
              <a:rPr lang="cs-CZ" dirty="0"/>
              <a:t>gravitační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15590D-D5F9-4A50-8D91-3DA5C992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6870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F8FA3BB-9468-46FB-874C-282E98CC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726" y="764704"/>
            <a:ext cx="8893251" cy="474076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5FF89-A8E1-46AA-B096-43795374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9334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</Words>
  <Application>Microsoft Office PowerPoint</Application>
  <PresentationFormat>Předvádění na obrazovce (4:3)</PresentationFormat>
  <Paragraphs>101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Tahoma</vt:lpstr>
      <vt:lpstr>Motiv systému Office</vt:lpstr>
      <vt:lpstr>Pohyb</vt:lpstr>
      <vt:lpstr>Pohyb</vt:lpstr>
      <vt:lpstr>Prezentace aplikace PowerPoint</vt:lpstr>
      <vt:lpstr>Změna a její parametry</vt:lpstr>
      <vt:lpstr>Dynamický a strukturní pohyb</vt:lpstr>
      <vt:lpstr>Role asymetrie</vt:lpstr>
      <vt:lpstr>Formy pohybu </vt:lpstr>
      <vt:lpstr>Formy pohybu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Evoluce jako typ pohybu a vysvětlení vzniku nového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Pohyb</dc:title>
  <dc:creator>jokr</dc:creator>
  <cp:lastModifiedBy>Josef Krob</cp:lastModifiedBy>
  <cp:revision>41</cp:revision>
  <dcterms:created xsi:type="dcterms:W3CDTF">2012-11-06T21:19:26Z</dcterms:created>
  <dcterms:modified xsi:type="dcterms:W3CDTF">2022-04-19T08:45:58Z</dcterms:modified>
</cp:coreProperties>
</file>