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1" r:id="rId4"/>
    <p:sldId id="272" r:id="rId5"/>
    <p:sldId id="273" r:id="rId6"/>
    <p:sldId id="269" r:id="rId7"/>
    <p:sldId id="260" r:id="rId8"/>
    <p:sldId id="270" r:id="rId9"/>
    <p:sldId id="261" r:id="rId10"/>
    <p:sldId id="257" r:id="rId11"/>
    <p:sldId id="262" r:id="rId12"/>
    <p:sldId id="264" r:id="rId13"/>
    <p:sldId id="265" r:id="rId14"/>
    <p:sldId id="263" r:id="rId15"/>
    <p:sldId id="258" r:id="rId16"/>
    <p:sldId id="266" r:id="rId17"/>
    <p:sldId id="267"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3" d="100"/>
          <a:sy n="73" d="100"/>
        </p:scale>
        <p:origin x="120" y="9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Se&#353;it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0,12</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yVal>
            <c:numRef>
              <c:f>List1!$B$1:$B$8</c:f>
              <c:numCache>
                <c:formatCode>General</c:formatCode>
                <c:ptCount val="8"/>
                <c:pt idx="0">
                  <c:v>0.12</c:v>
                </c:pt>
                <c:pt idx="1">
                  <c:v>0.24</c:v>
                </c:pt>
                <c:pt idx="2">
                  <c:v>0.48</c:v>
                </c:pt>
                <c:pt idx="3">
                  <c:v>0.96</c:v>
                </c:pt>
                <c:pt idx="4">
                  <c:v>0.92</c:v>
                </c:pt>
                <c:pt idx="5">
                  <c:v>0.84</c:v>
                </c:pt>
                <c:pt idx="6">
                  <c:v>0.68</c:v>
                </c:pt>
                <c:pt idx="7">
                  <c:v>0.36</c:v>
                </c:pt>
              </c:numCache>
            </c:numRef>
          </c:yVal>
          <c:smooth val="0"/>
          <c:extLst>
            <c:ext xmlns:c16="http://schemas.microsoft.com/office/drawing/2014/chart" uri="{C3380CC4-5D6E-409C-BE32-E72D297353CC}">
              <c16:uniqueId val="{00000000-669A-4EFF-8D51-9216F17CFD1A}"/>
            </c:ext>
          </c:extLst>
        </c:ser>
        <c:dLbls>
          <c:showLegendKey val="0"/>
          <c:showVal val="0"/>
          <c:showCatName val="0"/>
          <c:showSerName val="0"/>
          <c:showPercent val="0"/>
          <c:showBubbleSize val="0"/>
        </c:dLbls>
        <c:axId val="439147016"/>
        <c:axId val="439137216"/>
      </c:scatterChart>
      <c:valAx>
        <c:axId val="439147016"/>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37216"/>
        <c:crosses val="autoZero"/>
        <c:crossBetween val="midCat"/>
      </c:valAx>
      <c:valAx>
        <c:axId val="439137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47016"/>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0,13</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yVal>
            <c:numRef>
              <c:f>List1!$A$1:$A$8</c:f>
              <c:numCache>
                <c:formatCode>General</c:formatCode>
                <c:ptCount val="8"/>
                <c:pt idx="0">
                  <c:v>0.13</c:v>
                </c:pt>
                <c:pt idx="1">
                  <c:v>0.26</c:v>
                </c:pt>
                <c:pt idx="2">
                  <c:v>0.52</c:v>
                </c:pt>
                <c:pt idx="3">
                  <c:v>0.04</c:v>
                </c:pt>
                <c:pt idx="4">
                  <c:v>0.08</c:v>
                </c:pt>
                <c:pt idx="5">
                  <c:v>0.16</c:v>
                </c:pt>
                <c:pt idx="6">
                  <c:v>0.32</c:v>
                </c:pt>
                <c:pt idx="7">
                  <c:v>0.64</c:v>
                </c:pt>
              </c:numCache>
            </c:numRef>
          </c:yVal>
          <c:smooth val="0"/>
          <c:extLst>
            <c:ext xmlns:c16="http://schemas.microsoft.com/office/drawing/2014/chart" uri="{C3380CC4-5D6E-409C-BE32-E72D297353CC}">
              <c16:uniqueId val="{00000000-467E-45AB-B275-DAF051B15394}"/>
            </c:ext>
          </c:extLst>
        </c:ser>
        <c:dLbls>
          <c:showLegendKey val="0"/>
          <c:showVal val="0"/>
          <c:showCatName val="0"/>
          <c:showSerName val="0"/>
          <c:showPercent val="0"/>
          <c:showBubbleSize val="0"/>
        </c:dLbls>
        <c:axId val="439147800"/>
        <c:axId val="439136040"/>
      </c:scatterChart>
      <c:valAx>
        <c:axId val="439147800"/>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36040"/>
        <c:crosses val="autoZero"/>
        <c:crossBetween val="midCat"/>
      </c:valAx>
      <c:valAx>
        <c:axId val="439136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43914780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A6A023F2-47A0-4AB7-85E0-B15C28D09693}" type="datetimeFigureOut">
              <a:rPr lang="cs-CZ" smtClean="0"/>
              <a:t>03.05.2022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4269108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6A023F2-47A0-4AB7-85E0-B15C28D09693}" type="datetimeFigureOut">
              <a:rPr lang="cs-CZ" smtClean="0"/>
              <a:t>03.05.2022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79051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6A023F2-47A0-4AB7-85E0-B15C28D09693}" type="datetimeFigureOut">
              <a:rPr lang="cs-CZ" smtClean="0"/>
              <a:t>03.05.2022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241837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6A023F2-47A0-4AB7-85E0-B15C28D09693}" type="datetimeFigureOut">
              <a:rPr lang="cs-CZ" smtClean="0"/>
              <a:t>03.05.2022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3056366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A6A023F2-47A0-4AB7-85E0-B15C28D09693}" type="datetimeFigureOut">
              <a:rPr lang="cs-CZ" smtClean="0"/>
              <a:t>03.05.2022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8455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6A023F2-47A0-4AB7-85E0-B15C28D09693}" type="datetimeFigureOut">
              <a:rPr lang="cs-CZ" smtClean="0"/>
              <a:t>03.05.2022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567005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6A023F2-47A0-4AB7-85E0-B15C28D09693}" type="datetimeFigureOut">
              <a:rPr lang="cs-CZ" smtClean="0"/>
              <a:t>03.05.2022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59007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A6A023F2-47A0-4AB7-85E0-B15C28D09693}" type="datetimeFigureOut">
              <a:rPr lang="cs-CZ" smtClean="0"/>
              <a:t>03.05.2022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34025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6A023F2-47A0-4AB7-85E0-B15C28D09693}" type="datetimeFigureOut">
              <a:rPr lang="cs-CZ" smtClean="0"/>
              <a:t>03.05.2022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41162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A6A023F2-47A0-4AB7-85E0-B15C28D09693}" type="datetimeFigureOut">
              <a:rPr lang="cs-CZ" smtClean="0"/>
              <a:t>03.05.2022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2037054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A6A023F2-47A0-4AB7-85E0-B15C28D09693}" type="datetimeFigureOut">
              <a:rPr lang="cs-CZ" smtClean="0"/>
              <a:t>03.05.2022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EA74C5-5192-4E46-8874-C5BC5149CF6A}" type="slidenum">
              <a:rPr lang="cs-CZ" smtClean="0"/>
              <a:t>‹#›</a:t>
            </a:fld>
            <a:endParaRPr lang="cs-CZ"/>
          </a:p>
        </p:txBody>
      </p:sp>
    </p:spTree>
    <p:extLst>
      <p:ext uri="{BB962C8B-B14F-4D97-AF65-F5344CB8AC3E}">
        <p14:creationId xmlns:p14="http://schemas.microsoft.com/office/powerpoint/2010/main" val="11206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023F2-47A0-4AB7-85E0-B15C28D09693}" type="datetimeFigureOut">
              <a:rPr lang="cs-CZ" smtClean="0"/>
              <a:t>03.05.2022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EA74C5-5192-4E46-8874-C5BC5149CF6A}" type="slidenum">
              <a:rPr lang="cs-CZ" smtClean="0"/>
              <a:t>‹#›</a:t>
            </a:fld>
            <a:endParaRPr lang="cs-CZ"/>
          </a:p>
        </p:txBody>
      </p:sp>
    </p:spTree>
    <p:extLst>
      <p:ext uri="{BB962C8B-B14F-4D97-AF65-F5344CB8AC3E}">
        <p14:creationId xmlns:p14="http://schemas.microsoft.com/office/powerpoint/2010/main" val="2060646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nformationphilosopher.com/freedom/chaos.html" TargetMode="External"/><Relationship Id="rId2" Type="http://schemas.openxmlformats.org/officeDocument/2006/relationships/hyperlink" Target="http://www.informationphilosopher.com/freedom/predictability.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Zákon a pořádek</a:t>
            </a:r>
          </a:p>
        </p:txBody>
      </p:sp>
      <p:sp>
        <p:nvSpPr>
          <p:cNvPr id="3" name="Podnadpis 2"/>
          <p:cNvSpPr>
            <a:spLocks noGrp="1"/>
          </p:cNvSpPr>
          <p:nvPr>
            <p:ph type="subTitle" idx="1"/>
          </p:nvPr>
        </p:nvSpPr>
        <p:spPr/>
        <p:txBody>
          <a:bodyPr/>
          <a:lstStyle/>
          <a:p>
            <a:r>
              <a:rPr lang="cs-CZ" dirty="0"/>
              <a:t>Zákon, zákonitost, nutnost, nahodilost</a:t>
            </a:r>
          </a:p>
        </p:txBody>
      </p:sp>
    </p:spTree>
    <p:extLst>
      <p:ext uri="{BB962C8B-B14F-4D97-AF65-F5344CB8AC3E}">
        <p14:creationId xmlns:p14="http://schemas.microsoft.com/office/powerpoint/2010/main" val="1177140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cs-CZ" altLang="cs-CZ" b="1" dirty="0"/>
              <a:t>Chaotické systémy</a:t>
            </a:r>
          </a:p>
        </p:txBody>
      </p:sp>
      <p:sp>
        <p:nvSpPr>
          <p:cNvPr id="3075" name="Rectangle 3"/>
          <p:cNvSpPr>
            <a:spLocks noGrp="1" noChangeArrowheads="1"/>
          </p:cNvSpPr>
          <p:nvPr>
            <p:ph type="body" idx="1"/>
          </p:nvPr>
        </p:nvSpPr>
        <p:spPr/>
        <p:txBody>
          <a:bodyPr/>
          <a:lstStyle/>
          <a:p>
            <a:pPr eaLnBrk="1" hangingPunct="1"/>
            <a:r>
              <a:rPr lang="cs-CZ" altLang="cs-CZ" dirty="0"/>
              <a:t>2, 4, 8, 16, 32, 64 …?</a:t>
            </a:r>
          </a:p>
          <a:p>
            <a:pPr marL="457200" lvl="1" indent="0">
              <a:buNone/>
            </a:pPr>
            <a:endParaRPr lang="cs-CZ" dirty="0"/>
          </a:p>
          <a:p>
            <a:r>
              <a:rPr lang="cs-CZ" sz="2900" dirty="0"/>
              <a:t>8,                        45,  47,   </a:t>
            </a:r>
          </a:p>
          <a:p>
            <a:pPr marL="457200" lvl="1" indent="0">
              <a:buNone/>
            </a:pPr>
            <a:r>
              <a:rPr lang="cs-CZ" sz="2500" dirty="0"/>
              <a:t>56, 18 ...?</a:t>
            </a:r>
          </a:p>
          <a:p>
            <a:pPr marL="457200" lvl="1" indent="0">
              <a:buNone/>
            </a:pPr>
            <a:r>
              <a:rPr lang="cs-CZ" sz="2900" dirty="0"/>
              <a:t>2, 5, 6,</a:t>
            </a:r>
          </a:p>
          <a:p>
            <a:pPr marL="914400" lvl="2" indent="0">
              <a:buNone/>
            </a:pPr>
            <a:r>
              <a:rPr lang="cs-CZ" sz="2900" dirty="0"/>
              <a:t> 8, 15,</a:t>
            </a:r>
          </a:p>
          <a:p>
            <a:endParaRPr lang="cs-CZ" altLang="cs-CZ" dirty="0"/>
          </a:p>
          <a:p>
            <a:r>
              <a:rPr lang="cs-CZ" altLang="cs-CZ" dirty="0"/>
              <a:t>1, 11, 12, 1121, 1321, 123121, 132231, 123222, 112431, ?</a:t>
            </a:r>
          </a:p>
        </p:txBody>
      </p:sp>
    </p:spTree>
    <p:extLst>
      <p:ext uri="{BB962C8B-B14F-4D97-AF65-F5344CB8AC3E}">
        <p14:creationId xmlns:p14="http://schemas.microsoft.com/office/powerpoint/2010/main" val="342121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500"/>
                                        <p:tgtEl>
                                          <p:spTgt spid="3075">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animEffect transition="in" filter="fade">
                                      <p:cBhvr>
                                        <p:cTn id="15" dur="500"/>
                                        <p:tgtEl>
                                          <p:spTgt spid="307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075">
                                            <p:txEl>
                                              <p:pRg st="4" end="4"/>
                                            </p:txEl>
                                          </p:spTgt>
                                        </p:tgtEl>
                                        <p:attrNameLst>
                                          <p:attrName>style.visibility</p:attrName>
                                        </p:attrNameLst>
                                      </p:cBhvr>
                                      <p:to>
                                        <p:strVal val="visible"/>
                                      </p:to>
                                    </p:set>
                                    <p:animEffect transition="in" filter="fade">
                                      <p:cBhvr>
                                        <p:cTn id="18" dur="500"/>
                                        <p:tgtEl>
                                          <p:spTgt spid="3075">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075">
                                            <p:txEl>
                                              <p:pRg st="5" end="5"/>
                                            </p:txEl>
                                          </p:spTgt>
                                        </p:tgtEl>
                                        <p:attrNameLst>
                                          <p:attrName>style.visibility</p:attrName>
                                        </p:attrNameLst>
                                      </p:cBhvr>
                                      <p:to>
                                        <p:strVal val="visible"/>
                                      </p:to>
                                    </p:set>
                                    <p:animEffect transition="in" filter="fade">
                                      <p:cBhvr>
                                        <p:cTn id="21" dur="500"/>
                                        <p:tgtEl>
                                          <p:spTgt spid="3075">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075">
                                            <p:txEl>
                                              <p:pRg st="7" end="7"/>
                                            </p:txEl>
                                          </p:spTgt>
                                        </p:tgtEl>
                                        <p:attrNameLst>
                                          <p:attrName>style.visibility</p:attrName>
                                        </p:attrNameLst>
                                      </p:cBhvr>
                                      <p:to>
                                        <p:strVal val="visible"/>
                                      </p:to>
                                    </p:set>
                                    <p:animEffect transition="in" filter="fade">
                                      <p:cBhvr>
                                        <p:cTn id="26" dur="500"/>
                                        <p:tgtEl>
                                          <p:spTgt spid="30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Dynamický a stochastický chaos</a:t>
            </a:r>
          </a:p>
        </p:txBody>
      </p:sp>
      <p:sp>
        <p:nvSpPr>
          <p:cNvPr id="3" name="Zástupný symbol pro obsah 2"/>
          <p:cNvSpPr>
            <a:spLocks noGrp="1"/>
          </p:cNvSpPr>
          <p:nvPr>
            <p:ph idx="1"/>
          </p:nvPr>
        </p:nvSpPr>
        <p:spPr>
          <a:xfrm>
            <a:off x="838200" y="1825625"/>
            <a:ext cx="7929282" cy="4351338"/>
          </a:xfrm>
        </p:spPr>
        <p:txBody>
          <a:bodyPr/>
          <a:lstStyle/>
          <a:p>
            <a:r>
              <a:rPr lang="cs-CZ" dirty="0"/>
              <a:t>Dynamický – neodhadnutelné počáteční podmínky</a:t>
            </a:r>
          </a:p>
          <a:p>
            <a:endParaRPr lang="cs-CZ" dirty="0"/>
          </a:p>
          <a:p>
            <a:endParaRPr lang="cs-CZ" dirty="0"/>
          </a:p>
          <a:p>
            <a:pPr marL="0" indent="0">
              <a:buNone/>
            </a:pPr>
            <a:endParaRPr lang="cs-CZ" dirty="0"/>
          </a:p>
          <a:p>
            <a:r>
              <a:rPr lang="cs-CZ" dirty="0"/>
              <a:t>Stochastický – náhodné chování podle vnějších vlivů</a:t>
            </a:r>
          </a:p>
          <a:p>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3132991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cs-CZ" dirty="0"/>
              <a:t>H. </a:t>
            </a:r>
            <a:r>
              <a:rPr lang="cs-CZ" dirty="0" err="1"/>
              <a:t>Poincaré</a:t>
            </a:r>
            <a:r>
              <a:rPr lang="cs-CZ" dirty="0"/>
              <a:t> rozlišil stabilní a nestabilní systémy, zavedl označení</a:t>
            </a:r>
            <a:r>
              <a:rPr lang="cs-CZ" i="1" dirty="0"/>
              <a:t> dynamického </a:t>
            </a:r>
            <a:r>
              <a:rPr lang="cs-CZ" i="1" dirty="0" err="1"/>
              <a:t>neintegrovatelného</a:t>
            </a:r>
            <a:r>
              <a:rPr lang="cs-CZ" i="1" dirty="0"/>
              <a:t> systému </a:t>
            </a:r>
            <a:r>
              <a:rPr lang="cs-CZ" dirty="0"/>
              <a:t>a ukázal, že většina dynamických systémů je tohoto typu. Zjednodušeně řečeno </a:t>
            </a:r>
            <a:r>
              <a:rPr lang="cs-CZ" dirty="0" err="1"/>
              <a:t>integrovatelnost</a:t>
            </a:r>
            <a:r>
              <a:rPr lang="cs-CZ" dirty="0"/>
              <a:t> systému znamená, že v dynamickém systému, který je vždy plně </a:t>
            </a:r>
            <a:r>
              <a:rPr lang="cs-CZ" dirty="0" err="1"/>
              <a:t>charakterizovatelný</a:t>
            </a:r>
            <a:r>
              <a:rPr lang="cs-CZ" dirty="0"/>
              <a:t> kinetickou energií (která je závislá pouze na rychlosti těles systému) a potenciální energií (vzájemná poloha těles, jejich interakce), se najdou takové transformace, které umožní zobrazení, při němž je možno eliminovat potenciální energii a zanedbat tak vzájemné interakce a proto je možné poměrně snadno nalézt trajektorii těles, tedy určit budoucí stavy systému. </a:t>
            </a:r>
            <a:r>
              <a:rPr lang="cs-CZ" dirty="0" err="1"/>
              <a:t>Poincaré</a:t>
            </a:r>
            <a:r>
              <a:rPr lang="cs-CZ" dirty="0"/>
              <a:t> ukazuje, že takové proměnné nelze nalézt a že dynamické systémy jsou </a:t>
            </a:r>
            <a:r>
              <a:rPr lang="cs-CZ" dirty="0" err="1"/>
              <a:t>neintegrovatelné</a:t>
            </a:r>
            <a:endParaRPr lang="cs-CZ" dirty="0"/>
          </a:p>
          <a:p>
            <a:r>
              <a:rPr lang="cs-CZ" dirty="0"/>
              <a:t>(I. </a:t>
            </a:r>
            <a:r>
              <a:rPr lang="cs-CZ" dirty="0" err="1"/>
              <a:t>Prigogine</a:t>
            </a:r>
            <a:r>
              <a:rPr lang="cs-CZ" dirty="0"/>
              <a:t>: La </a:t>
            </a:r>
            <a:r>
              <a:rPr lang="cs-CZ" dirty="0" err="1"/>
              <a:t>fin</a:t>
            </a:r>
            <a:r>
              <a:rPr lang="cs-CZ" dirty="0"/>
              <a:t> des </a:t>
            </a:r>
            <a:r>
              <a:rPr lang="cs-CZ" dirty="0" err="1"/>
              <a:t>certitudes</a:t>
            </a:r>
            <a:r>
              <a:rPr lang="cs-CZ" dirty="0"/>
              <a:t>, Paris 1998, p. 45.)</a:t>
            </a:r>
          </a:p>
          <a:p>
            <a:endParaRPr lang="cs-CZ" dirty="0"/>
          </a:p>
        </p:txBody>
      </p:sp>
      <p:sp>
        <p:nvSpPr>
          <p:cNvPr id="4" name="Nadpis 3"/>
          <p:cNvSpPr>
            <a:spLocks noGrp="1"/>
          </p:cNvSpPr>
          <p:nvPr>
            <p:ph type="title"/>
          </p:nvPr>
        </p:nvSpPr>
        <p:spPr/>
        <p:txBody>
          <a:bodyPr/>
          <a:lstStyle/>
          <a:p>
            <a:r>
              <a:rPr lang="cs-CZ" b="1" dirty="0"/>
              <a:t>Zrození času v chaosu</a:t>
            </a:r>
          </a:p>
        </p:txBody>
      </p:sp>
    </p:spTree>
    <p:extLst>
      <p:ext uri="{BB962C8B-B14F-4D97-AF65-F5344CB8AC3E}">
        <p14:creationId xmlns:p14="http://schemas.microsoft.com/office/powerpoint/2010/main" val="244454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Zrození času v chaosu</a:t>
            </a:r>
            <a:endParaRPr lang="cs-CZ" dirty="0"/>
          </a:p>
        </p:txBody>
      </p:sp>
      <p:sp>
        <p:nvSpPr>
          <p:cNvPr id="3" name="Zástupný symbol pro obsah 2"/>
          <p:cNvSpPr>
            <a:spLocks noGrp="1"/>
          </p:cNvSpPr>
          <p:nvPr>
            <p:ph idx="1"/>
          </p:nvPr>
        </p:nvSpPr>
        <p:spPr/>
        <p:txBody>
          <a:bodyPr>
            <a:normAutofit fontScale="92500"/>
          </a:bodyPr>
          <a:lstStyle/>
          <a:p>
            <a:r>
              <a:rPr lang="cs-CZ" dirty="0"/>
              <a:t>Chceme se omluvit, že jsme zavedli vzdělanou veřejnost na scestí pomocí rozšířené představy o deterministickém systému splňujícího Newtonovy pohybové zákony. Tyto představy se po roce 1960 ukázaly jako nekorektní.“</a:t>
            </a:r>
          </a:p>
          <a:p>
            <a:pPr marL="457200" lvl="1" indent="0">
              <a:buNone/>
            </a:pPr>
            <a:endParaRPr lang="cs-CZ" dirty="0"/>
          </a:p>
          <a:p>
            <a:pPr marL="457200" lvl="1" indent="0">
              <a:buNone/>
            </a:pPr>
            <a:r>
              <a:rPr lang="cs-CZ" dirty="0"/>
              <a:t>„</a:t>
            </a:r>
            <a:r>
              <a:rPr lang="en-US" dirty="0"/>
              <a:t>We are all deeply conscious today that the enthusiasm of our forebears for the </a:t>
            </a:r>
            <a:r>
              <a:rPr lang="en-US" dirty="0" err="1"/>
              <a:t>marvellous</a:t>
            </a:r>
            <a:r>
              <a:rPr lang="en-US" dirty="0"/>
              <a:t> achievements of Newtonian mechanics led them to make generalizations in this area of </a:t>
            </a:r>
            <a:r>
              <a:rPr lang="en-US" dirty="0">
                <a:hlinkClick r:id="rId2"/>
              </a:rPr>
              <a:t>predictability</a:t>
            </a:r>
            <a:r>
              <a:rPr lang="en-US" dirty="0"/>
              <a:t> which, indeed, we may have generally tended to believe before 1960, but which we now recognize were false. We collectively wish to apologize for having misled the general educated public by spreading ideas about determinism of systems satisfying Newton’s laws of motion that, after 1960, were to be proved incorrect...</a:t>
            </a:r>
            <a:r>
              <a:rPr lang="cs-CZ" dirty="0"/>
              <a:t>“</a:t>
            </a:r>
            <a:r>
              <a:rPr lang="en-US" dirty="0"/>
              <a:t> </a:t>
            </a:r>
            <a:r>
              <a:rPr lang="cs-CZ" dirty="0"/>
              <a:t> </a:t>
            </a:r>
            <a:r>
              <a:rPr lang="en-US" dirty="0"/>
              <a:t>(J. </a:t>
            </a:r>
            <a:r>
              <a:rPr lang="en-US" dirty="0" err="1"/>
              <a:t>Lighthill</a:t>
            </a:r>
            <a:r>
              <a:rPr lang="en-US" dirty="0"/>
              <a:t>, </a:t>
            </a:r>
            <a:r>
              <a:rPr lang="en-US" i="1" dirty="0"/>
              <a:t>Proc. Roy. Soc.</a:t>
            </a:r>
            <a:r>
              <a:rPr lang="en-US" dirty="0"/>
              <a:t> (London) A 407, 35 (1986)) </a:t>
            </a:r>
            <a:endParaRPr lang="cs-CZ" dirty="0"/>
          </a:p>
          <a:p>
            <a:pPr marL="457200" lvl="1" indent="0">
              <a:buNone/>
            </a:pPr>
            <a:r>
              <a:rPr lang="en-US" dirty="0">
                <a:hlinkClick r:id="rId3"/>
              </a:rPr>
              <a:t>http://www.informationphilosopher.com/freedom/chaos.html</a:t>
            </a:r>
            <a:r>
              <a:rPr lang="cs-CZ" dirty="0"/>
              <a:t> </a:t>
            </a:r>
            <a:endParaRPr lang="en-US" dirty="0"/>
          </a:p>
          <a:p>
            <a:pPr marL="457200" lvl="1" indent="0">
              <a:buNone/>
            </a:pPr>
            <a:endParaRPr lang="cs-CZ" dirty="0"/>
          </a:p>
        </p:txBody>
      </p:sp>
    </p:spTree>
    <p:extLst>
      <p:ext uri="{BB962C8B-B14F-4D97-AF65-F5344CB8AC3E}">
        <p14:creationId xmlns:p14="http://schemas.microsoft.com/office/powerpoint/2010/main" val="3004059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6582103" cy="1325563"/>
          </a:xfrm>
        </p:spPr>
        <p:txBody>
          <a:bodyPr/>
          <a:lstStyle/>
          <a:p>
            <a:r>
              <a:rPr lang="cs-CZ" b="1" dirty="0"/>
              <a:t>Motýlí efekt v chaotických systémech</a:t>
            </a:r>
          </a:p>
        </p:txBody>
      </p:sp>
      <p:graphicFrame>
        <p:nvGraphicFramePr>
          <p:cNvPr id="5" name="Tabulka 4"/>
          <p:cNvGraphicFramePr>
            <a:graphicFrameLocks noGrp="1"/>
          </p:cNvGraphicFramePr>
          <p:nvPr>
            <p:extLst>
              <p:ext uri="{D42A27DB-BD31-4B8C-83A1-F6EECF244321}">
                <p14:modId xmlns:p14="http://schemas.microsoft.com/office/powerpoint/2010/main" val="3152774670"/>
              </p:ext>
            </p:extLst>
          </p:nvPr>
        </p:nvGraphicFramePr>
        <p:xfrm>
          <a:off x="7231116" y="1027906"/>
          <a:ext cx="3941382" cy="5711335"/>
        </p:xfrm>
        <a:graphic>
          <a:graphicData uri="http://schemas.openxmlformats.org/drawingml/2006/table">
            <a:tbl>
              <a:tblPr firstRow="1" bandRow="1">
                <a:tableStyleId>{5C22544A-7EE6-4342-B048-85BDC9FD1C3A}</a:tableStyleId>
              </a:tblPr>
              <a:tblGrid>
                <a:gridCol w="1970691">
                  <a:extLst>
                    <a:ext uri="{9D8B030D-6E8A-4147-A177-3AD203B41FA5}">
                      <a16:colId xmlns:a16="http://schemas.microsoft.com/office/drawing/2014/main" val="20000"/>
                    </a:ext>
                  </a:extLst>
                </a:gridCol>
                <a:gridCol w="1970691">
                  <a:extLst>
                    <a:ext uri="{9D8B030D-6E8A-4147-A177-3AD203B41FA5}">
                      <a16:colId xmlns:a16="http://schemas.microsoft.com/office/drawing/2014/main" val="20001"/>
                    </a:ext>
                  </a:extLst>
                </a:gridCol>
              </a:tblGrid>
              <a:tr h="1033018">
                <a:tc>
                  <a:txBody>
                    <a:bodyPr/>
                    <a:lstStyle/>
                    <a:p>
                      <a:r>
                        <a:rPr lang="cs-CZ" sz="3600" dirty="0"/>
                        <a:t>0,13</a:t>
                      </a:r>
                    </a:p>
                  </a:txBody>
                  <a:tcPr/>
                </a:tc>
                <a:tc>
                  <a:txBody>
                    <a:bodyPr/>
                    <a:lstStyle/>
                    <a:p>
                      <a:r>
                        <a:rPr lang="cs-CZ" sz="3600" dirty="0"/>
                        <a:t>0,12</a:t>
                      </a:r>
                    </a:p>
                  </a:txBody>
                  <a:tcPr/>
                </a:tc>
                <a:extLst>
                  <a:ext uri="{0D108BD9-81ED-4DB2-BD59-A6C34878D82A}">
                    <a16:rowId xmlns:a16="http://schemas.microsoft.com/office/drawing/2014/main" val="10000"/>
                  </a:ext>
                </a:extLst>
              </a:tr>
              <a:tr h="668331">
                <a:tc>
                  <a:txBody>
                    <a:bodyPr/>
                    <a:lstStyle/>
                    <a:p>
                      <a:r>
                        <a:rPr lang="cs-CZ" sz="3600" dirty="0"/>
                        <a:t>0,26</a:t>
                      </a:r>
                    </a:p>
                  </a:txBody>
                  <a:tcPr/>
                </a:tc>
                <a:tc>
                  <a:txBody>
                    <a:bodyPr/>
                    <a:lstStyle/>
                    <a:p>
                      <a:r>
                        <a:rPr lang="cs-CZ" sz="3600" dirty="0"/>
                        <a:t>0,24</a:t>
                      </a:r>
                    </a:p>
                  </a:txBody>
                  <a:tcPr/>
                </a:tc>
                <a:extLst>
                  <a:ext uri="{0D108BD9-81ED-4DB2-BD59-A6C34878D82A}">
                    <a16:rowId xmlns:a16="http://schemas.microsoft.com/office/drawing/2014/main" val="10001"/>
                  </a:ext>
                </a:extLst>
              </a:tr>
              <a:tr h="668331">
                <a:tc>
                  <a:txBody>
                    <a:bodyPr/>
                    <a:lstStyle/>
                    <a:p>
                      <a:r>
                        <a:rPr lang="cs-CZ" sz="3600" dirty="0"/>
                        <a:t>0,52</a:t>
                      </a:r>
                    </a:p>
                  </a:txBody>
                  <a:tcPr/>
                </a:tc>
                <a:tc>
                  <a:txBody>
                    <a:bodyPr/>
                    <a:lstStyle/>
                    <a:p>
                      <a:r>
                        <a:rPr lang="cs-CZ" sz="3600" dirty="0"/>
                        <a:t>0,48</a:t>
                      </a:r>
                    </a:p>
                  </a:txBody>
                  <a:tcPr/>
                </a:tc>
                <a:extLst>
                  <a:ext uri="{0D108BD9-81ED-4DB2-BD59-A6C34878D82A}">
                    <a16:rowId xmlns:a16="http://schemas.microsoft.com/office/drawing/2014/main" val="10002"/>
                  </a:ext>
                </a:extLst>
              </a:tr>
              <a:tr h="668331">
                <a:tc>
                  <a:txBody>
                    <a:bodyPr/>
                    <a:lstStyle/>
                    <a:p>
                      <a:r>
                        <a:rPr lang="cs-CZ" sz="3600" dirty="0"/>
                        <a:t>0,04</a:t>
                      </a:r>
                    </a:p>
                  </a:txBody>
                  <a:tcPr/>
                </a:tc>
                <a:tc>
                  <a:txBody>
                    <a:bodyPr/>
                    <a:lstStyle/>
                    <a:p>
                      <a:r>
                        <a:rPr lang="cs-CZ" sz="3600" dirty="0"/>
                        <a:t>0,96</a:t>
                      </a:r>
                    </a:p>
                  </a:txBody>
                  <a:tcPr/>
                </a:tc>
                <a:extLst>
                  <a:ext uri="{0D108BD9-81ED-4DB2-BD59-A6C34878D82A}">
                    <a16:rowId xmlns:a16="http://schemas.microsoft.com/office/drawing/2014/main" val="10003"/>
                  </a:ext>
                </a:extLst>
              </a:tr>
              <a:tr h="668331">
                <a:tc>
                  <a:txBody>
                    <a:bodyPr/>
                    <a:lstStyle/>
                    <a:p>
                      <a:r>
                        <a:rPr lang="cs-CZ" sz="3600" dirty="0"/>
                        <a:t>0,08</a:t>
                      </a:r>
                    </a:p>
                  </a:txBody>
                  <a:tcPr/>
                </a:tc>
                <a:tc>
                  <a:txBody>
                    <a:bodyPr/>
                    <a:lstStyle/>
                    <a:p>
                      <a:r>
                        <a:rPr lang="cs-CZ" sz="3600" dirty="0"/>
                        <a:t>0,92</a:t>
                      </a:r>
                    </a:p>
                  </a:txBody>
                  <a:tcPr/>
                </a:tc>
                <a:extLst>
                  <a:ext uri="{0D108BD9-81ED-4DB2-BD59-A6C34878D82A}">
                    <a16:rowId xmlns:a16="http://schemas.microsoft.com/office/drawing/2014/main" val="10004"/>
                  </a:ext>
                </a:extLst>
              </a:tr>
              <a:tr h="668331">
                <a:tc>
                  <a:txBody>
                    <a:bodyPr/>
                    <a:lstStyle/>
                    <a:p>
                      <a:r>
                        <a:rPr lang="cs-CZ" sz="3600" dirty="0"/>
                        <a:t>0,16</a:t>
                      </a:r>
                    </a:p>
                  </a:txBody>
                  <a:tcPr/>
                </a:tc>
                <a:tc>
                  <a:txBody>
                    <a:bodyPr/>
                    <a:lstStyle/>
                    <a:p>
                      <a:r>
                        <a:rPr lang="cs-CZ" sz="3600" dirty="0"/>
                        <a:t>0,84</a:t>
                      </a:r>
                    </a:p>
                  </a:txBody>
                  <a:tcPr/>
                </a:tc>
                <a:extLst>
                  <a:ext uri="{0D108BD9-81ED-4DB2-BD59-A6C34878D82A}">
                    <a16:rowId xmlns:a16="http://schemas.microsoft.com/office/drawing/2014/main" val="10005"/>
                  </a:ext>
                </a:extLst>
              </a:tr>
              <a:tr h="668331">
                <a:tc>
                  <a:txBody>
                    <a:bodyPr/>
                    <a:lstStyle/>
                    <a:p>
                      <a:r>
                        <a:rPr lang="cs-CZ" sz="3600" dirty="0"/>
                        <a:t>0,32</a:t>
                      </a:r>
                    </a:p>
                  </a:txBody>
                  <a:tcPr/>
                </a:tc>
                <a:tc>
                  <a:txBody>
                    <a:bodyPr/>
                    <a:lstStyle/>
                    <a:p>
                      <a:r>
                        <a:rPr lang="cs-CZ" sz="3600" dirty="0"/>
                        <a:t>0,68</a:t>
                      </a:r>
                    </a:p>
                  </a:txBody>
                  <a:tcPr/>
                </a:tc>
                <a:extLst>
                  <a:ext uri="{0D108BD9-81ED-4DB2-BD59-A6C34878D82A}">
                    <a16:rowId xmlns:a16="http://schemas.microsoft.com/office/drawing/2014/main" val="10006"/>
                  </a:ext>
                </a:extLst>
              </a:tr>
              <a:tr h="668331">
                <a:tc>
                  <a:txBody>
                    <a:bodyPr/>
                    <a:lstStyle/>
                    <a:p>
                      <a:r>
                        <a:rPr lang="cs-CZ" sz="3600" dirty="0"/>
                        <a:t>0,64</a:t>
                      </a:r>
                    </a:p>
                  </a:txBody>
                  <a:tcPr/>
                </a:tc>
                <a:tc>
                  <a:txBody>
                    <a:bodyPr/>
                    <a:lstStyle/>
                    <a:p>
                      <a:r>
                        <a:rPr lang="cs-CZ" sz="3600" dirty="0"/>
                        <a:t>0,36</a:t>
                      </a:r>
                    </a:p>
                  </a:txBody>
                  <a:tcPr/>
                </a:tc>
                <a:extLst>
                  <a:ext uri="{0D108BD9-81ED-4DB2-BD59-A6C34878D82A}">
                    <a16:rowId xmlns:a16="http://schemas.microsoft.com/office/drawing/2014/main" val="10007"/>
                  </a:ext>
                </a:extLst>
              </a:tr>
            </a:tbl>
          </a:graphicData>
        </a:graphic>
      </p:graphicFrame>
      <p:graphicFrame>
        <p:nvGraphicFramePr>
          <p:cNvPr id="6" name="Graf 5"/>
          <p:cNvGraphicFramePr>
            <a:graphicFrameLocks/>
          </p:cNvGraphicFramePr>
          <p:nvPr>
            <p:extLst>
              <p:ext uri="{D42A27DB-BD31-4B8C-83A1-F6EECF244321}">
                <p14:modId xmlns:p14="http://schemas.microsoft.com/office/powerpoint/2010/main" val="1081745443"/>
              </p:ext>
            </p:extLst>
          </p:nvPr>
        </p:nvGraphicFramePr>
        <p:xfrm>
          <a:off x="1150881" y="41148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f 6"/>
          <p:cNvGraphicFramePr>
            <a:graphicFrameLocks/>
          </p:cNvGraphicFramePr>
          <p:nvPr>
            <p:extLst>
              <p:ext uri="{D42A27DB-BD31-4B8C-83A1-F6EECF244321}">
                <p14:modId xmlns:p14="http://schemas.microsoft.com/office/powerpoint/2010/main" val="801434760"/>
              </p:ext>
            </p:extLst>
          </p:nvPr>
        </p:nvGraphicFramePr>
        <p:xfrm>
          <a:off x="1171902" y="1780874"/>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452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altLang="cs-CZ" b="1" dirty="0"/>
              <a:t>Motýlí efekt</a:t>
            </a:r>
          </a:p>
        </p:txBody>
      </p:sp>
      <p:sp>
        <p:nvSpPr>
          <p:cNvPr id="4099" name="Rectangle 4"/>
          <p:cNvSpPr>
            <a:spLocks noChangeArrowheads="1"/>
          </p:cNvSpPr>
          <p:nvPr/>
        </p:nvSpPr>
        <p:spPr bwMode="auto">
          <a:xfrm>
            <a:off x="420414" y="1292772"/>
            <a:ext cx="10489324" cy="4992414"/>
          </a:xfrm>
          <a:prstGeom prst="rect">
            <a:avLst/>
          </a:prstGeom>
          <a:solidFill>
            <a:srgbClr val="339966"/>
          </a:solidFill>
          <a:ln w="9525">
            <a:solidFill>
              <a:schemeClr val="tx1"/>
            </a:solidFill>
            <a:miter lim="800000"/>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
        <p:nvSpPr>
          <p:cNvPr id="189445" name="AutoShape 5"/>
          <p:cNvSpPr>
            <a:spLocks noChangeArrowheads="1"/>
          </p:cNvSpPr>
          <p:nvPr/>
        </p:nvSpPr>
        <p:spPr bwMode="auto">
          <a:xfrm>
            <a:off x="6600826" y="4292601"/>
            <a:ext cx="358775" cy="360363"/>
          </a:xfrm>
          <a:prstGeom prst="smileyFace">
            <a:avLst>
              <a:gd name="adj" fmla="val 4653"/>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
        <p:nvSpPr>
          <p:cNvPr id="189447" name="Oval 7"/>
          <p:cNvSpPr>
            <a:spLocks noChangeArrowheads="1"/>
          </p:cNvSpPr>
          <p:nvPr/>
        </p:nvSpPr>
        <p:spPr bwMode="auto">
          <a:xfrm>
            <a:off x="6600826" y="4292601"/>
            <a:ext cx="358775" cy="360363"/>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cs-CZ" altLang="cs-CZ"/>
          </a:p>
        </p:txBody>
      </p:sp>
    </p:spTree>
    <p:extLst>
      <p:ext uri="{BB962C8B-B14F-4D97-AF65-F5344CB8AC3E}">
        <p14:creationId xmlns:p14="http://schemas.microsoft.com/office/powerpoint/2010/main" val="9151505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3.05556E-6 3.02105E-6 L 0.33646 -0.32455 L 0.31649 -0.35901 L -0.28941 0.19917 L -0.49531 -0.20056 L -0.32118 -0.35901 L -0.00347 0.19755 L 0.33889 -0.12376 L 0.18351 -0.35901 L -0.05417 -0.13648 " pathEditMode="relative" ptsTypes="AAAAAAAAAA">
                                      <p:cBhvr>
                                        <p:cTn id="6" dur="5000" fill="hold"/>
                                        <p:tgtEl>
                                          <p:spTgt spid="189445"/>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0" presetClass="path" presetSubtype="0" accel="50000" decel="50000" fill="hold" grpId="0" nodeType="clickEffect">
                                  <p:stCondLst>
                                    <p:cond delay="0"/>
                                  </p:stCondLst>
                                  <p:childTnLst>
                                    <p:animMotion origin="layout" path="M 1.11111E-6 -2.64168E-6 L 0.33437 -0.29933 L 0.2967 -0.36525 L -0.36094 0.19593 L -0.49393 -0.04071 L -0.10452 -0.36363 L 0.19913 0.18807 L 0.33194 0.06431 L 0.01788 -0.36525 L -0.09393 -0.26972 " pathEditMode="relative" ptsTypes="AAAAAAAAAA">
                                      <p:cBhvr>
                                        <p:cTn id="10" dur="5000" fill="hold"/>
                                        <p:tgtEl>
                                          <p:spTgt spid="18944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5" grpId="0" animBg="1"/>
      <p:bldP spid="18944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Zrození času v chaosu</a:t>
            </a:r>
            <a:endParaRPr lang="cs-CZ" dirty="0"/>
          </a:p>
        </p:txBody>
      </p:sp>
      <p:sp>
        <p:nvSpPr>
          <p:cNvPr id="3" name="Zástupný symbol pro obsah 2"/>
          <p:cNvSpPr>
            <a:spLocks noGrp="1"/>
          </p:cNvSpPr>
          <p:nvPr>
            <p:ph idx="1"/>
          </p:nvPr>
        </p:nvSpPr>
        <p:spPr>
          <a:ln>
            <a:noFill/>
          </a:ln>
        </p:spPr>
        <p:txBody>
          <a:bodyPr/>
          <a:lstStyle/>
          <a:p>
            <a:r>
              <a:rPr lang="cs-CZ" dirty="0"/>
              <a:t>Vratný systém</a:t>
            </a:r>
          </a:p>
        </p:txBody>
      </p:sp>
      <p:sp>
        <p:nvSpPr>
          <p:cNvPr id="4" name="Ovál 3"/>
          <p:cNvSpPr/>
          <p:nvPr/>
        </p:nvSpPr>
        <p:spPr>
          <a:xfrm>
            <a:off x="1303283" y="57701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vál 4"/>
          <p:cNvSpPr/>
          <p:nvPr/>
        </p:nvSpPr>
        <p:spPr>
          <a:xfrm>
            <a:off x="1455683" y="59225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p:cNvSpPr/>
          <p:nvPr/>
        </p:nvSpPr>
        <p:spPr>
          <a:xfrm>
            <a:off x="1608083" y="60749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vál 6"/>
          <p:cNvSpPr/>
          <p:nvPr/>
        </p:nvSpPr>
        <p:spPr>
          <a:xfrm>
            <a:off x="1760483" y="62273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 7"/>
          <p:cNvSpPr/>
          <p:nvPr/>
        </p:nvSpPr>
        <p:spPr>
          <a:xfrm>
            <a:off x="1912883" y="63797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a:off x="2065283" y="6532179"/>
            <a:ext cx="231227" cy="241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59002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3.75E-6 -0.04167 L 0.74075 -0.50672 " pathEditMode="relative" rAng="0" ptsTypes="AA">
                                      <p:cBhvr>
                                        <p:cTn id="6" dur="2000" fill="hold"/>
                                        <p:tgtEl>
                                          <p:spTgt spid="4"/>
                                        </p:tgtEl>
                                        <p:attrNameLst>
                                          <p:attrName>ppt_x</p:attrName>
                                          <p:attrName>ppt_y</p:attrName>
                                        </p:attrNameLst>
                                      </p:cBhvr>
                                      <p:rCtr x="37031" y="-23264"/>
                                    </p:animMotion>
                                  </p:childTnLst>
                                  <p:subTnLst>
                                    <p:animClr clrSpc="rgb" dir="cw">
                                      <p:cBhvr override="childStyle">
                                        <p:cTn dur="1" fill="hold" display="0" masterRel="nextClick" afterEffect="1"/>
                                        <p:tgtEl>
                                          <p:spTgt spid="4"/>
                                        </p:tgtEl>
                                        <p:attrNameLst>
                                          <p:attrName>ppt_c</p:attrName>
                                        </p:attrNameLst>
                                      </p:cBhvr>
                                      <p:to>
                                        <a:schemeClr val="accent2"/>
                                      </p:to>
                                    </p:animClr>
                                  </p:subTnLst>
                                </p:cTn>
                              </p:par>
                            </p:childTnLst>
                          </p:cTn>
                        </p:par>
                      </p:childTnLst>
                    </p:cTn>
                  </p:par>
                  <p:par>
                    <p:cTn id="7" fill="hold">
                      <p:stCondLst>
                        <p:cond delay="indefinite"/>
                      </p:stCondLst>
                      <p:childTnLst>
                        <p:par>
                          <p:cTn id="8" fill="hold">
                            <p:stCondLst>
                              <p:cond delay="0"/>
                            </p:stCondLst>
                            <p:childTnLst>
                              <p:par>
                                <p:cTn id="9" presetID="56" presetClass="path" presetSubtype="0" accel="50000" decel="50000" fill="hold" grpId="0" nodeType="clickEffect">
                                  <p:stCondLst>
                                    <p:cond delay="0"/>
                                  </p:stCondLst>
                                  <p:childTnLst>
                                    <p:animMotion origin="layout" path="M 3.75E-6 -0.04167 L 0.74075 -0.50672 " pathEditMode="relative" rAng="0" ptsTypes="AA">
                                      <p:cBhvr>
                                        <p:cTn id="10" dur="2000" fill="hold"/>
                                        <p:tgtEl>
                                          <p:spTgt spid="5"/>
                                        </p:tgtEl>
                                        <p:attrNameLst>
                                          <p:attrName>ppt_x</p:attrName>
                                          <p:attrName>ppt_y</p:attrName>
                                        </p:attrNameLst>
                                      </p:cBhvr>
                                      <p:rCtr x="37031" y="-23264"/>
                                    </p:animMotion>
                                  </p:childTnLst>
                                  <p:subTnLst>
                                    <p:animClr clrSpc="rgb" dir="cw">
                                      <p:cBhvr override="childStyle">
                                        <p:cTn dur="1" fill="hold" display="0" masterRel="nextClick" afterEffect="1"/>
                                        <p:tgtEl>
                                          <p:spTgt spid="5"/>
                                        </p:tgtEl>
                                        <p:attrNameLst>
                                          <p:attrName>ppt_c</p:attrName>
                                        </p:attrNameLst>
                                      </p:cBhvr>
                                      <p:to>
                                        <a:schemeClr val="accent2"/>
                                      </p:to>
                                    </p:animClr>
                                  </p:subTnLst>
                                </p:cTn>
                              </p:par>
                            </p:childTnLst>
                          </p:cTn>
                        </p:par>
                      </p:childTnLst>
                    </p:cTn>
                  </p:par>
                  <p:par>
                    <p:cTn id="11" fill="hold">
                      <p:stCondLst>
                        <p:cond delay="indefinite"/>
                      </p:stCondLst>
                      <p:childTnLst>
                        <p:par>
                          <p:cTn id="12" fill="hold">
                            <p:stCondLst>
                              <p:cond delay="0"/>
                            </p:stCondLst>
                            <p:childTnLst>
                              <p:par>
                                <p:cTn id="13" presetID="56" presetClass="path" presetSubtype="0" accel="50000" decel="50000" fill="hold" grpId="0" nodeType="clickEffect">
                                  <p:stCondLst>
                                    <p:cond delay="0"/>
                                  </p:stCondLst>
                                  <p:childTnLst>
                                    <p:animMotion origin="layout" path="M 3.75E-6 -0.04167 L 0.74075 -0.50672 " pathEditMode="relative" rAng="0" ptsTypes="AA">
                                      <p:cBhvr>
                                        <p:cTn id="14" dur="2000" fill="hold"/>
                                        <p:tgtEl>
                                          <p:spTgt spid="6"/>
                                        </p:tgtEl>
                                        <p:attrNameLst>
                                          <p:attrName>ppt_x</p:attrName>
                                          <p:attrName>ppt_y</p:attrName>
                                        </p:attrNameLst>
                                      </p:cBhvr>
                                      <p:rCtr x="37031" y="-23264"/>
                                    </p:animMotion>
                                  </p:childTnLst>
                                  <p:subTnLst>
                                    <p:animClr clrSpc="rgb" dir="cw">
                                      <p:cBhvr override="childStyle">
                                        <p:cTn dur="1" fill="hold" display="0" masterRel="nextClick" afterEffect="1"/>
                                        <p:tgtEl>
                                          <p:spTgt spid="6"/>
                                        </p:tgtEl>
                                        <p:attrNameLst>
                                          <p:attrName>ppt_c</p:attrName>
                                        </p:attrNameLst>
                                      </p:cBhvr>
                                      <p:to>
                                        <a:schemeClr val="accent2"/>
                                      </p:to>
                                    </p:animClr>
                                  </p:subTnLst>
                                </p:cTn>
                              </p:par>
                            </p:childTnLst>
                          </p:cTn>
                        </p:par>
                      </p:childTnLst>
                    </p:cTn>
                  </p:par>
                  <p:par>
                    <p:cTn id="15" fill="hold">
                      <p:stCondLst>
                        <p:cond delay="indefinite"/>
                      </p:stCondLst>
                      <p:childTnLst>
                        <p:par>
                          <p:cTn id="16" fill="hold">
                            <p:stCondLst>
                              <p:cond delay="0"/>
                            </p:stCondLst>
                            <p:childTnLst>
                              <p:par>
                                <p:cTn id="17" presetID="56" presetClass="path" presetSubtype="0" accel="50000" decel="50000" fill="hold" grpId="0" nodeType="clickEffect">
                                  <p:stCondLst>
                                    <p:cond delay="0"/>
                                  </p:stCondLst>
                                  <p:childTnLst>
                                    <p:animMotion origin="layout" path="M 3.75E-6 -0.04167 L 0.74075 -0.50672 " pathEditMode="relative" rAng="0" ptsTypes="AA">
                                      <p:cBhvr>
                                        <p:cTn id="18" dur="2000" fill="hold"/>
                                        <p:tgtEl>
                                          <p:spTgt spid="7"/>
                                        </p:tgtEl>
                                        <p:attrNameLst>
                                          <p:attrName>ppt_x</p:attrName>
                                          <p:attrName>ppt_y</p:attrName>
                                        </p:attrNameLst>
                                      </p:cBhvr>
                                      <p:rCtr x="37031" y="-23264"/>
                                    </p:animMotion>
                                  </p:childTnLst>
                                  <p:subTnLst>
                                    <p:animClr clrSpc="rgb" dir="cw">
                                      <p:cBhvr override="childStyle">
                                        <p:cTn dur="1" fill="hold" display="0" masterRel="nextClick" afterEffect="1"/>
                                        <p:tgtEl>
                                          <p:spTgt spid="7"/>
                                        </p:tgtEl>
                                        <p:attrNameLst>
                                          <p:attrName>ppt_c</p:attrName>
                                        </p:attrNameLst>
                                      </p:cBhvr>
                                      <p:to>
                                        <a:schemeClr val="accent2"/>
                                      </p:to>
                                    </p:animClr>
                                  </p:subTnLst>
                                </p:cTn>
                              </p:par>
                            </p:childTnLst>
                          </p:cTn>
                        </p:par>
                      </p:childTnLst>
                    </p:cTn>
                  </p:par>
                  <p:par>
                    <p:cTn id="19" fill="hold">
                      <p:stCondLst>
                        <p:cond delay="indefinite"/>
                      </p:stCondLst>
                      <p:childTnLst>
                        <p:par>
                          <p:cTn id="20" fill="hold">
                            <p:stCondLst>
                              <p:cond delay="0"/>
                            </p:stCondLst>
                            <p:childTnLst>
                              <p:par>
                                <p:cTn id="21" presetID="56" presetClass="path" presetSubtype="0" accel="50000" decel="50000" fill="hold" grpId="0" nodeType="clickEffect">
                                  <p:stCondLst>
                                    <p:cond delay="0"/>
                                  </p:stCondLst>
                                  <p:childTnLst>
                                    <p:animMotion origin="layout" path="M 3.75E-6 -0.04167 L 0.74075 -0.50672 " pathEditMode="relative" rAng="0" ptsTypes="AA">
                                      <p:cBhvr>
                                        <p:cTn id="22" dur="2000" fill="hold"/>
                                        <p:tgtEl>
                                          <p:spTgt spid="8"/>
                                        </p:tgtEl>
                                        <p:attrNameLst>
                                          <p:attrName>ppt_x</p:attrName>
                                          <p:attrName>ppt_y</p:attrName>
                                        </p:attrNameLst>
                                      </p:cBhvr>
                                      <p:rCtr x="37031" y="-23264"/>
                                    </p:animMotion>
                                  </p:childTnLst>
                                  <p:subTnLst>
                                    <p:animClr clrSpc="rgb" dir="cw">
                                      <p:cBhvr override="childStyle">
                                        <p:cTn dur="1" fill="hold" display="0" masterRel="nextClick" afterEffect="1"/>
                                        <p:tgtEl>
                                          <p:spTgt spid="8"/>
                                        </p:tgtEl>
                                        <p:attrNameLst>
                                          <p:attrName>ppt_c</p:attrName>
                                        </p:attrNameLst>
                                      </p:cBhvr>
                                      <p:to>
                                        <a:schemeClr val="accent2"/>
                                      </p:to>
                                    </p:animClr>
                                  </p:subTnLst>
                                </p:cTn>
                              </p:par>
                            </p:childTnLst>
                          </p:cTn>
                        </p:par>
                      </p:childTnLst>
                    </p:cTn>
                  </p:par>
                  <p:par>
                    <p:cTn id="23" fill="hold">
                      <p:stCondLst>
                        <p:cond delay="indefinite"/>
                      </p:stCondLst>
                      <p:childTnLst>
                        <p:par>
                          <p:cTn id="24" fill="hold">
                            <p:stCondLst>
                              <p:cond delay="0"/>
                            </p:stCondLst>
                            <p:childTnLst>
                              <p:par>
                                <p:cTn id="25" presetID="56" presetClass="path" presetSubtype="0" accel="50000" decel="50000" fill="hold" grpId="0" nodeType="clickEffect">
                                  <p:stCondLst>
                                    <p:cond delay="0"/>
                                  </p:stCondLst>
                                  <p:childTnLst>
                                    <p:animMotion origin="layout" path="M 3.75E-6 -0.04167 L 0.74075 -0.50672 " pathEditMode="relative" rAng="0" ptsTypes="AA">
                                      <p:cBhvr>
                                        <p:cTn id="26" dur="2000" fill="hold"/>
                                        <p:tgtEl>
                                          <p:spTgt spid="9"/>
                                        </p:tgtEl>
                                        <p:attrNameLst>
                                          <p:attrName>ppt_x</p:attrName>
                                          <p:attrName>ppt_y</p:attrName>
                                        </p:attrNameLst>
                                      </p:cBhvr>
                                      <p:rCtr x="37031" y="-23264"/>
                                    </p:animMotion>
                                  </p:childTnLst>
                                  <p:subTnLst>
                                    <p:animClr clrSpc="rgb" dir="cw">
                                      <p:cBhvr override="childStyle">
                                        <p:cTn dur="1" fill="hold" display="0" masterRel="nextClick" afterEffect="1"/>
                                        <p:tgtEl>
                                          <p:spTgt spid="9"/>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Zrození času v chaosu</a:t>
            </a:r>
            <a:endParaRPr lang="cs-CZ" dirty="0"/>
          </a:p>
        </p:txBody>
      </p:sp>
      <p:sp>
        <p:nvSpPr>
          <p:cNvPr id="4" name="Zástupný symbol pro obsah 3"/>
          <p:cNvSpPr>
            <a:spLocks noGrp="1"/>
          </p:cNvSpPr>
          <p:nvPr>
            <p:ph idx="1"/>
          </p:nvPr>
        </p:nvSpPr>
        <p:spPr>
          <a:xfrm>
            <a:off x="707571" y="6139544"/>
            <a:ext cx="370115" cy="3476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7500" lnSpcReduction="20000"/>
          </a:bodyPr>
          <a:lstStyle/>
          <a:p>
            <a:endParaRPr lang="cs-CZ" dirty="0"/>
          </a:p>
        </p:txBody>
      </p:sp>
      <p:sp>
        <p:nvSpPr>
          <p:cNvPr id="5" name="Rovnoramenný trojúhelník 4"/>
          <p:cNvSpPr/>
          <p:nvPr/>
        </p:nvSpPr>
        <p:spPr>
          <a:xfrm>
            <a:off x="266699" y="3820884"/>
            <a:ext cx="440872" cy="457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Pravidelný pětiúhelník 5"/>
          <p:cNvSpPr/>
          <p:nvPr/>
        </p:nvSpPr>
        <p:spPr>
          <a:xfrm>
            <a:off x="538843" y="5380264"/>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ětiva 6"/>
          <p:cNvSpPr/>
          <p:nvPr/>
        </p:nvSpPr>
        <p:spPr>
          <a:xfrm>
            <a:off x="310242" y="4637311"/>
            <a:ext cx="582386" cy="440872"/>
          </a:xfrm>
          <a:prstGeom prst="chor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Rovnoramenný trojúhelník 7"/>
          <p:cNvSpPr/>
          <p:nvPr/>
        </p:nvSpPr>
        <p:spPr>
          <a:xfrm>
            <a:off x="1513114" y="5910944"/>
            <a:ext cx="440872" cy="457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Pravidelný pětiúhelník 8"/>
          <p:cNvSpPr/>
          <p:nvPr/>
        </p:nvSpPr>
        <p:spPr>
          <a:xfrm>
            <a:off x="707571" y="3657598"/>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Pravidelný pětiúhelník 9"/>
          <p:cNvSpPr/>
          <p:nvPr/>
        </p:nvSpPr>
        <p:spPr>
          <a:xfrm>
            <a:off x="707571" y="4620984"/>
            <a:ext cx="538843" cy="44087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72719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2.91667E-6 -0.04167 L 0.74075 -0.50671 " pathEditMode="relative" rAng="0" ptsTypes="AA">
                                      <p:cBhvr>
                                        <p:cTn id="6" dur="2000" fill="hold"/>
                                        <p:tgtEl>
                                          <p:spTgt spid="4"/>
                                        </p:tgtEl>
                                        <p:attrNameLst>
                                          <p:attrName>ppt_x</p:attrName>
                                          <p:attrName>ppt_y</p:attrName>
                                        </p:attrNameLst>
                                      </p:cBhvr>
                                      <p:rCtr x="37031" y="-23264"/>
                                    </p:animMotion>
                                  </p:childTnLst>
                                  <p:subTnLst>
                                    <p:animClr clrSpc="rgb" dir="cw">
                                      <p:cBhvr override="childStyle">
                                        <p:cTn dur="1" fill="hold" display="0" masterRel="nextClick" afterEffect="1"/>
                                        <p:tgtEl>
                                          <p:spTgt spid="4"/>
                                        </p:tgtEl>
                                        <p:attrNameLst>
                                          <p:attrName>ppt_c</p:attrName>
                                        </p:attrNameLst>
                                      </p:cBhvr>
                                      <p:to>
                                        <a:schemeClr val="accent2"/>
                                      </p:to>
                                    </p:animClr>
                                  </p:subTnLst>
                                </p:cTn>
                              </p:par>
                            </p:childTnLst>
                          </p:cTn>
                        </p:par>
                      </p:childTnLst>
                    </p:cTn>
                  </p:par>
                  <p:par>
                    <p:cTn id="7" fill="hold">
                      <p:stCondLst>
                        <p:cond delay="indefinite"/>
                      </p:stCondLst>
                      <p:childTnLst>
                        <p:par>
                          <p:cTn id="8" fill="hold">
                            <p:stCondLst>
                              <p:cond delay="0"/>
                            </p:stCondLst>
                            <p:childTnLst>
                              <p:par>
                                <p:cTn id="9" presetID="37" presetClass="path" presetSubtype="0" accel="50000" decel="50000" fill="hold" grpId="0" nodeType="clickEffect">
                                  <p:stCondLst>
                                    <p:cond delay="0"/>
                                  </p:stCondLst>
                                  <p:childTnLst>
                                    <p:animMotion origin="layout" path="M 0.0405 -0.1787 L 0.2323 0.1787 C 0.27201 0.26296 0.33204 0.30694 0.39493 0.30694 C 0.46654 0.30694 0.52383 0.26296 0.56355 0.1787 L 0.7556 -0.1787 " pathEditMode="relative" rAng="0" ptsTypes="AAAAA">
                                      <p:cBhvr>
                                        <p:cTn id="10" dur="2000" fill="hold"/>
                                        <p:tgtEl>
                                          <p:spTgt spid="5"/>
                                        </p:tgtEl>
                                        <p:attrNameLst>
                                          <p:attrName>ppt_x</p:attrName>
                                          <p:attrName>ppt_y</p:attrName>
                                        </p:attrNameLst>
                                      </p:cBhvr>
                                      <p:rCtr x="35755" y="24282"/>
                                    </p:animMotion>
                                  </p:childTnLst>
                                </p:cTn>
                              </p:par>
                              <p:par>
                                <p:cTn id="11" presetID="0" presetClass="path" presetSubtype="0" accel="50000" decel="50000" fill="hold" grpId="0" nodeType="withEffect">
                                  <p:stCondLst>
                                    <p:cond delay="0"/>
                                  </p:stCondLst>
                                  <p:childTnLst>
                                    <p:animMotion origin="layout" path="M 0 0 L 0 0 C 0.0026 -0.01273 0.00416 -0.02222 0.00794 -0.03334 C 0.00911 -0.03681 0.01068 -0.03982 0.01198 -0.04306 C 0.0138 -0.04769 0.01575 -0.05232 0.01732 -0.05718 C 0.01888 -0.06181 0.01927 -0.06783 0.02135 -0.07153 C 0.02474 -0.07755 0.02943 -0.08102 0.03346 -0.08588 C 0.04726 -0.12037 0.03242 -0.08773 0.04818 -0.11204 C 0.04935 -0.11389 0.04948 -0.11736 0.05078 -0.11922 C 0.05638 -0.12639 0.05937 -0.12639 0.06549 -0.12871 C 0.06979 -0.1257 0.07539 -0.12246 0.0789 -0.11667 C 0.08151 -0.11273 0.08307 -0.10672 0.08568 -0.10255 C 0.09336 -0.09005 0.10169 -0.07847 0.10976 -0.06667 C 0.11419 -0.06042 0.1181 -0.05278 0.12318 -0.04769 C 0.14049 -0.03056 0.13112 -0.03959 0.1513 -0.02153 L 0.15664 -0.01667 C 0.16289 -0.01759 0.16927 -0.01667 0.17539 -0.01922 C 0.18255 -0.02199 0.17916 -0.02732 0.18346 -0.03334 C 0.1845 -0.03496 0.18607 -0.03496 0.18737 -0.03588 C 0.19193 -0.04398 0.19479 -0.04908 0.20078 -0.05718 C 0.20338 -0.06065 0.22565 -0.0882 0.23294 -0.09769 C 0.23659 -0.10232 0.24023 -0.10695 0.24362 -0.11204 L 0.25846 -0.13334 C 0.26015 -0.13889 0.26172 -0.14491 0.2638 -0.15 C 0.26666 -0.15764 0.27057 -0.16389 0.27318 -0.17153 C 0.27799 -0.18588 0.275 -0.18079 0.28112 -0.1882 C 0.28203 -0.19051 0.28307 -0.19283 0.28385 -0.19537 C 0.28489 -0.19838 0.28541 -0.20185 0.28659 -0.20486 C 0.30429 -0.25209 0.28581 -0.19977 0.3013 -0.2382 C 0.30364 -0.24422 0.30573 -0.25093 0.30794 -0.25718 C 0.30976 -0.26759 0.31172 -0.27778 0.31328 -0.2882 C 0.31393 -0.29213 0.31419 -0.29607 0.31471 -0.3 C 0.31562 -0.3088 0.31653 -0.31759 0.31732 -0.32639 C 0.31784 -0.33195 0.3181 -0.3375 0.31862 -0.34306 C 0.3194 -0.34931 0.31966 -0.35625 0.32135 -0.36204 L 0.32669 -0.38102 C 0.32721 -0.38496 0.32708 -0.38935 0.32799 -0.39306 C 0.32851 -0.39514 0.32943 -0.39815 0.33073 -0.39769 C 0.33854 -0.3956 0.34596 -0.39005 0.35351 -0.38588 C 0.35846 -0.3831 0.36341 -0.37963 0.36823 -0.37639 C 0.39271 -0.35926 0.3763 -0.37107 0.39909 -0.34769 C 0.40247 -0.34422 0.40638 -0.34213 0.40976 -0.3382 C 0.41315 -0.33426 0.41588 -0.32847 0.41914 -0.32384 C 0.42083 -0.32153 0.42291 -0.31968 0.42448 -0.31667 C 0.42604 -0.31389 0.42695 -0.31019 0.42851 -0.30718 C 0.4319 -0.3007 0.43437 -0.29097 0.43919 -0.2882 L 0.4513 -0.28102 C 0.46146 -0.28195 0.47187 -0.28102 0.48203 -0.28334 C 0.48502 -0.28426 0.4875 -0.2882 0.4901 -0.29051 C 0.49414 -0.29445 0.49831 -0.29792 0.50208 -0.30255 C 0.50416 -0.30509 0.50586 -0.30857 0.50755 -0.31204 C 0.51393 -0.32523 0.52096 -0.33773 0.5263 -0.35255 C 0.53112 -0.36597 0.53489 -0.38102 0.54101 -0.39306 C 0.54544 -0.40162 0.55026 -0.40996 0.55443 -0.41922 C 0.55664 -0.42431 0.55742 -0.43102 0.55976 -0.43588 C 0.56237 -0.44144 0.56614 -0.44491 0.56914 -0.45 C 0.5737 -0.45834 0.57526 -0.46297 0.57851 -0.47153 C 0.62526 -0.45996 0.60429 -0.4632 0.6414 -0.45972 C 0.65273 -0.45463 0.66875 -0.44722 0.6789 -0.44537 L 0.69232 -0.44306 C 0.72539 -0.44722 0.70286 -0.43704 0.7151 -0.45255 C 0.71666 -0.45463 0.71875 -0.45509 0.72044 -0.45718 C 0.72812 -0.4669 0.72122 -0.46111 0.72708 -0.47153 C 0.72825 -0.47361 0.72995 -0.47454 0.73112 -0.47639 C 0.73125 -0.47662 0.73919 -0.49213 0.74193 -0.49306 C 0.75026 -0.4956 0.75885 -0.49607 0.76732 -0.49769 C 0.76862 -0.50162 0.76966 -0.50602 0.77135 -0.50972 C 0.77239 -0.51181 0.77409 -0.51273 0.77539 -0.51435 C 0.77591 -0.51505 0.7763 -0.51597 0.77669 -0.51667 L 0.80755 -0.50972 " pathEditMode="relative" ptsTypes="AAAAAAAAAAAAAAAAAAAAAAAAAAAAAAAAAAAAAAAAAAAAAAAAAAAAAAAAAAAAAAAAAAAAAA">
                                      <p:cBhvr>
                                        <p:cTn id="12" dur="2000" fill="hold"/>
                                        <p:tgtEl>
                                          <p:spTgt spid="6"/>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3.75E-6 2.96296E-6 L 3.75E-6 2.96296E-6 C 0.01419 0.00093 0.02851 -0.00023 0.04283 0.00255 C 0.05052 0.00394 0.05794 0.00926 0.06549 0.01204 C 0.07981 0.01713 0.09414 0.02199 0.10846 0.02616 C 0.11302 0.02755 0.12265 0.02894 0.12851 0.03333 C 0.13033 0.03472 0.13203 0.03657 0.13385 0.03819 C 0.13515 0.04144 0.13606 0.04537 0.13789 0.04769 C 0.13932 0.04954 0.14153 0.04884 0.14322 0.05 C 0.14596 0.05208 0.14856 0.05509 0.1513 0.05718 C 0.15924 0.06319 0.16692 0.0713 0.17539 0.07384 C 0.18476 0.07662 0.1944 0.0794 0.20351 0.08333 L 0.20885 0.08588 C 0.22226 0.08495 0.23567 0.08519 0.24908 0.08333 C 0.25273 0.08287 0.25611 0.07894 0.25976 0.0787 C 0.31015 0.075 0.36067 0.07384 0.41106 0.07153 C 0.4332 0.05185 0.40533 0.07569 0.42708 0.05949 C 0.44114 0.04931 0.42929 0.05463 0.44192 0.05 C 0.44361 0.04769 0.44544 0.04514 0.44726 0.04282 C 0.44986 0.03958 0.45286 0.03704 0.4552 0.03333 C 0.45859 0.02824 0.46132 0.02176 0.46458 0.01667 C 0.46705 0.01296 0.47031 0.01111 0.47265 0.00718 C 0.47773 -0.00093 0.48085 -0.01458 0.48476 -0.02384 C 0.48854 -0.03287 0.50078 -0.06088 0.50885 -0.07361 C 0.51145 -0.07778 0.51406 -0.08194 0.51692 -0.08565 C 0.54947 -0.13009 0.51158 -0.07847 0.53164 -0.10231 C 0.53385 -0.10486 0.54466 -0.12083 0.54895 -0.12361 C 0.55156 -0.12546 0.55442 -0.12523 0.55703 -0.12616 C 0.55781 -0.12662 0.57395 -0.14028 0.57851 -0.14282 C 0.58333 -0.14537 0.58841 -0.14699 0.59322 -0.15 C 0.63658 -0.17569 0.57968 -0.14306 0.61731 -0.1713 C 0.622 -0.17477 0.62721 -0.17546 0.63203 -0.17847 C 0.63489 -0.18032 0.63736 -0.18356 0.6401 -0.18565 C 0.64804 -0.19143 0.65664 -0.19491 0.66419 -0.20231 C 0.66822 -0.20625 0.672 -0.21088 0.6763 -0.21412 C 0.67916 -0.21643 0.68255 -0.2169 0.68567 -0.21898 C 0.70468 -0.23125 0.66992 -0.21435 0.70169 -0.22847 C 0.71523 -0.24051 0.69596 -0.22361 0.71914 -0.24282 C 0.72187 -0.24491 0.7246 -0.24722 0.72708 -0.24977 C 0.73216 -0.25509 0.73684 -0.26134 0.74192 -0.26643 C 0.7444 -0.26921 0.74726 -0.27106 0.74986 -0.27361 C 0.75273 -0.27662 0.75507 -0.28032 0.75794 -0.2831 C 0.76145 -0.28681 0.76536 -0.28889 0.76861 -0.29282 C 0.77382 -0.29884 0.77109 -0.29653 0.77669 -0.29977 C 0.7789 -0.30301 0.78098 -0.30648 0.78333 -0.30949 C 0.78502 -0.31134 0.78697 -0.3125 0.7888 -0.31412 C 0.79101 -0.31643 0.79335 -0.31852 0.79544 -0.3213 C 0.80182 -0.3294 0.79388 -0.32361 0.80208 -0.32847 C 0.80299 -0.33009 0.80377 -0.33194 0.80481 -0.3331 C 0.80598 -0.33449 0.80768 -0.33403 0.80885 -0.33565 C 0.81614 -0.34583 0.80651 -0.34028 0.81549 -0.34745 C 0.81809 -0.34954 0.82083 -0.35116 0.82356 -0.35231 C 0.82604 -0.35324 0.83151 -0.35463 0.83424 -0.35694 C 0.83489 -0.35741 0.83515 -0.35856 0.83554 -0.35926 L 0.83554 -0.35926 " pathEditMode="relative" ptsTypes="AAAAAAAAAAAAAAAAAAAAAAAAAAAAAAAAAAAAAAAAAAAAAAAAAAAAAAA">
                                      <p:cBhvr>
                                        <p:cTn id="14" dur="2000" fill="hold"/>
                                        <p:tgtEl>
                                          <p:spTgt spid="7"/>
                                        </p:tgtEl>
                                        <p:attrNameLst>
                                          <p:attrName>ppt_x</p:attrName>
                                          <p:attrName>ppt_y</p:attrName>
                                        </p:attrNameLst>
                                      </p:cBhvr>
                                    </p:animMotion>
                                  </p:childTnLst>
                                </p:cTn>
                              </p:par>
                              <p:par>
                                <p:cTn id="15" presetID="37" presetClass="path" presetSubtype="0" accel="50000" decel="50000" fill="hold" grpId="0" nodeType="withEffect">
                                  <p:stCondLst>
                                    <p:cond delay="0"/>
                                  </p:stCondLst>
                                  <p:childTnLst>
                                    <p:animMotion origin="layout" path="M 0.04049 -0.1787 L 0.23229 -0.00995 C 0.272 0.02986 0.33203 0.05069 0.39492 0.05069 C 0.46653 0.05069 0.52383 0.02986 0.56354 -0.00995 L 0.7556 -0.1787 " pathEditMode="relative" rAng="0" ptsTypes="AAAAA">
                                      <p:cBhvr>
                                        <p:cTn id="16" dur="2000" fill="hold"/>
                                        <p:tgtEl>
                                          <p:spTgt spid="8"/>
                                        </p:tgtEl>
                                        <p:attrNameLst>
                                          <p:attrName>ppt_x</p:attrName>
                                          <p:attrName>ppt_y</p:attrName>
                                        </p:attrNameLst>
                                      </p:cBhvr>
                                      <p:rCtr x="35755" y="11458"/>
                                    </p:animMotion>
                                  </p:childTnLst>
                                </p:cTn>
                              </p:par>
                              <p:par>
                                <p:cTn id="17" presetID="0" presetClass="path" presetSubtype="0" accel="50000" decel="50000" fill="hold" grpId="0" nodeType="withEffect">
                                  <p:stCondLst>
                                    <p:cond delay="0"/>
                                  </p:stCondLst>
                                  <p:childTnLst>
                                    <p:animMotion origin="layout" path="M 0 0 L 0 0 C 0.00442 -0.00301 0.00924 -0.00486 0.01328 -0.00949 C 0.01653 -0.01297 0.01835 -0.01968 0.02135 -0.02385 C 0.02604 -0.0301 0.03138 -0.03449 0.03606 -0.04051 C 0.04023 -0.04561 0.04401 -0.05186 0.04817 -0.05718 C 0.05286 -0.06297 0.0582 -0.0676 0.06289 -0.07385 C 0.06979 -0.08264 0.0763 -0.09283 0.08294 -0.10232 C 0.08997 -0.11204 0.08789 -0.10834 0.09635 -0.11899 C 0.09817 -0.1213 0.1 -0.12361 0.10169 -0.12616 C 0.1026 -0.12917 0.10286 -0.13334 0.10442 -0.13565 C 0.10729 -0.14005 0.11263 -0.14283 0.1164 -0.14514 C 0.1177 -0.14838 0.11966 -0.15486 0.12187 -0.15695 C 0.12304 -0.15834 0.12447 -0.15857 0.12578 -0.15949 C 0.1263 -0.15625 0.12656 -0.15301 0.12721 -0.15 C 0.12799 -0.14584 0.12942 -0.14213 0.12981 -0.13797 C 0.13072 -0.1294 0.13072 -0.12061 0.13125 -0.11181 C 0.13033 -0.08635 0.12994 -0.06088 0.12851 -0.03565 C 0.12825 -0.03102 0.12395 -0.00533 0.12317 0 C 0.12356 0.00949 0.12343 0.01921 0.12447 0.0287 C 0.12526 0.03611 0.12434 0.04814 0.12851 0.05 L 0.13385 0.05254 C 0.13398 0.05231 0.17265 0.04953 0.18203 0.04282 C 0.18919 0.03796 0.19531 0.02963 0.20221 0.02384 C 0.225 0.00509 0.23255 0.01273 0.25572 -0.02848 C 0.2858 -0.08195 0.25742 -0.02755 0.27981 -0.08079 C 0.2858 -0.09491 0.29283 -0.10718 0.29856 -0.1213 C 0.30117 -0.12778 0.30625 -0.14236 0.31067 -0.14746 C 0.31263 -0.15 0.3151 -0.1507 0.31731 -0.15232 L 0.32812 -0.14746 C 0.33033 -0.14653 0.33255 -0.14607 0.33476 -0.14514 C 0.35208 -0.13797 0.33893 -0.14236 0.35351 -0.13797 L 0.40572 -0.14028 C 0.40794 -0.14051 0.41783 -0.14422 0.42044 -0.14514 C 0.42226 -0.14746 0.42421 -0.14977 0.42578 -0.15232 C 0.42955 -0.15811 0.43372 -0.16667 0.43658 -0.17361 C 0.44296 -0.18982 0.4375 -0.18195 0.44453 -0.19028 C 0.447 -0.20301 0.4444 -0.19283 0.45 -0.20463 C 0.45546 -0.21644 0.44921 -0.20787 0.45664 -0.21644 C 0.46471 -0.21505 0.47278 -0.21459 0.48072 -0.21181 C 0.48411 -0.21065 0.48697 -0.20672 0.4901 -0.20463 C 0.49348 -0.20255 0.50052 -0.2007 0.50351 -0.2 C 0.50885 -0.19514 0.51445 -0.19098 0.51953 -0.18565 C 0.52799 -0.17662 0.52395 -0.18056 0.53164 -0.17361 C 0.5375 -0.16343 0.53111 -0.17524 0.53697 -0.16181 C 0.53919 -0.15695 0.54166 -0.15255 0.54375 -0.14746 C 0.54557 -0.14306 0.54687 -0.1375 0.54908 -0.13334 C 0.55052 -0.13033 0.5526 -0.12848 0.55442 -0.12616 C 0.55481 -0.12292 0.55481 -0.11945 0.55572 -0.11667 C 0.55859 -0.10741 0.56276 -0.10255 0.5664 -0.09514 C 0.57005 -0.08797 0.57395 -0.07686 0.57851 -0.0713 C 0.58007 -0.06945 0.58203 -0.06968 0.58385 -0.06899 C 0.58763 -0.0588 0.58723 -0.05926 0.59322 -0.04746 C 0.59492 -0.04422 0.59661 -0.04074 0.59856 -0.03797 C 0.60195 -0.03357 0.60559 -0.0294 0.60937 -0.02616 C 0.61276 -0.02315 0.61653 -0.02199 0.62005 -0.01899 C 0.6513 0.0074 0.62057 -0.01412 0.64544 0.00254 L 0.6763 -0.00232 C 0.68033 -0.00301 0.68424 -0.0051 0.68828 -0.00463 C 0.69869 -0.00348 0.70885 0 0.71914 0.00254 C 0.75286 0.02245 0.71484 0.00115 0.73919 0.01203 C 0.77044 0.02569 0.74049 0.01481 0.75937 0.02152 C 0.76106 0.0206 0.76315 0.02083 0.76471 0.01921 C 0.76601 0.01759 0.76966 0.00393 0.77005 0.00254 C 0.77109 -0.00186 0.77669 -0.02894 0.77942 -0.03565 C 0.78528 -0.04977 0.79192 -0.0625 0.79817 -0.07616 C 0.80937 -0.1007 0.80729 -0.1 0.82226 -0.12361 C 0.82513 -0.12824 0.82864 -0.13125 0.83164 -0.13565 C 0.83541 -0.14098 0.84375 -0.15394 0.84765 -0.16181 C 0.85 -0.16644 0.85221 -0.1713 0.85442 -0.17616 C 0.85481 -0.17848 0.85481 -0.18125 0.85572 -0.18334 C 0.85898 -0.19028 0.86145 -0.18866 0.8651 -0.18334 C 0.87929 -0.16227 0.872 -0.17107 0.87981 -0.15463 C 0.88359 -0.14699 0.88216 -0.14746 0.88528 -0.14746 L 0.88125 -0.14746 " pathEditMode="relative" ptsTypes="AAAAAAAAAAAAAAAAAAAAAAAAAAAAAAAAAAAAAAAAAAAAAAAAAAAAAAAAAAAAAAAAAAAAAAAAAAA">
                                      <p:cBhvr>
                                        <p:cTn id="18" dur="2000" fill="hold"/>
                                        <p:tgtEl>
                                          <p:spTgt spid="9"/>
                                        </p:tgtEl>
                                        <p:attrNameLst>
                                          <p:attrName>ppt_x</p:attrName>
                                          <p:attrName>ppt_y</p:attrName>
                                        </p:attrNameLst>
                                      </p:cBhvr>
                                    </p:animMotion>
                                  </p:childTnLst>
                                </p:cTn>
                              </p:par>
                              <p:par>
                                <p:cTn id="19" presetID="26" presetClass="path" presetSubtype="0" accel="50000" decel="50000" fill="hold" grpId="0" nodeType="withEffect">
                                  <p:stCondLst>
                                    <p:cond delay="0"/>
                                  </p:stCondLst>
                                  <p:childTnLst>
                                    <p:animMotion origin="layout" path="M 0.0069 -0.08658 C 0.0069 0.02847 0.09609 0.12199 0.20573 0.12199 C 0.33476 0.12199 0.38125 0.01805 0.40104 -0.04491 L 0.42096 -0.12847 C 0.44088 -0.19144 0.49049 -0.29514 0.63633 -0.29514 C 0.7289 -0.29514 0.83515 -0.20185 0.83515 -0.08658 C 0.83515 0.02847 0.7289 0.12199 0.63633 0.12199 C 0.49049 0.12199 0.44088 0.01805 0.42096 -0.04491 L 0.40104 -0.12847 C 0.38125 -0.19144 0.33476 -0.29514 0.20573 -0.29514 C 0.09609 -0.29514 0.0069 -0.20185 0.0069 -0.08658 Z " pathEditMode="relative" rAng="0" ptsTypes="AAAAAAAAAAA">
                                      <p:cBhvr>
                                        <p:cTn id="20" dur="2000" fill="hold"/>
                                        <p:tgtEl>
                                          <p:spTgt spid="10"/>
                                        </p:tgtEl>
                                        <p:attrNameLst>
                                          <p:attrName>ppt_x</p:attrName>
                                          <p:attrName>ppt_y</p:attrName>
                                        </p:attrNameLst>
                                      </p:cBhvr>
                                      <p:rCtr x="41406"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Zákon, zákonitost</a:t>
            </a:r>
          </a:p>
        </p:txBody>
      </p:sp>
      <p:sp>
        <p:nvSpPr>
          <p:cNvPr id="3" name="Zástupný symbol pro obsah 2"/>
          <p:cNvSpPr>
            <a:spLocks noGrp="1"/>
          </p:cNvSpPr>
          <p:nvPr>
            <p:ph idx="1"/>
          </p:nvPr>
        </p:nvSpPr>
        <p:spPr/>
        <p:txBody>
          <a:bodyPr>
            <a:normAutofit/>
          </a:bodyPr>
          <a:lstStyle/>
          <a:p>
            <a:pPr marL="0" indent="0">
              <a:buNone/>
            </a:pPr>
            <a:r>
              <a:rPr lang="cs-CZ" dirty="0"/>
              <a:t>Terminologie</a:t>
            </a:r>
          </a:p>
          <a:p>
            <a:r>
              <a:rPr lang="cs-CZ" dirty="0"/>
              <a:t>Společenské zákony, předpisy</a:t>
            </a:r>
          </a:p>
          <a:p>
            <a:endParaRPr lang="cs-CZ" dirty="0"/>
          </a:p>
          <a:p>
            <a:r>
              <a:rPr lang="cs-CZ" dirty="0"/>
              <a:t>Kauzální zákony</a:t>
            </a:r>
          </a:p>
          <a:p>
            <a:r>
              <a:rPr lang="cs-CZ" dirty="0"/>
              <a:t>Zákon – zákonitost</a:t>
            </a:r>
          </a:p>
          <a:p>
            <a:pPr marL="0" indent="0">
              <a:buNone/>
            </a:pPr>
            <a:endParaRPr lang="cs-CZ" dirty="0"/>
          </a:p>
        </p:txBody>
      </p:sp>
      <p:sp>
        <p:nvSpPr>
          <p:cNvPr id="4" name="Znak násobení 3">
            <a:extLst>
              <a:ext uri="{FF2B5EF4-FFF2-40B4-BE49-F238E27FC236}">
                <a16:creationId xmlns:a16="http://schemas.microsoft.com/office/drawing/2014/main" id="{FA28D1E8-0587-4978-A0FB-2ACBF63971C4}"/>
              </a:ext>
            </a:extLst>
          </p:cNvPr>
          <p:cNvSpPr/>
          <p:nvPr/>
        </p:nvSpPr>
        <p:spPr>
          <a:xfrm>
            <a:off x="2152468" y="1825625"/>
            <a:ext cx="3435532" cy="1378131"/>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66611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a:extLst>
              <a:ext uri="{FF2B5EF4-FFF2-40B4-BE49-F238E27FC236}">
                <a16:creationId xmlns:a16="http://schemas.microsoft.com/office/drawing/2014/main" id="{70DC17FF-1356-4B04-BE98-9E1425B2277C}"/>
              </a:ext>
            </a:extLst>
          </p:cNvPr>
          <p:cNvSpPr>
            <a:spLocks noGrp="1" noChangeArrowheads="1"/>
          </p:cNvSpPr>
          <p:nvPr>
            <p:ph type="title"/>
          </p:nvPr>
        </p:nvSpPr>
        <p:spPr/>
        <p:txBody>
          <a:bodyPr/>
          <a:lstStyle/>
          <a:p>
            <a:r>
              <a:rPr lang="cs-CZ" altLang="cs-CZ" b="1" dirty="0"/>
              <a:t>Od empirie k teorii	</a:t>
            </a:r>
          </a:p>
        </p:txBody>
      </p:sp>
      <p:sp>
        <p:nvSpPr>
          <p:cNvPr id="186371" name="Rectangle 3">
            <a:extLst>
              <a:ext uri="{FF2B5EF4-FFF2-40B4-BE49-F238E27FC236}">
                <a16:creationId xmlns:a16="http://schemas.microsoft.com/office/drawing/2014/main" id="{F5984A16-3805-4C96-808E-01A93089A016}"/>
              </a:ext>
            </a:extLst>
          </p:cNvPr>
          <p:cNvSpPr>
            <a:spLocks noGrp="1" noChangeArrowheads="1"/>
          </p:cNvSpPr>
          <p:nvPr>
            <p:ph type="body" idx="1"/>
          </p:nvPr>
        </p:nvSpPr>
        <p:spPr/>
        <p:txBody>
          <a:bodyPr/>
          <a:lstStyle/>
          <a:p>
            <a:r>
              <a:rPr lang="cs-CZ" altLang="cs-CZ"/>
              <a:t>Dřevo plave, železo se potopí</a:t>
            </a:r>
          </a:p>
          <a:p>
            <a:endParaRPr lang="cs-CZ" altLang="cs-CZ" sz="4000">
              <a:latin typeface="Times New Roman" panose="02020603050405020304" pitchFamily="18" charset="0"/>
              <a:cs typeface="Times New Roman" panose="02020603050405020304" pitchFamily="18" charset="0"/>
            </a:endParaRPr>
          </a:p>
          <a:p>
            <a:r>
              <a:rPr lang="cs-CZ" altLang="cs-CZ" sz="4000">
                <a:latin typeface="Times New Roman" panose="02020603050405020304" pitchFamily="18" charset="0"/>
                <a:cs typeface="Times New Roman" panose="02020603050405020304" pitchFamily="18" charset="0"/>
              </a:rPr>
              <a:t> </a:t>
            </a:r>
            <a:r>
              <a:rPr lang="el-GR" altLang="cs-CZ" sz="4000">
                <a:latin typeface="Times New Roman" panose="02020603050405020304" pitchFamily="18" charset="0"/>
                <a:cs typeface="Times New Roman" panose="02020603050405020304" pitchFamily="18" charset="0"/>
              </a:rPr>
              <a:t>γ</a:t>
            </a:r>
            <a:r>
              <a:rPr lang="cs-CZ" altLang="cs-CZ" sz="4000">
                <a:latin typeface="Times New Roman" panose="02020603050405020304" pitchFamily="18" charset="0"/>
                <a:cs typeface="Times New Roman" panose="02020603050405020304" pitchFamily="18" charset="0"/>
              </a:rPr>
              <a:t> = </a:t>
            </a:r>
          </a:p>
          <a:p>
            <a:pPr>
              <a:buFont typeface="Wingdings" panose="05000000000000000000" pitchFamily="2" charset="2"/>
              <a:buNone/>
            </a:pPr>
            <a:endParaRPr lang="cs-CZ" altLang="cs-CZ" sz="4000">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cs-CZ" altLang="cs-CZ">
                <a:latin typeface="Times New Roman" panose="02020603050405020304" pitchFamily="18" charset="0"/>
                <a:cs typeface="Times New Roman" panose="02020603050405020304" pitchFamily="18" charset="0"/>
              </a:rPr>
              <a:t>Co a jak, nikoli příčiny</a:t>
            </a:r>
            <a:endParaRPr lang="el-GR" altLang="cs-CZ">
              <a:latin typeface="Times New Roman" panose="02020603050405020304" pitchFamily="18" charset="0"/>
              <a:cs typeface="Times New Roman" panose="02020603050405020304" pitchFamily="18" charset="0"/>
            </a:endParaRPr>
          </a:p>
        </p:txBody>
      </p:sp>
      <p:sp>
        <p:nvSpPr>
          <p:cNvPr id="186372" name="Line 4">
            <a:extLst>
              <a:ext uri="{FF2B5EF4-FFF2-40B4-BE49-F238E27FC236}">
                <a16:creationId xmlns:a16="http://schemas.microsoft.com/office/drawing/2014/main" id="{1E8FA32D-28B1-43D0-8B02-AB61BFD8B3F5}"/>
              </a:ext>
            </a:extLst>
          </p:cNvPr>
          <p:cNvSpPr>
            <a:spLocks noChangeShapeType="1"/>
          </p:cNvSpPr>
          <p:nvPr/>
        </p:nvSpPr>
        <p:spPr bwMode="auto">
          <a:xfrm>
            <a:off x="3359150" y="3284538"/>
            <a:ext cx="12969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86373" name="Text Box 5">
            <a:extLst>
              <a:ext uri="{FF2B5EF4-FFF2-40B4-BE49-F238E27FC236}">
                <a16:creationId xmlns:a16="http://schemas.microsoft.com/office/drawing/2014/main" id="{F6DB6F18-EEA7-4B93-9A9C-9C09B64F3095}"/>
              </a:ext>
            </a:extLst>
          </p:cNvPr>
          <p:cNvSpPr txBox="1">
            <a:spLocks noChangeArrowheads="1"/>
          </p:cNvSpPr>
          <p:nvPr/>
        </p:nvSpPr>
        <p:spPr bwMode="auto">
          <a:xfrm>
            <a:off x="3575051" y="2781301"/>
            <a:ext cx="1152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a:t>m</a:t>
            </a:r>
          </a:p>
        </p:txBody>
      </p:sp>
      <p:sp>
        <p:nvSpPr>
          <p:cNvPr id="186374" name="Text Box 6">
            <a:extLst>
              <a:ext uri="{FF2B5EF4-FFF2-40B4-BE49-F238E27FC236}">
                <a16:creationId xmlns:a16="http://schemas.microsoft.com/office/drawing/2014/main" id="{AF899589-7A7D-4AB3-AD8A-F84CA4D24FC1}"/>
              </a:ext>
            </a:extLst>
          </p:cNvPr>
          <p:cNvSpPr txBox="1">
            <a:spLocks noChangeArrowheads="1"/>
          </p:cNvSpPr>
          <p:nvPr/>
        </p:nvSpPr>
        <p:spPr bwMode="auto">
          <a:xfrm>
            <a:off x="3575051" y="3357563"/>
            <a:ext cx="9366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a:t>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86371">
                                            <p:txEl>
                                              <p:pRg st="2" end="2"/>
                                            </p:txEl>
                                          </p:spTgt>
                                        </p:tgtEl>
                                        <p:attrNameLst>
                                          <p:attrName>style.visibility</p:attrName>
                                        </p:attrNameLst>
                                      </p:cBhvr>
                                      <p:to>
                                        <p:strVal val="visible"/>
                                      </p:to>
                                    </p:set>
                                    <p:anim calcmode="discrete" valueType="clr">
                                      <p:cBhvr override="childStyle">
                                        <p:cTn id="7" dur="80"/>
                                        <p:tgtEl>
                                          <p:spTgt spid="186371">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86371">
                                            <p:txEl>
                                              <p:pRg st="2" end="2"/>
                                            </p:txEl>
                                          </p:spTgt>
                                        </p:tgtEl>
                                        <p:attrNameLst>
                                          <p:attrName>fillcolor</p:attrName>
                                        </p:attrNameLst>
                                      </p:cBhvr>
                                      <p:tavLst>
                                        <p:tav tm="0">
                                          <p:val>
                                            <p:clrVal>
                                              <a:schemeClr val="accent2"/>
                                            </p:clrVal>
                                          </p:val>
                                        </p:tav>
                                        <p:tav tm="50000">
                                          <p:val>
                                            <p:clrVal>
                                              <a:schemeClr val="hlink"/>
                                            </p:clrVal>
                                          </p:val>
                                        </p:tav>
                                      </p:tavLst>
                                    </p:anim>
                                    <p:set>
                                      <p:cBhvr>
                                        <p:cTn id="9" dur="80"/>
                                        <p:tgtEl>
                                          <p:spTgt spid="186371">
                                            <p:txEl>
                                              <p:pRg st="2" end="2"/>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186372"/>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186373"/>
                                        </p:tgtEl>
                                        <p:attrNameLst>
                                          <p:attrName>style.visibility</p:attrName>
                                        </p:attrNameLst>
                                      </p:cBhvr>
                                      <p:to>
                                        <p:strVal val="visible"/>
                                      </p:to>
                                    </p:set>
                                    <p:anim calcmode="discrete" valueType="clr">
                                      <p:cBhvr override="childStyle">
                                        <p:cTn id="18" dur="80"/>
                                        <p:tgtEl>
                                          <p:spTgt spid="186373"/>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186373"/>
                                        </p:tgtEl>
                                        <p:attrNameLst>
                                          <p:attrName>fillcolor</p:attrName>
                                        </p:attrNameLst>
                                      </p:cBhvr>
                                      <p:tavLst>
                                        <p:tav tm="0">
                                          <p:val>
                                            <p:clrVal>
                                              <a:schemeClr val="accent2"/>
                                            </p:clrVal>
                                          </p:val>
                                        </p:tav>
                                        <p:tav tm="50000">
                                          <p:val>
                                            <p:clrVal>
                                              <a:schemeClr val="hlink"/>
                                            </p:clrVal>
                                          </p:val>
                                        </p:tav>
                                      </p:tavLst>
                                    </p:anim>
                                    <p:set>
                                      <p:cBhvr>
                                        <p:cTn id="20" dur="80"/>
                                        <p:tgtEl>
                                          <p:spTgt spid="186373"/>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186374"/>
                                        </p:tgtEl>
                                        <p:attrNameLst>
                                          <p:attrName>style.visibility</p:attrName>
                                        </p:attrNameLst>
                                      </p:cBhvr>
                                      <p:to>
                                        <p:strVal val="visible"/>
                                      </p:to>
                                    </p:set>
                                    <p:anim calcmode="discrete" valueType="clr">
                                      <p:cBhvr override="childStyle">
                                        <p:cTn id="25" dur="80"/>
                                        <p:tgtEl>
                                          <p:spTgt spid="186374"/>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86374"/>
                                        </p:tgtEl>
                                        <p:attrNameLst>
                                          <p:attrName>fillcolor</p:attrName>
                                        </p:attrNameLst>
                                      </p:cBhvr>
                                      <p:tavLst>
                                        <p:tav tm="0">
                                          <p:val>
                                            <p:clrVal>
                                              <a:schemeClr val="accent2"/>
                                            </p:clrVal>
                                          </p:val>
                                        </p:tav>
                                        <p:tav tm="50000">
                                          <p:val>
                                            <p:clrVal>
                                              <a:schemeClr val="hlink"/>
                                            </p:clrVal>
                                          </p:val>
                                        </p:tav>
                                      </p:tavLst>
                                    </p:anim>
                                    <p:set>
                                      <p:cBhvr>
                                        <p:cTn id="27" dur="80"/>
                                        <p:tgtEl>
                                          <p:spTgt spid="186374"/>
                                        </p:tgtEl>
                                        <p:attrNameLst>
                                          <p:attrName>fill.type</p:attrName>
                                        </p:attrNameLst>
                                      </p:cBhvr>
                                      <p:to>
                                        <p:strVal val="solid"/>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7" presetClass="entr" presetSubtype="0" fill="hold" nodeType="clickEffect">
                                  <p:stCondLst>
                                    <p:cond delay="0"/>
                                  </p:stCondLst>
                                  <p:iterate type="lt">
                                    <p:tmPct val="50000"/>
                                  </p:iterate>
                                  <p:childTnLst>
                                    <p:set>
                                      <p:cBhvr>
                                        <p:cTn id="31" dur="1" fill="hold">
                                          <p:stCondLst>
                                            <p:cond delay="0"/>
                                          </p:stCondLst>
                                        </p:cTn>
                                        <p:tgtEl>
                                          <p:spTgt spid="186371">
                                            <p:txEl>
                                              <p:pRg st="4" end="4"/>
                                            </p:txEl>
                                          </p:spTgt>
                                        </p:tgtEl>
                                        <p:attrNameLst>
                                          <p:attrName>style.visibility</p:attrName>
                                        </p:attrNameLst>
                                      </p:cBhvr>
                                      <p:to>
                                        <p:strVal val="visible"/>
                                      </p:to>
                                    </p:set>
                                    <p:anim calcmode="discrete" valueType="clr">
                                      <p:cBhvr override="childStyle">
                                        <p:cTn id="32" dur="80"/>
                                        <p:tgtEl>
                                          <p:spTgt spid="186371">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186371">
                                            <p:txEl>
                                              <p:pRg st="4" end="4"/>
                                            </p:txEl>
                                          </p:spTgt>
                                        </p:tgtEl>
                                        <p:attrNameLst>
                                          <p:attrName>fillcolor</p:attrName>
                                        </p:attrNameLst>
                                      </p:cBhvr>
                                      <p:tavLst>
                                        <p:tav tm="0">
                                          <p:val>
                                            <p:clrVal>
                                              <a:schemeClr val="accent2"/>
                                            </p:clrVal>
                                          </p:val>
                                        </p:tav>
                                        <p:tav tm="50000">
                                          <p:val>
                                            <p:clrVal>
                                              <a:schemeClr val="hlink"/>
                                            </p:clrVal>
                                          </p:val>
                                        </p:tav>
                                      </p:tavLst>
                                    </p:anim>
                                    <p:set>
                                      <p:cBhvr>
                                        <p:cTn id="34" dur="80"/>
                                        <p:tgtEl>
                                          <p:spTgt spid="186371">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3" grpId="0"/>
      <p:bldP spid="18637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a:extLst>
              <a:ext uri="{FF2B5EF4-FFF2-40B4-BE49-F238E27FC236}">
                <a16:creationId xmlns:a16="http://schemas.microsoft.com/office/drawing/2014/main" id="{1ABE3A4B-79AD-4D95-8D57-A11190FF305F}"/>
              </a:ext>
            </a:extLst>
          </p:cNvPr>
          <p:cNvSpPr>
            <a:spLocks noGrp="1" noChangeArrowheads="1"/>
          </p:cNvSpPr>
          <p:nvPr>
            <p:ph type="title"/>
          </p:nvPr>
        </p:nvSpPr>
        <p:spPr/>
        <p:txBody>
          <a:bodyPr/>
          <a:lstStyle/>
          <a:p>
            <a:r>
              <a:rPr lang="cs-CZ" altLang="cs-CZ"/>
              <a:t>Teorie	</a:t>
            </a:r>
          </a:p>
        </p:txBody>
      </p:sp>
      <p:sp>
        <p:nvSpPr>
          <p:cNvPr id="187395" name="Rectangle 3">
            <a:extLst>
              <a:ext uri="{FF2B5EF4-FFF2-40B4-BE49-F238E27FC236}">
                <a16:creationId xmlns:a16="http://schemas.microsoft.com/office/drawing/2014/main" id="{73D0B505-0998-402C-9105-8FD2E76F0DB2}"/>
              </a:ext>
            </a:extLst>
          </p:cNvPr>
          <p:cNvSpPr>
            <a:spLocks noGrp="1" noChangeArrowheads="1"/>
          </p:cNvSpPr>
          <p:nvPr>
            <p:ph type="body" idx="1"/>
          </p:nvPr>
        </p:nvSpPr>
        <p:spPr/>
        <p:txBody>
          <a:bodyPr/>
          <a:lstStyle/>
          <a:p>
            <a:pPr>
              <a:buFont typeface="Wingdings" panose="05000000000000000000" pitchFamily="2" charset="2"/>
              <a:buNone/>
            </a:pPr>
            <a:endParaRPr lang="cs-CZ" altLang="cs-CZ"/>
          </a:p>
          <a:p>
            <a:pPr>
              <a:buFont typeface="Wingdings" panose="05000000000000000000" pitchFamily="2" charset="2"/>
              <a:buNone/>
            </a:pPr>
            <a:endParaRPr lang="cs-CZ" altLang="cs-CZ"/>
          </a:p>
        </p:txBody>
      </p:sp>
      <p:pic>
        <p:nvPicPr>
          <p:cNvPr id="187396" name="Picture 4">
            <a:extLst>
              <a:ext uri="{FF2B5EF4-FFF2-40B4-BE49-F238E27FC236}">
                <a16:creationId xmlns:a16="http://schemas.microsoft.com/office/drawing/2014/main" id="{A050F83D-2DD9-4252-BC72-02A6EF0FFD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8439" y="1628775"/>
            <a:ext cx="5113337" cy="42497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187396"/>
                                        </p:tgtEl>
                                        <p:attrNameLst>
                                          <p:attrName>style.visibility</p:attrName>
                                        </p:attrNameLst>
                                      </p:cBhvr>
                                      <p:to>
                                        <p:strVal val="visible"/>
                                      </p:to>
                                    </p:set>
                                    <p:animEffect transition="in" filter="fade">
                                      <p:cBhvr>
                                        <p:cTn id="7" dur="770" decel="100000"/>
                                        <p:tgtEl>
                                          <p:spTgt spid="187396"/>
                                        </p:tgtEl>
                                      </p:cBhvr>
                                    </p:animEffect>
                                    <p:animScale>
                                      <p:cBhvr>
                                        <p:cTn id="8" dur="770" decel="100000"/>
                                        <p:tgtEl>
                                          <p:spTgt spid="187396"/>
                                        </p:tgtEl>
                                      </p:cBhvr>
                                      <p:from x="10000" y="10000"/>
                                      <p:to x="200000" y="450000"/>
                                    </p:animScale>
                                    <p:animScale>
                                      <p:cBhvr>
                                        <p:cTn id="9" dur="1230" accel="100000" fill="hold">
                                          <p:stCondLst>
                                            <p:cond delay="770"/>
                                          </p:stCondLst>
                                        </p:cTn>
                                        <p:tgtEl>
                                          <p:spTgt spid="187396"/>
                                        </p:tgtEl>
                                      </p:cBhvr>
                                      <p:from x="200000" y="450000"/>
                                      <p:to x="100000" y="100000"/>
                                    </p:animScale>
                                    <p:set>
                                      <p:cBhvr>
                                        <p:cTn id="10" dur="770" fill="hold"/>
                                        <p:tgtEl>
                                          <p:spTgt spid="187396"/>
                                        </p:tgtEl>
                                        <p:attrNameLst>
                                          <p:attrName>ppt_x</p:attrName>
                                        </p:attrNameLst>
                                      </p:cBhvr>
                                      <p:to>
                                        <p:strVal val="(0.5)"/>
                                      </p:to>
                                    </p:set>
                                    <p:anim from="(0.5)" to="(#ppt_x)" calcmode="lin" valueType="num">
                                      <p:cBhvr>
                                        <p:cTn id="11" dur="1230" accel="100000" fill="hold">
                                          <p:stCondLst>
                                            <p:cond delay="770"/>
                                          </p:stCondLst>
                                        </p:cTn>
                                        <p:tgtEl>
                                          <p:spTgt spid="187396"/>
                                        </p:tgtEl>
                                        <p:attrNameLst>
                                          <p:attrName>ppt_x</p:attrName>
                                        </p:attrNameLst>
                                      </p:cBhvr>
                                    </p:anim>
                                    <p:set>
                                      <p:cBhvr>
                                        <p:cTn id="12" dur="770" fill="hold"/>
                                        <p:tgtEl>
                                          <p:spTgt spid="187396"/>
                                        </p:tgtEl>
                                        <p:attrNameLst>
                                          <p:attrName>ppt_y</p:attrName>
                                        </p:attrNameLst>
                                      </p:cBhvr>
                                      <p:to>
                                        <p:strVal val="(#ppt_y+0.4)"/>
                                      </p:to>
                                    </p:set>
                                    <p:anim from="(#ppt_y+0.4)" to="(#ppt_y)" calcmode="lin" valueType="num">
                                      <p:cBhvr>
                                        <p:cTn id="13" dur="1230" accel="100000" fill="hold">
                                          <p:stCondLst>
                                            <p:cond delay="770"/>
                                          </p:stCondLst>
                                        </p:cTn>
                                        <p:tgtEl>
                                          <p:spTgt spid="18739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Zákon, zákonitost</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Terminologie</a:t>
            </a:r>
          </a:p>
          <a:p>
            <a:r>
              <a:rPr lang="cs-CZ" dirty="0"/>
              <a:t>Kauzální zákony</a:t>
            </a:r>
          </a:p>
          <a:p>
            <a:r>
              <a:rPr lang="cs-CZ" dirty="0"/>
              <a:t>Zákon – zákonitost</a:t>
            </a:r>
          </a:p>
          <a:p>
            <a:pPr marL="0" indent="0">
              <a:buNone/>
            </a:pPr>
            <a:endParaRPr lang="cs-CZ" dirty="0"/>
          </a:p>
          <a:p>
            <a:pPr marL="0" indent="0">
              <a:buNone/>
            </a:pPr>
            <a:r>
              <a:rPr lang="cs-CZ" dirty="0"/>
              <a:t>Parametry zákonitých jevů:</a:t>
            </a:r>
          </a:p>
          <a:p>
            <a:pPr>
              <a:buFontTx/>
              <a:buChar char="-"/>
            </a:pPr>
            <a:r>
              <a:rPr lang="cs-CZ" dirty="0"/>
              <a:t>Nutnost</a:t>
            </a:r>
          </a:p>
          <a:p>
            <a:pPr>
              <a:buFontTx/>
              <a:buChar char="-"/>
            </a:pPr>
            <a:r>
              <a:rPr lang="cs-CZ" dirty="0"/>
              <a:t>Stálost</a:t>
            </a:r>
          </a:p>
          <a:p>
            <a:pPr>
              <a:buFontTx/>
              <a:buChar char="-"/>
            </a:pPr>
            <a:r>
              <a:rPr lang="cs-CZ" dirty="0"/>
              <a:t>Obecnost</a:t>
            </a:r>
          </a:p>
          <a:p>
            <a:pPr marL="0" indent="0">
              <a:buNone/>
            </a:pPr>
            <a:endParaRPr lang="cs-CZ" dirty="0">
              <a:sym typeface="Wingdings" panose="05000000000000000000" pitchFamily="2" charset="2"/>
            </a:endParaRPr>
          </a:p>
          <a:p>
            <a:pPr marL="0" indent="0">
              <a:buNone/>
            </a:pPr>
            <a:r>
              <a:rPr lang="cs-CZ" dirty="0">
                <a:sym typeface="Wingdings" panose="05000000000000000000" pitchFamily="2" charset="2"/>
              </a:rPr>
              <a:t> vyjádření řádu, souvislosti, tendence</a:t>
            </a:r>
            <a:endParaRPr lang="cs-CZ" dirty="0"/>
          </a:p>
        </p:txBody>
      </p:sp>
      <p:sp>
        <p:nvSpPr>
          <p:cNvPr id="4" name="Obdélník: se zakulacenými rohy 3">
            <a:extLst>
              <a:ext uri="{FF2B5EF4-FFF2-40B4-BE49-F238E27FC236}">
                <a16:creationId xmlns:a16="http://schemas.microsoft.com/office/drawing/2014/main" id="{46A6897F-17F6-40A0-AFAA-F6B50F96E2BC}"/>
              </a:ext>
            </a:extLst>
          </p:cNvPr>
          <p:cNvSpPr/>
          <p:nvPr/>
        </p:nvSpPr>
        <p:spPr>
          <a:xfrm>
            <a:off x="757518" y="3825551"/>
            <a:ext cx="10515600" cy="1448749"/>
          </a:xfrm>
          <a:custGeom>
            <a:avLst/>
            <a:gdLst>
              <a:gd name="connsiteX0" fmla="*/ 0 w 10515600"/>
              <a:gd name="connsiteY0" fmla="*/ 241463 h 1448749"/>
              <a:gd name="connsiteX1" fmla="*/ 241463 w 10515600"/>
              <a:gd name="connsiteY1" fmla="*/ 0 h 1448749"/>
              <a:gd name="connsiteX2" fmla="*/ 731294 w 10515600"/>
              <a:gd name="connsiteY2" fmla="*/ 0 h 1448749"/>
              <a:gd name="connsiteX3" fmla="*/ 1020471 w 10515600"/>
              <a:gd name="connsiteY3" fmla="*/ 0 h 1448749"/>
              <a:gd name="connsiteX4" fmla="*/ 1811281 w 10515600"/>
              <a:gd name="connsiteY4" fmla="*/ 0 h 1448749"/>
              <a:gd name="connsiteX5" fmla="*/ 2401439 w 10515600"/>
              <a:gd name="connsiteY5" fmla="*/ 0 h 1448749"/>
              <a:gd name="connsiteX6" fmla="*/ 3192249 w 10515600"/>
              <a:gd name="connsiteY6" fmla="*/ 0 h 1448749"/>
              <a:gd name="connsiteX7" fmla="*/ 3682080 w 10515600"/>
              <a:gd name="connsiteY7" fmla="*/ 0 h 1448749"/>
              <a:gd name="connsiteX8" fmla="*/ 4071584 w 10515600"/>
              <a:gd name="connsiteY8" fmla="*/ 0 h 1448749"/>
              <a:gd name="connsiteX9" fmla="*/ 4661741 w 10515600"/>
              <a:gd name="connsiteY9" fmla="*/ 0 h 1448749"/>
              <a:gd name="connsiteX10" fmla="*/ 5352225 w 10515600"/>
              <a:gd name="connsiteY10" fmla="*/ 0 h 1448749"/>
              <a:gd name="connsiteX11" fmla="*/ 6143036 w 10515600"/>
              <a:gd name="connsiteY11" fmla="*/ 0 h 1448749"/>
              <a:gd name="connsiteX12" fmla="*/ 6833520 w 10515600"/>
              <a:gd name="connsiteY12" fmla="*/ 0 h 1448749"/>
              <a:gd name="connsiteX13" fmla="*/ 7624331 w 10515600"/>
              <a:gd name="connsiteY13" fmla="*/ 0 h 1448749"/>
              <a:gd name="connsiteX14" fmla="*/ 8314815 w 10515600"/>
              <a:gd name="connsiteY14" fmla="*/ 0 h 1448749"/>
              <a:gd name="connsiteX15" fmla="*/ 8704319 w 10515600"/>
              <a:gd name="connsiteY15" fmla="*/ 0 h 1448749"/>
              <a:gd name="connsiteX16" fmla="*/ 9394803 w 10515600"/>
              <a:gd name="connsiteY16" fmla="*/ 0 h 1448749"/>
              <a:gd name="connsiteX17" fmla="*/ 10274137 w 10515600"/>
              <a:gd name="connsiteY17" fmla="*/ 0 h 1448749"/>
              <a:gd name="connsiteX18" fmla="*/ 10515600 w 10515600"/>
              <a:gd name="connsiteY18" fmla="*/ 241463 h 1448749"/>
              <a:gd name="connsiteX19" fmla="*/ 10515600 w 10515600"/>
              <a:gd name="connsiteY19" fmla="*/ 714716 h 1448749"/>
              <a:gd name="connsiteX20" fmla="*/ 10515600 w 10515600"/>
              <a:gd name="connsiteY20" fmla="*/ 1207286 h 1448749"/>
              <a:gd name="connsiteX21" fmla="*/ 10274137 w 10515600"/>
              <a:gd name="connsiteY21" fmla="*/ 1448749 h 1448749"/>
              <a:gd name="connsiteX22" fmla="*/ 9483326 w 10515600"/>
              <a:gd name="connsiteY22" fmla="*/ 1448749 h 1448749"/>
              <a:gd name="connsiteX23" fmla="*/ 8692515 w 10515600"/>
              <a:gd name="connsiteY23" fmla="*/ 1448749 h 1448749"/>
              <a:gd name="connsiteX24" fmla="*/ 8303012 w 10515600"/>
              <a:gd name="connsiteY24" fmla="*/ 1448749 h 1448749"/>
              <a:gd name="connsiteX25" fmla="*/ 7512201 w 10515600"/>
              <a:gd name="connsiteY25" fmla="*/ 1448749 h 1448749"/>
              <a:gd name="connsiteX26" fmla="*/ 7122697 w 10515600"/>
              <a:gd name="connsiteY26" fmla="*/ 1448749 h 1448749"/>
              <a:gd name="connsiteX27" fmla="*/ 6432213 w 10515600"/>
              <a:gd name="connsiteY27" fmla="*/ 1448749 h 1448749"/>
              <a:gd name="connsiteX28" fmla="*/ 5641402 w 10515600"/>
              <a:gd name="connsiteY28" fmla="*/ 1448749 h 1448749"/>
              <a:gd name="connsiteX29" fmla="*/ 5352225 w 10515600"/>
              <a:gd name="connsiteY29" fmla="*/ 1448749 h 1448749"/>
              <a:gd name="connsiteX30" fmla="*/ 4561414 w 10515600"/>
              <a:gd name="connsiteY30" fmla="*/ 1448749 h 1448749"/>
              <a:gd name="connsiteX31" fmla="*/ 3770604 w 10515600"/>
              <a:gd name="connsiteY31" fmla="*/ 1448749 h 1448749"/>
              <a:gd name="connsiteX32" fmla="*/ 3481427 w 10515600"/>
              <a:gd name="connsiteY32" fmla="*/ 1448749 h 1448749"/>
              <a:gd name="connsiteX33" fmla="*/ 2891269 w 10515600"/>
              <a:gd name="connsiteY33" fmla="*/ 1448749 h 1448749"/>
              <a:gd name="connsiteX34" fmla="*/ 2401439 w 10515600"/>
              <a:gd name="connsiteY34" fmla="*/ 1448749 h 1448749"/>
              <a:gd name="connsiteX35" fmla="*/ 1911608 w 10515600"/>
              <a:gd name="connsiteY35" fmla="*/ 1448749 h 1448749"/>
              <a:gd name="connsiteX36" fmla="*/ 1421778 w 10515600"/>
              <a:gd name="connsiteY36" fmla="*/ 1448749 h 1448749"/>
              <a:gd name="connsiteX37" fmla="*/ 1132601 w 10515600"/>
              <a:gd name="connsiteY37" fmla="*/ 1448749 h 1448749"/>
              <a:gd name="connsiteX38" fmla="*/ 241463 w 10515600"/>
              <a:gd name="connsiteY38" fmla="*/ 1448749 h 1448749"/>
              <a:gd name="connsiteX39" fmla="*/ 0 w 10515600"/>
              <a:gd name="connsiteY39" fmla="*/ 1207286 h 1448749"/>
              <a:gd name="connsiteX40" fmla="*/ 0 w 10515600"/>
              <a:gd name="connsiteY40" fmla="*/ 753349 h 1448749"/>
              <a:gd name="connsiteX41" fmla="*/ 0 w 10515600"/>
              <a:gd name="connsiteY41" fmla="*/ 241463 h 1448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515600" h="1448749" fill="none" extrusionOk="0">
                <a:moveTo>
                  <a:pt x="0" y="241463"/>
                </a:moveTo>
                <a:cubicBezTo>
                  <a:pt x="37344" y="114509"/>
                  <a:pt x="105081" y="1107"/>
                  <a:pt x="241463" y="0"/>
                </a:cubicBezTo>
                <a:cubicBezTo>
                  <a:pt x="424154" y="-28824"/>
                  <a:pt x="570642" y="54399"/>
                  <a:pt x="731294" y="0"/>
                </a:cubicBezTo>
                <a:cubicBezTo>
                  <a:pt x="891946" y="-54399"/>
                  <a:pt x="881212" y="29857"/>
                  <a:pt x="1020471" y="0"/>
                </a:cubicBezTo>
                <a:cubicBezTo>
                  <a:pt x="1159730" y="-29857"/>
                  <a:pt x="1512340" y="57133"/>
                  <a:pt x="1811281" y="0"/>
                </a:cubicBezTo>
                <a:cubicBezTo>
                  <a:pt x="2110222" y="-57133"/>
                  <a:pt x="2175899" y="51946"/>
                  <a:pt x="2401439" y="0"/>
                </a:cubicBezTo>
                <a:cubicBezTo>
                  <a:pt x="2626979" y="-51946"/>
                  <a:pt x="2943635" y="26088"/>
                  <a:pt x="3192249" y="0"/>
                </a:cubicBezTo>
                <a:cubicBezTo>
                  <a:pt x="3440863" y="-26088"/>
                  <a:pt x="3568605" y="38979"/>
                  <a:pt x="3682080" y="0"/>
                </a:cubicBezTo>
                <a:cubicBezTo>
                  <a:pt x="3795555" y="-38979"/>
                  <a:pt x="3890200" y="37267"/>
                  <a:pt x="4071584" y="0"/>
                </a:cubicBezTo>
                <a:cubicBezTo>
                  <a:pt x="4252968" y="-37267"/>
                  <a:pt x="4460353" y="13486"/>
                  <a:pt x="4661741" y="0"/>
                </a:cubicBezTo>
                <a:cubicBezTo>
                  <a:pt x="4863129" y="-13486"/>
                  <a:pt x="5195649" y="61711"/>
                  <a:pt x="5352225" y="0"/>
                </a:cubicBezTo>
                <a:cubicBezTo>
                  <a:pt x="5508801" y="-61711"/>
                  <a:pt x="5760087" y="79872"/>
                  <a:pt x="6143036" y="0"/>
                </a:cubicBezTo>
                <a:cubicBezTo>
                  <a:pt x="6525985" y="-79872"/>
                  <a:pt x="6668338" y="68289"/>
                  <a:pt x="6833520" y="0"/>
                </a:cubicBezTo>
                <a:cubicBezTo>
                  <a:pt x="6998702" y="-68289"/>
                  <a:pt x="7433628" y="68390"/>
                  <a:pt x="7624331" y="0"/>
                </a:cubicBezTo>
                <a:cubicBezTo>
                  <a:pt x="7815034" y="-68390"/>
                  <a:pt x="8103630" y="69906"/>
                  <a:pt x="8314815" y="0"/>
                </a:cubicBezTo>
                <a:cubicBezTo>
                  <a:pt x="8526000" y="-69906"/>
                  <a:pt x="8531395" y="527"/>
                  <a:pt x="8704319" y="0"/>
                </a:cubicBezTo>
                <a:cubicBezTo>
                  <a:pt x="8877243" y="-527"/>
                  <a:pt x="9096440" y="14340"/>
                  <a:pt x="9394803" y="0"/>
                </a:cubicBezTo>
                <a:cubicBezTo>
                  <a:pt x="9693166" y="-14340"/>
                  <a:pt x="10054679" y="86769"/>
                  <a:pt x="10274137" y="0"/>
                </a:cubicBezTo>
                <a:cubicBezTo>
                  <a:pt x="10370101" y="8984"/>
                  <a:pt x="10527916" y="141887"/>
                  <a:pt x="10515600" y="241463"/>
                </a:cubicBezTo>
                <a:cubicBezTo>
                  <a:pt x="10539441" y="412779"/>
                  <a:pt x="10507454" y="532036"/>
                  <a:pt x="10515600" y="714716"/>
                </a:cubicBezTo>
                <a:cubicBezTo>
                  <a:pt x="10523746" y="897396"/>
                  <a:pt x="10467586" y="1088431"/>
                  <a:pt x="10515600" y="1207286"/>
                </a:cubicBezTo>
                <a:cubicBezTo>
                  <a:pt x="10544455" y="1320768"/>
                  <a:pt x="10425033" y="1433913"/>
                  <a:pt x="10274137" y="1448749"/>
                </a:cubicBezTo>
                <a:cubicBezTo>
                  <a:pt x="9881224" y="1472569"/>
                  <a:pt x="9866309" y="1381565"/>
                  <a:pt x="9483326" y="1448749"/>
                </a:cubicBezTo>
                <a:cubicBezTo>
                  <a:pt x="9100343" y="1515933"/>
                  <a:pt x="8927159" y="1394341"/>
                  <a:pt x="8692515" y="1448749"/>
                </a:cubicBezTo>
                <a:cubicBezTo>
                  <a:pt x="8457871" y="1503157"/>
                  <a:pt x="8419255" y="1410909"/>
                  <a:pt x="8303012" y="1448749"/>
                </a:cubicBezTo>
                <a:cubicBezTo>
                  <a:pt x="8186769" y="1486589"/>
                  <a:pt x="7780053" y="1410026"/>
                  <a:pt x="7512201" y="1448749"/>
                </a:cubicBezTo>
                <a:cubicBezTo>
                  <a:pt x="7244349" y="1487472"/>
                  <a:pt x="7295946" y="1428989"/>
                  <a:pt x="7122697" y="1448749"/>
                </a:cubicBezTo>
                <a:cubicBezTo>
                  <a:pt x="6949448" y="1468509"/>
                  <a:pt x="6649849" y="1429094"/>
                  <a:pt x="6432213" y="1448749"/>
                </a:cubicBezTo>
                <a:cubicBezTo>
                  <a:pt x="6214577" y="1468404"/>
                  <a:pt x="5884429" y="1431023"/>
                  <a:pt x="5641402" y="1448749"/>
                </a:cubicBezTo>
                <a:cubicBezTo>
                  <a:pt x="5398375" y="1466475"/>
                  <a:pt x="5473493" y="1424633"/>
                  <a:pt x="5352225" y="1448749"/>
                </a:cubicBezTo>
                <a:cubicBezTo>
                  <a:pt x="5230957" y="1472865"/>
                  <a:pt x="4894723" y="1422591"/>
                  <a:pt x="4561414" y="1448749"/>
                </a:cubicBezTo>
                <a:cubicBezTo>
                  <a:pt x="4228105" y="1474907"/>
                  <a:pt x="4034655" y="1362607"/>
                  <a:pt x="3770604" y="1448749"/>
                </a:cubicBezTo>
                <a:cubicBezTo>
                  <a:pt x="3506553" y="1534891"/>
                  <a:pt x="3590616" y="1445753"/>
                  <a:pt x="3481427" y="1448749"/>
                </a:cubicBezTo>
                <a:cubicBezTo>
                  <a:pt x="3372238" y="1451745"/>
                  <a:pt x="3141384" y="1410616"/>
                  <a:pt x="2891269" y="1448749"/>
                </a:cubicBezTo>
                <a:cubicBezTo>
                  <a:pt x="2641154" y="1486882"/>
                  <a:pt x="2559528" y="1399275"/>
                  <a:pt x="2401439" y="1448749"/>
                </a:cubicBezTo>
                <a:cubicBezTo>
                  <a:pt x="2243350" y="1498223"/>
                  <a:pt x="2067089" y="1416795"/>
                  <a:pt x="1911608" y="1448749"/>
                </a:cubicBezTo>
                <a:cubicBezTo>
                  <a:pt x="1756127" y="1480703"/>
                  <a:pt x="1591069" y="1445981"/>
                  <a:pt x="1421778" y="1448749"/>
                </a:cubicBezTo>
                <a:cubicBezTo>
                  <a:pt x="1252487" y="1451517"/>
                  <a:pt x="1254039" y="1414306"/>
                  <a:pt x="1132601" y="1448749"/>
                </a:cubicBezTo>
                <a:cubicBezTo>
                  <a:pt x="1011163" y="1483192"/>
                  <a:pt x="521316" y="1358351"/>
                  <a:pt x="241463" y="1448749"/>
                </a:cubicBezTo>
                <a:cubicBezTo>
                  <a:pt x="102294" y="1478026"/>
                  <a:pt x="-5948" y="1329459"/>
                  <a:pt x="0" y="1207286"/>
                </a:cubicBezTo>
                <a:cubicBezTo>
                  <a:pt x="-24161" y="981654"/>
                  <a:pt x="25943" y="855816"/>
                  <a:pt x="0" y="753349"/>
                </a:cubicBezTo>
                <a:cubicBezTo>
                  <a:pt x="-25943" y="650882"/>
                  <a:pt x="42000" y="420602"/>
                  <a:pt x="0" y="241463"/>
                </a:cubicBezTo>
                <a:close/>
              </a:path>
              <a:path w="10515600" h="1448749" stroke="0" extrusionOk="0">
                <a:moveTo>
                  <a:pt x="0" y="241463"/>
                </a:moveTo>
                <a:cubicBezTo>
                  <a:pt x="-15699" y="98424"/>
                  <a:pt x="77707" y="11409"/>
                  <a:pt x="241463" y="0"/>
                </a:cubicBezTo>
                <a:cubicBezTo>
                  <a:pt x="495546" y="-23061"/>
                  <a:pt x="696487" y="42924"/>
                  <a:pt x="1032274" y="0"/>
                </a:cubicBezTo>
                <a:cubicBezTo>
                  <a:pt x="1368061" y="-42924"/>
                  <a:pt x="1398710" y="4360"/>
                  <a:pt x="1522104" y="0"/>
                </a:cubicBezTo>
                <a:cubicBezTo>
                  <a:pt x="1645498" y="-4360"/>
                  <a:pt x="1773119" y="31370"/>
                  <a:pt x="1911608" y="0"/>
                </a:cubicBezTo>
                <a:cubicBezTo>
                  <a:pt x="2050097" y="-31370"/>
                  <a:pt x="2452506" y="76636"/>
                  <a:pt x="2602092" y="0"/>
                </a:cubicBezTo>
                <a:cubicBezTo>
                  <a:pt x="2751678" y="-76636"/>
                  <a:pt x="2858322" y="32320"/>
                  <a:pt x="3091923" y="0"/>
                </a:cubicBezTo>
                <a:cubicBezTo>
                  <a:pt x="3325524" y="-32320"/>
                  <a:pt x="3704480" y="48697"/>
                  <a:pt x="3882734" y="0"/>
                </a:cubicBezTo>
                <a:cubicBezTo>
                  <a:pt x="4060988" y="-48697"/>
                  <a:pt x="4079960" y="16845"/>
                  <a:pt x="4272237" y="0"/>
                </a:cubicBezTo>
                <a:cubicBezTo>
                  <a:pt x="4464514" y="-16845"/>
                  <a:pt x="4748135" y="31731"/>
                  <a:pt x="5063048" y="0"/>
                </a:cubicBezTo>
                <a:cubicBezTo>
                  <a:pt x="5377961" y="-31731"/>
                  <a:pt x="5291995" y="32926"/>
                  <a:pt x="5352225" y="0"/>
                </a:cubicBezTo>
                <a:cubicBezTo>
                  <a:pt x="5412455" y="-32926"/>
                  <a:pt x="5668213" y="23427"/>
                  <a:pt x="5942382" y="0"/>
                </a:cubicBezTo>
                <a:cubicBezTo>
                  <a:pt x="6216551" y="-23427"/>
                  <a:pt x="6373358" y="65407"/>
                  <a:pt x="6532540" y="0"/>
                </a:cubicBezTo>
                <a:cubicBezTo>
                  <a:pt x="6691722" y="-65407"/>
                  <a:pt x="6799343" y="31917"/>
                  <a:pt x="7022370" y="0"/>
                </a:cubicBezTo>
                <a:cubicBezTo>
                  <a:pt x="7245397" y="-31917"/>
                  <a:pt x="7575414" y="61073"/>
                  <a:pt x="7813181" y="0"/>
                </a:cubicBezTo>
                <a:cubicBezTo>
                  <a:pt x="8050948" y="-61073"/>
                  <a:pt x="8219544" y="56393"/>
                  <a:pt x="8603992" y="0"/>
                </a:cubicBezTo>
                <a:cubicBezTo>
                  <a:pt x="8988440" y="-56393"/>
                  <a:pt x="8846268" y="5505"/>
                  <a:pt x="8993496" y="0"/>
                </a:cubicBezTo>
                <a:cubicBezTo>
                  <a:pt x="9140724" y="-5505"/>
                  <a:pt x="9380194" y="18603"/>
                  <a:pt x="9583653" y="0"/>
                </a:cubicBezTo>
                <a:cubicBezTo>
                  <a:pt x="9787112" y="-18603"/>
                  <a:pt x="10069728" y="43923"/>
                  <a:pt x="10274137" y="0"/>
                </a:cubicBezTo>
                <a:cubicBezTo>
                  <a:pt x="10400747" y="-20294"/>
                  <a:pt x="10535524" y="104059"/>
                  <a:pt x="10515600" y="241463"/>
                </a:cubicBezTo>
                <a:cubicBezTo>
                  <a:pt x="10542757" y="382789"/>
                  <a:pt x="10513947" y="550810"/>
                  <a:pt x="10515600" y="695400"/>
                </a:cubicBezTo>
                <a:cubicBezTo>
                  <a:pt x="10517253" y="839990"/>
                  <a:pt x="10508885" y="1005262"/>
                  <a:pt x="10515600" y="1207286"/>
                </a:cubicBezTo>
                <a:cubicBezTo>
                  <a:pt x="10527061" y="1338217"/>
                  <a:pt x="10409362" y="1466494"/>
                  <a:pt x="10274137" y="1448749"/>
                </a:cubicBezTo>
                <a:cubicBezTo>
                  <a:pt x="10081366" y="1488119"/>
                  <a:pt x="9993128" y="1439584"/>
                  <a:pt x="9884633" y="1448749"/>
                </a:cubicBezTo>
                <a:cubicBezTo>
                  <a:pt x="9776138" y="1457914"/>
                  <a:pt x="9706918" y="1420487"/>
                  <a:pt x="9595456" y="1448749"/>
                </a:cubicBezTo>
                <a:cubicBezTo>
                  <a:pt x="9483994" y="1477011"/>
                  <a:pt x="9412563" y="1419540"/>
                  <a:pt x="9306279" y="1448749"/>
                </a:cubicBezTo>
                <a:cubicBezTo>
                  <a:pt x="9199995" y="1477958"/>
                  <a:pt x="9010114" y="1430329"/>
                  <a:pt x="8716122" y="1448749"/>
                </a:cubicBezTo>
                <a:cubicBezTo>
                  <a:pt x="8422130" y="1467169"/>
                  <a:pt x="8467284" y="1423601"/>
                  <a:pt x="8326618" y="1448749"/>
                </a:cubicBezTo>
                <a:cubicBezTo>
                  <a:pt x="8185952" y="1473897"/>
                  <a:pt x="7930409" y="1405403"/>
                  <a:pt x="7636134" y="1448749"/>
                </a:cubicBezTo>
                <a:cubicBezTo>
                  <a:pt x="7341859" y="1492095"/>
                  <a:pt x="7373331" y="1444005"/>
                  <a:pt x="7246630" y="1448749"/>
                </a:cubicBezTo>
                <a:cubicBezTo>
                  <a:pt x="7119929" y="1453493"/>
                  <a:pt x="6742933" y="1396543"/>
                  <a:pt x="6556146" y="1448749"/>
                </a:cubicBezTo>
                <a:cubicBezTo>
                  <a:pt x="6369359" y="1500955"/>
                  <a:pt x="6350797" y="1422083"/>
                  <a:pt x="6266969" y="1448749"/>
                </a:cubicBezTo>
                <a:cubicBezTo>
                  <a:pt x="6183141" y="1475415"/>
                  <a:pt x="5799814" y="1427119"/>
                  <a:pt x="5576485" y="1448749"/>
                </a:cubicBezTo>
                <a:cubicBezTo>
                  <a:pt x="5353156" y="1470379"/>
                  <a:pt x="5378228" y="1422404"/>
                  <a:pt x="5186981" y="1448749"/>
                </a:cubicBezTo>
                <a:cubicBezTo>
                  <a:pt x="4995734" y="1475094"/>
                  <a:pt x="4993171" y="1437031"/>
                  <a:pt x="4897804" y="1448749"/>
                </a:cubicBezTo>
                <a:cubicBezTo>
                  <a:pt x="4802437" y="1460467"/>
                  <a:pt x="4695935" y="1439286"/>
                  <a:pt x="4508300" y="1448749"/>
                </a:cubicBezTo>
                <a:cubicBezTo>
                  <a:pt x="4320665" y="1458212"/>
                  <a:pt x="4061263" y="1421332"/>
                  <a:pt x="3817816" y="1448749"/>
                </a:cubicBezTo>
                <a:cubicBezTo>
                  <a:pt x="3574369" y="1476166"/>
                  <a:pt x="3575403" y="1406017"/>
                  <a:pt x="3428312" y="1448749"/>
                </a:cubicBezTo>
                <a:cubicBezTo>
                  <a:pt x="3281221" y="1491481"/>
                  <a:pt x="3271103" y="1430876"/>
                  <a:pt x="3139135" y="1448749"/>
                </a:cubicBezTo>
                <a:cubicBezTo>
                  <a:pt x="3007167" y="1466622"/>
                  <a:pt x="2942857" y="1403022"/>
                  <a:pt x="2749632" y="1448749"/>
                </a:cubicBezTo>
                <a:cubicBezTo>
                  <a:pt x="2556407" y="1494476"/>
                  <a:pt x="2489365" y="1390008"/>
                  <a:pt x="2259801" y="1448749"/>
                </a:cubicBezTo>
                <a:cubicBezTo>
                  <a:pt x="2030237" y="1507490"/>
                  <a:pt x="1812735" y="1424633"/>
                  <a:pt x="1669644" y="1448749"/>
                </a:cubicBezTo>
                <a:cubicBezTo>
                  <a:pt x="1526553" y="1472865"/>
                  <a:pt x="1400985" y="1407012"/>
                  <a:pt x="1280140" y="1448749"/>
                </a:cubicBezTo>
                <a:cubicBezTo>
                  <a:pt x="1159295" y="1490486"/>
                  <a:pt x="670786" y="1353430"/>
                  <a:pt x="241463" y="1448749"/>
                </a:cubicBezTo>
                <a:cubicBezTo>
                  <a:pt x="95045" y="1425418"/>
                  <a:pt x="-3301" y="1342176"/>
                  <a:pt x="0" y="1207286"/>
                </a:cubicBezTo>
                <a:cubicBezTo>
                  <a:pt x="-32458" y="1104661"/>
                  <a:pt x="22693" y="850161"/>
                  <a:pt x="0" y="753349"/>
                </a:cubicBezTo>
                <a:cubicBezTo>
                  <a:pt x="-22693" y="656537"/>
                  <a:pt x="54421" y="473207"/>
                  <a:pt x="0" y="241463"/>
                </a:cubicBezTo>
                <a:close/>
              </a:path>
            </a:pathLst>
          </a:custGeom>
          <a:solidFill>
            <a:schemeClr val="accent1">
              <a:alpha val="15000"/>
            </a:schemeClr>
          </a:solidFill>
          <a:ln>
            <a:extLst>
              <a:ext uri="{C807C97D-BFC1-408E-A445-0C87EB9F89A2}">
                <ask:lineSketchStyleProps xmlns:ask="http://schemas.microsoft.com/office/drawing/2018/sketchyshapes" sd="1219033472">
                  <a:prstGeom prst="round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a:extLst>
              <a:ext uri="{FF2B5EF4-FFF2-40B4-BE49-F238E27FC236}">
                <a16:creationId xmlns:a16="http://schemas.microsoft.com/office/drawing/2014/main" id="{8B66F74F-1105-4AFA-BFB2-33A11C47A5D2}"/>
              </a:ext>
            </a:extLst>
          </p:cNvPr>
          <p:cNvSpPr txBox="1"/>
          <p:nvPr/>
        </p:nvSpPr>
        <p:spPr>
          <a:xfrm rot="20856922">
            <a:off x="5467738" y="4047145"/>
            <a:ext cx="5486400" cy="646331"/>
          </a:xfrm>
          <a:prstGeom prst="rect">
            <a:avLst/>
          </a:prstGeom>
          <a:noFill/>
        </p:spPr>
        <p:txBody>
          <a:bodyPr wrap="square" rtlCol="0">
            <a:spAutoFit/>
          </a:bodyPr>
          <a:lstStyle/>
          <a:p>
            <a:r>
              <a:rPr lang="cs-CZ" sz="3600" b="1" dirty="0"/>
              <a:t>Za daných podmínek</a:t>
            </a:r>
          </a:p>
        </p:txBody>
      </p:sp>
      <p:sp>
        <p:nvSpPr>
          <p:cNvPr id="6" name="Šipka: nahoru 5">
            <a:extLst>
              <a:ext uri="{FF2B5EF4-FFF2-40B4-BE49-F238E27FC236}">
                <a16:creationId xmlns:a16="http://schemas.microsoft.com/office/drawing/2014/main" id="{9A489C0A-654E-4D2C-B4A0-6596923B58CD}"/>
              </a:ext>
            </a:extLst>
          </p:cNvPr>
          <p:cNvSpPr/>
          <p:nvPr/>
        </p:nvSpPr>
        <p:spPr>
          <a:xfrm>
            <a:off x="7972926" y="2951747"/>
            <a:ext cx="417095" cy="113899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a:extLst>
              <a:ext uri="{FF2B5EF4-FFF2-40B4-BE49-F238E27FC236}">
                <a16:creationId xmlns:a16="http://schemas.microsoft.com/office/drawing/2014/main" id="{12CB09AE-5204-407C-B5BD-12DD7E82E4CF}"/>
              </a:ext>
            </a:extLst>
          </p:cNvPr>
          <p:cNvSpPr txBox="1"/>
          <p:nvPr/>
        </p:nvSpPr>
        <p:spPr>
          <a:xfrm>
            <a:off x="6936573" y="1783026"/>
            <a:ext cx="3668478" cy="107721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cs-CZ" sz="3200" b="1" dirty="0"/>
              <a:t>Specifické zákony</a:t>
            </a:r>
          </a:p>
          <a:p>
            <a:pPr algn="ctr"/>
            <a:r>
              <a:rPr lang="cs-CZ" sz="3200" b="1" dirty="0"/>
              <a:t>Univerzální zákony</a:t>
            </a:r>
          </a:p>
        </p:txBody>
      </p:sp>
    </p:spTree>
    <p:extLst>
      <p:ext uri="{BB962C8B-B14F-4D97-AF65-F5344CB8AC3E}">
        <p14:creationId xmlns:p14="http://schemas.microsoft.com/office/powerpoint/2010/main" val="398300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ppt_x"/>
                                          </p:val>
                                        </p:tav>
                                        <p:tav tm="100000">
                                          <p:val>
                                            <p:strVal val="#ppt_x"/>
                                          </p:val>
                                        </p:tav>
                                      </p:tavLst>
                                    </p:anim>
                                    <p:anim calcmode="lin" valueType="num">
                                      <p:cBhvr additive="base">
                                        <p:cTn id="2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Nutnost a nahodilost</a:t>
            </a:r>
          </a:p>
        </p:txBody>
      </p:sp>
      <p:sp>
        <p:nvSpPr>
          <p:cNvPr id="3" name="Zástupný symbol pro obsah 2"/>
          <p:cNvSpPr>
            <a:spLocks noGrp="1"/>
          </p:cNvSpPr>
          <p:nvPr>
            <p:ph idx="1"/>
          </p:nvPr>
        </p:nvSpPr>
        <p:spPr/>
        <p:txBody>
          <a:bodyPr/>
          <a:lstStyle/>
          <a:p>
            <a:r>
              <a:rPr lang="cs-CZ" dirty="0"/>
              <a:t>Náhoda – nahodilost</a:t>
            </a:r>
          </a:p>
          <a:p>
            <a:r>
              <a:rPr lang="cs-CZ" dirty="0"/>
              <a:t>Náhoda</a:t>
            </a:r>
          </a:p>
          <a:p>
            <a:pPr lvl="1"/>
            <a:r>
              <a:rPr lang="cs-CZ" dirty="0"/>
              <a:t>Epistemologické vymezení (neznalost příčin)</a:t>
            </a:r>
          </a:p>
          <a:p>
            <a:pPr marL="457200" lvl="1" indent="0">
              <a:buNone/>
            </a:pPr>
            <a:endParaRPr lang="cs-CZ" dirty="0"/>
          </a:p>
          <a:p>
            <a:pPr marL="457200" lvl="1" indent="0">
              <a:buNone/>
            </a:pPr>
            <a:endParaRPr lang="cs-CZ" dirty="0"/>
          </a:p>
        </p:txBody>
      </p:sp>
      <p:pic>
        <p:nvPicPr>
          <p:cNvPr id="4" name="Obrázek 3"/>
          <p:cNvPicPr>
            <a:picLocks noChangeAspect="1"/>
          </p:cNvPicPr>
          <p:nvPr/>
        </p:nvPicPr>
        <p:blipFill>
          <a:blip r:embed="rId2"/>
          <a:stretch>
            <a:fillRect/>
          </a:stretch>
        </p:blipFill>
        <p:spPr>
          <a:xfrm>
            <a:off x="1541649" y="3730268"/>
            <a:ext cx="7581901" cy="3881933"/>
          </a:xfrm>
          <a:prstGeom prst="rect">
            <a:avLst/>
          </a:prstGeom>
        </p:spPr>
      </p:pic>
      <p:sp>
        <p:nvSpPr>
          <p:cNvPr id="6" name="Obdélník 5">
            <a:extLst>
              <a:ext uri="{FF2B5EF4-FFF2-40B4-BE49-F238E27FC236}">
                <a16:creationId xmlns:a16="http://schemas.microsoft.com/office/drawing/2014/main" id="{188E875A-7B93-4A86-810C-8B0D128A88EF}"/>
              </a:ext>
            </a:extLst>
          </p:cNvPr>
          <p:cNvSpPr/>
          <p:nvPr/>
        </p:nvSpPr>
        <p:spPr>
          <a:xfrm>
            <a:off x="1754561" y="6082850"/>
            <a:ext cx="7368989" cy="1403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a:extLst>
              <a:ext uri="{FF2B5EF4-FFF2-40B4-BE49-F238E27FC236}">
                <a16:creationId xmlns:a16="http://schemas.microsoft.com/office/drawing/2014/main" id="{8DB6981F-5BCC-475F-9203-2C21B13317D6}"/>
              </a:ext>
            </a:extLst>
          </p:cNvPr>
          <p:cNvSpPr/>
          <p:nvPr/>
        </p:nvSpPr>
        <p:spPr>
          <a:xfrm>
            <a:off x="6328663" y="3595332"/>
            <a:ext cx="3910012" cy="25156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29909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exit" presetSubtype="0" fill="hold" grpId="0" nodeType="clickEffect">
                                  <p:stCondLst>
                                    <p:cond delay="0"/>
                                  </p:stCondLst>
                                  <p:childTnLst>
                                    <p:animEffect transition="out" filter="fade">
                                      <p:cBhvr>
                                        <p:cTn id="22" dur="1000"/>
                                        <p:tgtEl>
                                          <p:spTgt spid="7"/>
                                        </p:tgtEl>
                                      </p:cBhvr>
                                    </p:animEffect>
                                    <p:anim calcmode="lin" valueType="num">
                                      <p:cBhvr>
                                        <p:cTn id="23" dur="1000"/>
                                        <p:tgtEl>
                                          <p:spTgt spid="7"/>
                                        </p:tgtEl>
                                        <p:attrNameLst>
                                          <p:attrName>ppt_x</p:attrName>
                                        </p:attrNameLst>
                                      </p:cBhvr>
                                      <p:tavLst>
                                        <p:tav tm="0">
                                          <p:val>
                                            <p:strVal val="ppt_x"/>
                                          </p:val>
                                        </p:tav>
                                        <p:tav tm="100000">
                                          <p:val>
                                            <p:strVal val="ppt_x"/>
                                          </p:val>
                                        </p:tav>
                                      </p:tavLst>
                                    </p:anim>
                                    <p:anim calcmode="lin" valueType="num">
                                      <p:cBhvr>
                                        <p:cTn id="24" dur="1000"/>
                                        <p:tgtEl>
                                          <p:spTgt spid="7"/>
                                        </p:tgtEl>
                                        <p:attrNameLst>
                                          <p:attrName>ppt_y</p:attrName>
                                        </p:attrNameLst>
                                      </p:cBhvr>
                                      <p:tavLst>
                                        <p:tav tm="0">
                                          <p:val>
                                            <p:strVal val="ppt_y"/>
                                          </p:val>
                                        </p:tav>
                                        <p:tav tm="100000">
                                          <p:val>
                                            <p:strVal val="ppt_y+.1"/>
                                          </p:val>
                                        </p:tav>
                                      </p:tavLst>
                                    </p:anim>
                                    <p:set>
                                      <p:cBhvr>
                                        <p:cTn id="25" dur="1" fill="hold">
                                          <p:stCondLst>
                                            <p:cond delay="999"/>
                                          </p:stCondLst>
                                        </p:cTn>
                                        <p:tgtEl>
                                          <p:spTgt spid="7"/>
                                        </p:tgtEl>
                                        <p:attrNameLst>
                                          <p:attrName>style.visibility</p:attrName>
                                        </p:attrNameLst>
                                      </p:cBhvr>
                                      <p:to>
                                        <p:strVal val="hidden"/>
                                      </p:to>
                                    </p:set>
                                  </p:childTnLst>
                                </p:cTn>
                              </p:par>
                              <p:par>
                                <p:cTn id="26" presetID="42" presetClass="exit" presetSubtype="0" fill="hold" grpId="0" nodeType="withEffect">
                                  <p:stCondLst>
                                    <p:cond delay="0"/>
                                  </p:stCondLst>
                                  <p:childTnLst>
                                    <p:animEffect transition="out" filter="fade">
                                      <p:cBhvr>
                                        <p:cTn id="27" dur="1000"/>
                                        <p:tgtEl>
                                          <p:spTgt spid="6"/>
                                        </p:tgtEl>
                                      </p:cBhvr>
                                    </p:animEffect>
                                    <p:anim calcmode="lin" valueType="num">
                                      <p:cBhvr>
                                        <p:cTn id="28" dur="1000"/>
                                        <p:tgtEl>
                                          <p:spTgt spid="6"/>
                                        </p:tgtEl>
                                        <p:attrNameLst>
                                          <p:attrName>ppt_x</p:attrName>
                                        </p:attrNameLst>
                                      </p:cBhvr>
                                      <p:tavLst>
                                        <p:tav tm="0">
                                          <p:val>
                                            <p:strVal val="ppt_x"/>
                                          </p:val>
                                        </p:tav>
                                        <p:tav tm="100000">
                                          <p:val>
                                            <p:strVal val="ppt_x"/>
                                          </p:val>
                                        </p:tav>
                                      </p:tavLst>
                                    </p:anim>
                                    <p:anim calcmode="lin" valueType="num">
                                      <p:cBhvr>
                                        <p:cTn id="29" dur="1000"/>
                                        <p:tgtEl>
                                          <p:spTgt spid="6"/>
                                        </p:tgtEl>
                                        <p:attrNameLst>
                                          <p:attrName>ppt_y</p:attrName>
                                        </p:attrNameLst>
                                      </p:cBhvr>
                                      <p:tavLst>
                                        <p:tav tm="0">
                                          <p:val>
                                            <p:strVal val="ppt_y"/>
                                          </p:val>
                                        </p:tav>
                                        <p:tav tm="100000">
                                          <p:val>
                                            <p:strVal val="ppt_y+.1"/>
                                          </p:val>
                                        </p:tav>
                                      </p:tavLst>
                                    </p:anim>
                                    <p:set>
                                      <p:cBhvr>
                                        <p:cTn id="30"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Nutnost a nahodilost</a:t>
            </a:r>
          </a:p>
        </p:txBody>
      </p:sp>
      <p:sp>
        <p:nvSpPr>
          <p:cNvPr id="3" name="Zástupný symbol pro obsah 2"/>
          <p:cNvSpPr>
            <a:spLocks noGrp="1"/>
          </p:cNvSpPr>
          <p:nvPr>
            <p:ph idx="1"/>
          </p:nvPr>
        </p:nvSpPr>
        <p:spPr>
          <a:xfrm>
            <a:off x="838200" y="1825625"/>
            <a:ext cx="4914206" cy="4351338"/>
          </a:xfrm>
        </p:spPr>
        <p:txBody>
          <a:bodyPr/>
          <a:lstStyle/>
          <a:p>
            <a:r>
              <a:rPr lang="cs-CZ" dirty="0"/>
              <a:t>Náhoda – nahodilost</a:t>
            </a:r>
          </a:p>
          <a:p>
            <a:r>
              <a:rPr lang="cs-CZ" dirty="0"/>
              <a:t>Náhoda</a:t>
            </a:r>
          </a:p>
          <a:p>
            <a:pPr lvl="1"/>
            <a:r>
              <a:rPr lang="cs-CZ" dirty="0"/>
              <a:t>Epistemologické vymezení (neznalost příčin)</a:t>
            </a:r>
          </a:p>
          <a:p>
            <a:pPr lvl="2"/>
            <a:r>
              <a:rPr lang="cs-CZ" dirty="0"/>
              <a:t>Souběh dvou kauzálních trajektorií</a:t>
            </a:r>
          </a:p>
          <a:p>
            <a:pPr lvl="1"/>
            <a:r>
              <a:rPr lang="cs-CZ" dirty="0"/>
              <a:t>Ontologické (příčiny v okolnostech)</a:t>
            </a:r>
          </a:p>
          <a:p>
            <a:pPr marL="457200" lvl="1" indent="0">
              <a:buNone/>
            </a:pPr>
            <a:endParaRPr lang="cs-CZ" dirty="0"/>
          </a:p>
          <a:p>
            <a:pPr marL="457200" lvl="1" indent="0">
              <a:buNone/>
            </a:pPr>
            <a:endParaRPr lang="cs-CZ" dirty="0"/>
          </a:p>
        </p:txBody>
      </p:sp>
      <p:pic>
        <p:nvPicPr>
          <p:cNvPr id="6" name="Obrázek 5"/>
          <p:cNvPicPr>
            <a:picLocks noChangeAspect="1"/>
          </p:cNvPicPr>
          <p:nvPr/>
        </p:nvPicPr>
        <p:blipFill>
          <a:blip r:embed="rId2"/>
          <a:stretch>
            <a:fillRect/>
          </a:stretch>
        </p:blipFill>
        <p:spPr>
          <a:xfrm>
            <a:off x="5752406" y="0"/>
            <a:ext cx="6439593" cy="6831900"/>
          </a:xfrm>
          <a:prstGeom prst="rect">
            <a:avLst/>
          </a:prstGeom>
        </p:spPr>
      </p:pic>
      <p:pic>
        <p:nvPicPr>
          <p:cNvPr id="5" name="Grafický objekt 4" descr="Detektiv žena se souvislou výplní">
            <a:extLst>
              <a:ext uri="{FF2B5EF4-FFF2-40B4-BE49-F238E27FC236}">
                <a16:creationId xmlns:a16="http://schemas.microsoft.com/office/drawing/2014/main" id="{D8700F63-2BBE-40E4-A42D-6BDA94D8457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38851" y="3804094"/>
            <a:ext cx="914400" cy="914400"/>
          </a:xfrm>
          <a:prstGeom prst="rect">
            <a:avLst/>
          </a:prstGeom>
        </p:spPr>
      </p:pic>
      <p:pic>
        <p:nvPicPr>
          <p:cNvPr id="9" name="Grafický objekt 8" descr="Detektiv žena obrys">
            <a:extLst>
              <a:ext uri="{FF2B5EF4-FFF2-40B4-BE49-F238E27FC236}">
                <a16:creationId xmlns:a16="http://schemas.microsoft.com/office/drawing/2014/main" id="{34436677-E94A-4316-BB50-98A98BBF79A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296051" y="2514600"/>
            <a:ext cx="914400" cy="914400"/>
          </a:xfrm>
          <a:prstGeom prst="rect">
            <a:avLst/>
          </a:prstGeom>
        </p:spPr>
      </p:pic>
      <p:pic>
        <p:nvPicPr>
          <p:cNvPr id="7" name="Obrázek 6">
            <a:extLst>
              <a:ext uri="{FF2B5EF4-FFF2-40B4-BE49-F238E27FC236}">
                <a16:creationId xmlns:a16="http://schemas.microsoft.com/office/drawing/2014/main" id="{8C9F27B1-F0FB-456F-B97B-CA6DE97C2023}"/>
              </a:ext>
            </a:extLst>
          </p:cNvPr>
          <p:cNvPicPr>
            <a:picLocks noChangeAspect="1"/>
          </p:cNvPicPr>
          <p:nvPr/>
        </p:nvPicPr>
        <p:blipFill>
          <a:blip r:embed="rId7"/>
          <a:stretch>
            <a:fillRect/>
          </a:stretch>
        </p:blipFill>
        <p:spPr>
          <a:xfrm>
            <a:off x="3087220" y="328612"/>
            <a:ext cx="8572500" cy="6200775"/>
          </a:xfrm>
          <a:prstGeom prst="rect">
            <a:avLst/>
          </a:prstGeom>
        </p:spPr>
      </p:pic>
    </p:spTree>
    <p:extLst>
      <p:ext uri="{BB962C8B-B14F-4D97-AF65-F5344CB8AC3E}">
        <p14:creationId xmlns:p14="http://schemas.microsoft.com/office/powerpoint/2010/main" val="395226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1000"/>
                                        <p:tgtEl>
                                          <p:spTgt spid="9"/>
                                        </p:tgtEl>
                                      </p:cBhvr>
                                    </p:animEffect>
                                    <p:anim calcmode="lin" valueType="num">
                                      <p:cBhvr>
                                        <p:cTn id="35" dur="1000" fill="hold"/>
                                        <p:tgtEl>
                                          <p:spTgt spid="9"/>
                                        </p:tgtEl>
                                        <p:attrNameLst>
                                          <p:attrName>ppt_x</p:attrName>
                                        </p:attrNameLst>
                                      </p:cBhvr>
                                      <p:tavLst>
                                        <p:tav tm="0">
                                          <p:val>
                                            <p:strVal val="#ppt_x"/>
                                          </p:val>
                                        </p:tav>
                                        <p:tav tm="100000">
                                          <p:val>
                                            <p:strVal val="#ppt_x"/>
                                          </p:val>
                                        </p:tav>
                                      </p:tavLst>
                                    </p:anim>
                                    <p:anim calcmode="lin" valueType="num">
                                      <p:cBhvr>
                                        <p:cTn id="3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ppt_x"/>
                                          </p:val>
                                        </p:tav>
                                        <p:tav tm="100000">
                                          <p:val>
                                            <p:strVal val="#ppt_x"/>
                                          </p:val>
                                        </p:tav>
                                      </p:tavLst>
                                    </p:anim>
                                    <p:anim calcmode="lin" valueType="num">
                                      <p:cBhvr additive="base">
                                        <p:cTn id="4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Nutnost a nahodilost</a:t>
            </a:r>
          </a:p>
        </p:txBody>
      </p:sp>
      <p:sp>
        <p:nvSpPr>
          <p:cNvPr id="3" name="Zástupný symbol pro obsah 2"/>
          <p:cNvSpPr>
            <a:spLocks noGrp="1"/>
          </p:cNvSpPr>
          <p:nvPr>
            <p:ph idx="1"/>
          </p:nvPr>
        </p:nvSpPr>
        <p:spPr>
          <a:xfrm>
            <a:off x="838200" y="1825625"/>
            <a:ext cx="6477000" cy="4351338"/>
          </a:xfrm>
        </p:spPr>
        <p:txBody>
          <a:bodyPr>
            <a:normAutofit fontScale="92500" lnSpcReduction="10000"/>
          </a:bodyPr>
          <a:lstStyle/>
          <a:p>
            <a:r>
              <a:rPr lang="cs-CZ" dirty="0"/>
              <a:t>Náhoda – nahodilost</a:t>
            </a:r>
          </a:p>
          <a:p>
            <a:r>
              <a:rPr lang="cs-CZ" dirty="0"/>
              <a:t>Náhoda</a:t>
            </a:r>
          </a:p>
          <a:p>
            <a:pPr lvl="1"/>
            <a:r>
              <a:rPr lang="cs-CZ" dirty="0"/>
              <a:t>Epistemologické vymezení (neznalost příčin)</a:t>
            </a:r>
          </a:p>
          <a:p>
            <a:pPr lvl="1"/>
            <a:r>
              <a:rPr lang="cs-CZ" dirty="0"/>
              <a:t>Ontologické (příčiny v okolnostech)</a:t>
            </a:r>
          </a:p>
          <a:p>
            <a:pPr marL="457200" lvl="1" indent="0">
              <a:buNone/>
            </a:pPr>
            <a:endParaRPr lang="cs-CZ" dirty="0"/>
          </a:p>
          <a:p>
            <a:pPr marL="0" indent="0">
              <a:buNone/>
            </a:pPr>
            <a:r>
              <a:rPr lang="cs-CZ" dirty="0"/>
              <a:t>Výhra v loterii</a:t>
            </a:r>
          </a:p>
          <a:p>
            <a:pPr marL="0" indent="0">
              <a:lnSpc>
                <a:spcPct val="150000"/>
              </a:lnSpc>
              <a:buNone/>
            </a:pPr>
            <a:r>
              <a:rPr lang="cs-CZ" dirty="0"/>
              <a:t>	koupě losu 			</a:t>
            </a:r>
          </a:p>
          <a:p>
            <a:pPr marL="0" indent="0">
              <a:lnSpc>
                <a:spcPct val="150000"/>
              </a:lnSpc>
              <a:buNone/>
            </a:pPr>
            <a:r>
              <a:rPr lang="cs-CZ" dirty="0"/>
              <a:t>	tah čísel 			</a:t>
            </a:r>
          </a:p>
          <a:p>
            <a:pPr marL="0" indent="0">
              <a:lnSpc>
                <a:spcPct val="150000"/>
              </a:lnSpc>
              <a:buNone/>
            </a:pPr>
            <a:r>
              <a:rPr lang="cs-CZ" dirty="0"/>
              <a:t>	vlastnictví čísel 		</a:t>
            </a:r>
          </a:p>
        </p:txBody>
      </p:sp>
      <p:sp>
        <p:nvSpPr>
          <p:cNvPr id="4" name="TextovéPole 3">
            <a:extLst>
              <a:ext uri="{FF2B5EF4-FFF2-40B4-BE49-F238E27FC236}">
                <a16:creationId xmlns:a16="http://schemas.microsoft.com/office/drawing/2014/main" id="{6DAE68B4-034B-4DFC-93A7-560636880694}"/>
              </a:ext>
            </a:extLst>
          </p:cNvPr>
          <p:cNvSpPr txBox="1"/>
          <p:nvPr/>
        </p:nvSpPr>
        <p:spPr>
          <a:xfrm>
            <a:off x="5625352" y="4049153"/>
            <a:ext cx="2545976" cy="2585323"/>
          </a:xfrm>
          <a:prstGeom prst="rect">
            <a:avLst/>
          </a:prstGeom>
          <a:noFill/>
        </p:spPr>
        <p:txBody>
          <a:bodyPr wrap="square" rtlCol="0">
            <a:spAutoFit/>
          </a:bodyPr>
          <a:lstStyle/>
          <a:p>
            <a:pPr>
              <a:lnSpc>
                <a:spcPct val="150000"/>
              </a:lnSpc>
            </a:pPr>
            <a:r>
              <a:rPr lang="cs-CZ" sz="2800" dirty="0"/>
              <a:t>nutnost</a:t>
            </a:r>
          </a:p>
          <a:p>
            <a:pPr>
              <a:lnSpc>
                <a:spcPct val="150000"/>
              </a:lnSpc>
            </a:pPr>
            <a:r>
              <a:rPr lang="cs-CZ" sz="2800" dirty="0"/>
              <a:t>nahodilost</a:t>
            </a:r>
          </a:p>
          <a:p>
            <a:pPr>
              <a:lnSpc>
                <a:spcPct val="150000"/>
              </a:lnSpc>
            </a:pPr>
            <a:r>
              <a:rPr lang="cs-CZ" sz="2800" dirty="0"/>
              <a:t>náhoda</a:t>
            </a:r>
          </a:p>
          <a:p>
            <a:endParaRPr lang="cs-CZ" dirty="0"/>
          </a:p>
          <a:p>
            <a:endParaRPr lang="cs-CZ" dirty="0"/>
          </a:p>
        </p:txBody>
      </p:sp>
    </p:spTree>
    <p:extLst>
      <p:ext uri="{BB962C8B-B14F-4D97-AF65-F5344CB8AC3E}">
        <p14:creationId xmlns:p14="http://schemas.microsoft.com/office/powerpoint/2010/main" val="179746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 calcmode="lin" valueType="num">
                                      <p:cBhvr additive="base">
                                        <p:cTn id="1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500"/>
                                        <p:tgtEl>
                                          <p:spTgt spid="3">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 calcmode="lin" valueType="num">
                                      <p:cBhvr additive="base">
                                        <p:cTn id="2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4">
                                            <p:txEl>
                                              <p:pRg st="1" end="1"/>
                                            </p:txEl>
                                          </p:spTgt>
                                        </p:tgtEl>
                                        <p:attrNameLst>
                                          <p:attrName>style.visibility</p:attrName>
                                        </p:attrNameLst>
                                      </p:cBhvr>
                                      <p:to>
                                        <p:strVal val="visible"/>
                                      </p:to>
                                    </p:set>
                                    <p:anim calcmode="lin" valueType="num">
                                      <p:cBhvr additive="base">
                                        <p:cTn id="3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4">
                                            <p:txEl>
                                              <p:pRg st="2" end="2"/>
                                            </p:txEl>
                                          </p:spTgt>
                                        </p:tgtEl>
                                        <p:attrNameLst>
                                          <p:attrName>style.visibility</p:attrName>
                                        </p:attrNameLst>
                                      </p:cBhvr>
                                      <p:to>
                                        <p:strVal val="visible"/>
                                      </p:to>
                                    </p:set>
                                    <p:anim calcmode="lin" valueType="num">
                                      <p:cBhvr additive="base">
                                        <p:cTn id="4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Dynamické a statistické zákonitosti</a:t>
            </a:r>
          </a:p>
        </p:txBody>
      </p:sp>
      <p:sp>
        <p:nvSpPr>
          <p:cNvPr id="4" name="Zástupný symbol pro obsah 3"/>
          <p:cNvSpPr>
            <a:spLocks noGrp="1"/>
          </p:cNvSpPr>
          <p:nvPr>
            <p:ph idx="1"/>
          </p:nvPr>
        </p:nvSpPr>
        <p:spPr/>
        <p:txBody>
          <a:bodyPr/>
          <a:lstStyle/>
          <a:p>
            <a:endParaRPr lang="cs-CZ" dirty="0"/>
          </a:p>
        </p:txBody>
      </p:sp>
      <p:pic>
        <p:nvPicPr>
          <p:cNvPr id="1030" name="Picture 6" descr="http://program.autiste.cz/images/aplikace/cas/rocni-obdobi/podzim/350x350/strom-jablk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4871" y="1431196"/>
            <a:ext cx="4181329" cy="418132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mages.clipartlogo.com/files/ss/original/104/104581619/fruit-tree-with-leafs-a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7218" y="1431196"/>
            <a:ext cx="4201195" cy="4679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73714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558</Words>
  <Application>Microsoft Office PowerPoint</Application>
  <PresentationFormat>Širokoúhlá obrazovka</PresentationFormat>
  <Paragraphs>102</Paragraphs>
  <Slides>17</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17</vt:i4>
      </vt:variant>
    </vt:vector>
  </HeadingPairs>
  <TitlesOfParts>
    <vt:vector size="24" baseType="lpstr">
      <vt:lpstr>Arial</vt:lpstr>
      <vt:lpstr>Calibri</vt:lpstr>
      <vt:lpstr>Calibri Light</vt:lpstr>
      <vt:lpstr>Times New Roman</vt:lpstr>
      <vt:lpstr>Verdana</vt:lpstr>
      <vt:lpstr>Wingdings</vt:lpstr>
      <vt:lpstr>Motiv Office</vt:lpstr>
      <vt:lpstr>Zákon a pořádek</vt:lpstr>
      <vt:lpstr>Zákon, zákonitost</vt:lpstr>
      <vt:lpstr>Od empirie k teorii </vt:lpstr>
      <vt:lpstr>Teorie </vt:lpstr>
      <vt:lpstr>Zákon, zákonitost</vt:lpstr>
      <vt:lpstr>Nutnost a nahodilost</vt:lpstr>
      <vt:lpstr>Nutnost a nahodilost</vt:lpstr>
      <vt:lpstr>Nutnost a nahodilost</vt:lpstr>
      <vt:lpstr>Dynamické a statistické zákonitosti</vt:lpstr>
      <vt:lpstr>Chaotické systémy</vt:lpstr>
      <vt:lpstr>Dynamický a stochastický chaos</vt:lpstr>
      <vt:lpstr>Zrození času v chaosu</vt:lpstr>
      <vt:lpstr>Zrození času v chaosu</vt:lpstr>
      <vt:lpstr>Motýlí efekt v chaotických systémech</vt:lpstr>
      <vt:lpstr>Motýlí efekt</vt:lpstr>
      <vt:lpstr>Zrození času v chaosu</vt:lpstr>
      <vt:lpstr>Zrození času v chaosu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a pořádek</dc:title>
  <dc:creator>Josef Krob</dc:creator>
  <cp:lastModifiedBy>Josef Krob</cp:lastModifiedBy>
  <cp:revision>42</cp:revision>
  <dcterms:created xsi:type="dcterms:W3CDTF">2015-09-02T08:14:16Z</dcterms:created>
  <dcterms:modified xsi:type="dcterms:W3CDTF">2022-05-03T08:58:26Z</dcterms:modified>
</cp:coreProperties>
</file>