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5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5ABBA1-6B97-426B-9E30-406C255884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327F3F-A935-4BF7-936F-7989B90A0E9F}" type="slidenum">
              <a:rPr lang="cs-CZ" altLang="cs-CZ" smtClean="0">
                <a:latin typeface="Arial" panose="020B0604020202020204" pitchFamily="34" charset="0"/>
              </a:rPr>
              <a:pPr/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243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19A82DC-A5E3-4B32-96C4-1C5EC000B82B}" type="slidenum">
              <a:rPr lang="cs-CZ" altLang="cs-CZ" smtClean="0">
                <a:latin typeface="Arial" panose="020B0604020202020204" pitchFamily="34" charset="0"/>
              </a:rPr>
              <a:pPr/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6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6082B35-497A-4A6D-A4E3-EAE4E5444F57}" type="slidenum">
              <a:rPr lang="cs-CZ" altLang="cs-CZ" smtClean="0">
                <a:latin typeface="Arial" panose="020B0604020202020204" pitchFamily="34" charset="0"/>
              </a:rPr>
              <a:pPr/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185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738053-2B08-46D9-BFC7-80C3E356AFE4}" type="slidenum">
              <a:rPr lang="cs-CZ" altLang="cs-CZ" smtClean="0">
                <a:latin typeface="Arial" panose="020B0604020202020204" pitchFamily="34" charset="0"/>
              </a:rPr>
              <a:pPr/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28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738053-2B08-46D9-BFC7-80C3E356AFE4}" type="slidenum">
              <a:rPr lang="cs-CZ" altLang="cs-CZ" smtClean="0">
                <a:latin typeface="Arial" panose="020B0604020202020204" pitchFamily="34" charset="0"/>
              </a:rPr>
              <a:pPr/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249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7977A6-975A-4C23-A847-05955C43ABDA}" type="slidenum">
              <a:rPr lang="cs-CZ" altLang="cs-CZ" smtClean="0">
                <a:latin typeface="Arial" panose="020B0604020202020204" pitchFamily="34" charset="0"/>
              </a:rPr>
              <a:pPr/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39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087 w 4917"/>
                <a:gd name="T3" fmla="*/ 0 h 1000"/>
                <a:gd name="T4" fmla="*/ 5664 w 4917"/>
                <a:gd name="T5" fmla="*/ 576 h 1000"/>
                <a:gd name="T6" fmla="*/ 5088 w 4917"/>
                <a:gd name="T7" fmla="*/ 1152 h 1000"/>
                <a:gd name="T8" fmla="*/ 0 w 4917"/>
                <a:gd name="T9" fmla="*/ 115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1990-9C61-4137-A99A-DFF9CD9F74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81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998A-2031-4B4E-952C-488C29E86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29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CDCA-916E-4069-9512-491AF65E72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267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CAFD7-4DDC-4276-A7CA-A583297A3C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7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F9BE-2997-4D53-8892-D6575E2588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19BAF-77E3-42F5-B7DA-C78741F497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02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FFA3-CA11-4F98-ADFE-7079D3767B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092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3EE2-9A8F-48BD-AEAB-1D358E3D93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17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9046A-D1A9-43B4-AFE7-AE6AB8ACE3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14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BD48-DFD5-4F02-9A9F-81E51F9EB6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1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82B2-BA95-4067-88EE-DB4D34E0E7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315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4991 w 7000"/>
                <a:gd name="T3" fmla="*/ 0 h 1000"/>
                <a:gd name="T4" fmla="*/ 5376 w 7000"/>
                <a:gd name="T5" fmla="*/ 384 h 1000"/>
                <a:gd name="T6" fmla="*/ 4992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F9696CC-1947-401B-928C-302FE74747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7" y="116632"/>
            <a:ext cx="1017692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6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Martin Heidegger</a:t>
            </a:r>
          </a:p>
        </p:txBody>
      </p:sp>
      <p:pic>
        <p:nvPicPr>
          <p:cNvPr id="512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412776"/>
            <a:ext cx="54443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1" y="1484784"/>
            <a:ext cx="2448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Historické souvislosti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Válka  její dopad na společnost, zejm. Německo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Rozvoj moderní technologické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Anonymizace</a:t>
            </a:r>
            <a:r>
              <a:rPr lang="cs-CZ" dirty="0"/>
              <a:t> člověka</a:t>
            </a:r>
          </a:p>
        </p:txBody>
      </p:sp>
    </p:spTree>
    <p:extLst>
      <p:ext uri="{BB962C8B-B14F-4D97-AF65-F5344CB8AC3E}">
        <p14:creationId xmlns:p14="http://schemas.microsoft.com/office/powerpoint/2010/main" val="115730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Martin Heidegger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Rok narození 1889</a:t>
            </a:r>
          </a:p>
          <a:p>
            <a:pPr lvl="1" eaLnBrk="1" hangingPunct="1">
              <a:defRPr/>
            </a:pPr>
            <a:r>
              <a:rPr lang="cs-CZ" altLang="cs-CZ"/>
              <a:t>Ch. Chaplin</a:t>
            </a:r>
          </a:p>
          <a:p>
            <a:pPr lvl="1" eaLnBrk="1" hangingPunct="1">
              <a:defRPr/>
            </a:pPr>
            <a:endParaRPr lang="cs-CZ" altLang="cs-CZ"/>
          </a:p>
          <a:p>
            <a:pPr lvl="1" eaLnBrk="1" hangingPunct="1">
              <a:defRPr/>
            </a:pPr>
            <a:r>
              <a:rPr lang="cs-CZ" altLang="cs-CZ"/>
              <a:t>L. Wittgenstein</a:t>
            </a:r>
          </a:p>
          <a:p>
            <a:pPr lvl="1" eaLnBrk="1" hangingPunct="1">
              <a:defRPr/>
            </a:pPr>
            <a:endParaRPr lang="cs-CZ" altLang="cs-CZ"/>
          </a:p>
          <a:p>
            <a:pPr lvl="1" eaLnBrk="1" hangingPunct="1">
              <a:defRPr/>
            </a:pPr>
            <a:r>
              <a:rPr lang="cs-CZ" altLang="cs-CZ"/>
              <a:t>A. Schickelgruber</a:t>
            </a:r>
          </a:p>
        </p:txBody>
      </p:sp>
      <p:pic>
        <p:nvPicPr>
          <p:cNvPr id="57352" name="Picture 8" descr="039_70230~Charlie-Chaplin-Po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2513"/>
            <a:ext cx="13160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Ludwig Wittgens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11858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97425"/>
            <a:ext cx="1282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Bytí…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50832" cy="470912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Otázka bytí </a:t>
            </a:r>
          </a:p>
          <a:p>
            <a:pPr lvl="1" eaLnBrk="1" hangingPunct="1">
              <a:defRPr/>
            </a:pPr>
            <a:r>
              <a:rPr lang="cs-CZ" altLang="cs-CZ" dirty="0"/>
              <a:t>Ontologické – apriorní určování</a:t>
            </a:r>
          </a:p>
          <a:p>
            <a:pPr lvl="1" eaLnBrk="1" hangingPunct="1">
              <a:defRPr/>
            </a:pPr>
            <a:r>
              <a:rPr lang="cs-CZ" altLang="cs-CZ" dirty="0"/>
              <a:t>Ontické – aposteriorní, empirické</a:t>
            </a:r>
          </a:p>
          <a:p>
            <a:pPr lvl="2" eaLnBrk="1" hangingPunct="1">
              <a:defRPr/>
            </a:pPr>
            <a:r>
              <a:rPr lang="cs-CZ" altLang="cs-CZ" dirty="0"/>
              <a:t>Fenomén          ≠ jev </a:t>
            </a:r>
          </a:p>
          <a:p>
            <a:pPr lvl="1" eaLnBrk="1" hangingPunct="1">
              <a:defRPr/>
            </a:pPr>
            <a:r>
              <a:rPr lang="cs-CZ" altLang="cs-CZ" dirty="0"/>
              <a:t>Nemožnost zeptat se na bytí přímo</a:t>
            </a:r>
          </a:p>
          <a:p>
            <a:pPr lvl="1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>
                <a:sym typeface="Wingdings" panose="05000000000000000000" pitchFamily="2" charset="2"/>
              </a:rPr>
              <a:t>Ontologická diference</a:t>
            </a:r>
          </a:p>
          <a:p>
            <a:pPr lvl="2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/>
              <a:t>Bytí – jsoucno</a:t>
            </a:r>
          </a:p>
          <a:p>
            <a:pPr lvl="3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 err="1"/>
              <a:t>Dasein</a:t>
            </a:r>
            <a:r>
              <a:rPr lang="cs-CZ" altLang="cs-CZ" dirty="0"/>
              <a:t> – existence</a:t>
            </a:r>
          </a:p>
          <a:p>
            <a:pPr lvl="4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/>
              <a:t>Strach, úzkost, svědomí, vina, směřování ke smrti</a:t>
            </a:r>
          </a:p>
          <a:p>
            <a:pPr lvl="4"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dirty="0"/>
              <a:t>Autentičnost a tušení bytí</a:t>
            </a:r>
          </a:p>
        </p:txBody>
      </p:sp>
      <p:sp>
        <p:nvSpPr>
          <p:cNvPr id="2" name="Šipka ve tvaru U 1"/>
          <p:cNvSpPr/>
          <p:nvPr/>
        </p:nvSpPr>
        <p:spPr>
          <a:xfrm rot="5400000">
            <a:off x="3343292" y="3174686"/>
            <a:ext cx="220596" cy="49948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4932040" y="3314130"/>
            <a:ext cx="720080" cy="220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8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… a čas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Otázka dějin a dějinnosti, postavení člověka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err="1"/>
              <a:t>Dasein</a:t>
            </a:r>
            <a:r>
              <a:rPr lang="cs-CZ" altLang="cs-CZ" dirty="0"/>
              <a:t> – zde a teď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Existence = být a být si vědom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err="1"/>
              <a:t>Existenciály</a:t>
            </a:r>
            <a:r>
              <a:rPr lang="cs-CZ" altLang="cs-CZ" dirty="0"/>
              <a:t> </a:t>
            </a:r>
            <a:r>
              <a:rPr lang="cs-CZ" altLang="cs-CZ" dirty="0">
                <a:sym typeface="Wingdings" panose="05000000000000000000" pitchFamily="2" charset="2"/>
              </a:rPr>
              <a:t> starost (struktura existence)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Bytí-ve-světě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Bytí-jsoucna-uvnitř-světa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Bytí-v-předstihu</a:t>
            </a:r>
          </a:p>
        </p:txBody>
      </p:sp>
    </p:spTree>
    <p:extLst>
      <p:ext uri="{BB962C8B-B14F-4D97-AF65-F5344CB8AC3E}">
        <p14:creationId xmlns:p14="http://schemas.microsoft.com/office/powerpoint/2010/main" val="129145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Existenciály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Bytí-ve-světě: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 </a:t>
            </a:r>
            <a:r>
              <a:rPr lang="cs-CZ" altLang="cs-CZ" dirty="0"/>
              <a:t>subjekt + objekt, lidské bytí a svět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Bytí-jsoucna-uvnitř-světa: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</a:t>
            </a:r>
            <a:r>
              <a:rPr lang="cs-CZ" altLang="cs-CZ" dirty="0"/>
              <a:t>vztah k věcem (bytí-při-ruce)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Bytí-v-předstihu: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</a:t>
            </a:r>
            <a:r>
              <a:rPr lang="cs-CZ" altLang="cs-CZ" dirty="0" err="1"/>
              <a:t>ek-sistence</a:t>
            </a:r>
            <a:r>
              <a:rPr lang="cs-CZ" altLang="cs-CZ" dirty="0"/>
              <a:t>, lidské bytí = „to, co není“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91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A729B-A8F3-43FD-8F4F-BA37F052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Abrahám, ženy a synové. </a:t>
            </a:r>
            <a:br>
              <a:rPr lang="cs-CZ" sz="3200" dirty="0"/>
            </a:br>
            <a:r>
              <a:rPr lang="cs-CZ" sz="3200" dirty="0"/>
              <a:t>Křivda a její důsledky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7D4798-ADAF-426F-B24D-751DCDBE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75" y="1420275"/>
            <a:ext cx="1190278" cy="1803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FF706C-13DE-4A94-92B3-DC8282572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5" y="2573182"/>
            <a:ext cx="27940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gar a anděl (Francesco Montelatici, okolo 1570)">
            <a:extLst>
              <a:ext uri="{FF2B5EF4-FFF2-40B4-BE49-F238E27FC236}">
                <a16:creationId xmlns:a16="http://schemas.microsoft.com/office/drawing/2014/main" id="{64390527-4502-4057-BE68-63A68F4F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54" y="1661997"/>
            <a:ext cx="1863650" cy="144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6AE4E98-7942-4A37-9475-0C08050FA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 t="-1327" r="-39538" b="1327"/>
          <a:stretch/>
        </p:blipFill>
        <p:spPr bwMode="auto">
          <a:xfrm>
            <a:off x="4017357" y="3429000"/>
            <a:ext cx="2143125" cy="263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BD2940-8362-4AD0-B290-C415A28DB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82" y="4221088"/>
            <a:ext cx="2143124" cy="1607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19BAF9-C6C1-4C31-ACA8-286467B554B4}"/>
              </a:ext>
            </a:extLst>
          </p:cNvPr>
          <p:cNvSpPr txBox="1"/>
          <p:nvPr/>
        </p:nvSpPr>
        <p:spPr>
          <a:xfrm>
            <a:off x="971600" y="20608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Abrahám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27AA05-9B53-4259-A63B-1CA69622BC34}"/>
              </a:ext>
            </a:extLst>
          </p:cNvPr>
          <p:cNvSpPr txBox="1"/>
          <p:nvPr/>
        </p:nvSpPr>
        <p:spPr>
          <a:xfrm>
            <a:off x="3539973" y="139341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Hagar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464A1F-2B5E-4D3C-AA0A-97E6507AB1EE}"/>
              </a:ext>
            </a:extLst>
          </p:cNvPr>
          <p:cNvSpPr txBox="1"/>
          <p:nvPr/>
        </p:nvSpPr>
        <p:spPr>
          <a:xfrm>
            <a:off x="3681037" y="32611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Sára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22C2F93-0D9F-4383-B162-C9C72A05CF0F}"/>
              </a:ext>
            </a:extLst>
          </p:cNvPr>
          <p:cNvSpPr txBox="1"/>
          <p:nvPr/>
        </p:nvSpPr>
        <p:spPr>
          <a:xfrm>
            <a:off x="5836686" y="156563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Izmael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0EE84D-17F0-4343-A101-F556D1131A20}"/>
              </a:ext>
            </a:extLst>
          </p:cNvPr>
          <p:cNvSpPr txBox="1"/>
          <p:nvPr/>
        </p:nvSpPr>
        <p:spPr>
          <a:xfrm>
            <a:off x="6029046" y="36008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Izák</a:t>
            </a:r>
          </a:p>
        </p:txBody>
      </p:sp>
    </p:spTree>
    <p:extLst>
      <p:ext uri="{BB962C8B-B14F-4D97-AF65-F5344CB8AC3E}">
        <p14:creationId xmlns:p14="http://schemas.microsoft.com/office/powerpoint/2010/main" val="381727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Existenciály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Souhrn </a:t>
            </a:r>
            <a:r>
              <a:rPr lang="cs-CZ" altLang="cs-CZ" dirty="0" err="1">
                <a:solidFill>
                  <a:srgbClr val="0070C0"/>
                </a:solidFill>
              </a:rPr>
              <a:t>existenciál</a:t>
            </a:r>
            <a:endParaRPr lang="cs-CZ" altLang="cs-CZ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ym typeface="Wingdings" panose="05000000000000000000" pitchFamily="2" charset="2"/>
              </a:rPr>
              <a:t></a:t>
            </a: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starost</a:t>
            </a:r>
            <a:r>
              <a:rPr lang="cs-CZ" altLang="cs-CZ" b="1" dirty="0">
                <a:sym typeface="Wingdings" panose="05000000000000000000" pitchFamily="2" charset="2"/>
              </a:rPr>
              <a:t> = být-vždy-již-před-sebou-jako-jsoucno-uvnitř-světa</a:t>
            </a:r>
            <a:endParaRPr lang="cs-CZ" alt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582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Ne-autentičnost	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Nepravé bytí</a:t>
            </a:r>
          </a:p>
          <a:p>
            <a:pPr eaLnBrk="1" hangingPunct="1">
              <a:defRPr/>
            </a:pPr>
            <a:r>
              <a:rPr lang="cs-CZ" altLang="cs-CZ"/>
              <a:t>Pravé bytí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30. léta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Cesty k pravému bytí analýzou jazyka básníků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688989"/>
      </p:ext>
    </p:extLst>
  </p:cSld>
  <p:clrMapOvr>
    <a:masterClrMapping/>
  </p:clrMapOvr>
</p:sld>
</file>

<file path=ppt/theme/theme1.xml><?xml version="1.0" encoding="utf-8"?>
<a:theme xmlns:a="http://schemas.openxmlformats.org/drawingml/2006/main" name="Oblouky">
  <a:themeElements>
    <a:clrScheme name="Oblouky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blou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louky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ouky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ouky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70</TotalTime>
  <Words>191</Words>
  <Application>Microsoft Office PowerPoint</Application>
  <PresentationFormat>Předvádění na obrazovce (4:3)</PresentationFormat>
  <Paragraphs>61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Times New Roman</vt:lpstr>
      <vt:lpstr>Wingdings</vt:lpstr>
      <vt:lpstr>Oblouky</vt:lpstr>
      <vt:lpstr>Prezentace aplikace PowerPoint</vt:lpstr>
      <vt:lpstr>Martin Heidegger</vt:lpstr>
      <vt:lpstr>Martin Heidegger</vt:lpstr>
      <vt:lpstr>Bytí…</vt:lpstr>
      <vt:lpstr>… a čas</vt:lpstr>
      <vt:lpstr>Existenciály</vt:lpstr>
      <vt:lpstr>Abrahám, ženy a synové.  Křivda a její důsledky</vt:lpstr>
      <vt:lpstr>Existenciály</vt:lpstr>
      <vt:lpstr>Ne-autentičnost </vt:lpstr>
    </vt:vector>
  </TitlesOfParts>
  <Company>MU Filozofická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Edmund Husserl</dc:title>
  <dc:creator>Prof. PhDr. Josef Krob, CSc.</dc:creator>
  <cp:lastModifiedBy>Josef Krob</cp:lastModifiedBy>
  <cp:revision>29</cp:revision>
  <dcterms:created xsi:type="dcterms:W3CDTF">2007-04-24T07:26:43Z</dcterms:created>
  <dcterms:modified xsi:type="dcterms:W3CDTF">2021-03-09T09:51:56Z</dcterms:modified>
</cp:coreProperties>
</file>