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notesMasterIdLst>
    <p:notesMasterId r:id="rId29"/>
  </p:notesMasterIdLst>
  <p:sldIdLst>
    <p:sldId id="256" r:id="rId3"/>
    <p:sldId id="258" r:id="rId4"/>
    <p:sldId id="259" r:id="rId5"/>
    <p:sldId id="257" r:id="rId6"/>
    <p:sldId id="261" r:id="rId7"/>
    <p:sldId id="260" r:id="rId8"/>
    <p:sldId id="262" r:id="rId9"/>
    <p:sldId id="263" r:id="rId10"/>
    <p:sldId id="264" r:id="rId11"/>
    <p:sldId id="281" r:id="rId12"/>
    <p:sldId id="279" r:id="rId13"/>
    <p:sldId id="266" r:id="rId14"/>
    <p:sldId id="265" r:id="rId15"/>
    <p:sldId id="282" r:id="rId16"/>
    <p:sldId id="268" r:id="rId17"/>
    <p:sldId id="267" r:id="rId18"/>
    <p:sldId id="269" r:id="rId19"/>
    <p:sldId id="274" r:id="rId20"/>
    <p:sldId id="275" r:id="rId21"/>
    <p:sldId id="273" r:id="rId22"/>
    <p:sldId id="280" r:id="rId23"/>
    <p:sldId id="271" r:id="rId24"/>
    <p:sldId id="272" r:id="rId25"/>
    <p:sldId id="270" r:id="rId26"/>
    <p:sldId id="276" r:id="rId27"/>
    <p:sldId id="27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9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6" y="11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5D226-314B-4485-923A-51EA96EF01D5}" type="datetimeFigureOut">
              <a:rPr lang="cs-CZ" smtClean="0"/>
              <a:t>02.03.2022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6CA15-8E66-4E4B-98E2-76C0F818EA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186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AA810C4F-D090-4BAF-9640-CA3D492880A6}" type="datetime1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EC46-D9C2-47CB-9527-AA3AFDC64763}" type="datetime1">
              <a:rPr lang="en-US" smtClean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FBA9-568D-4550-930D-7B0C305F9EFC}" type="datetime1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69A5B-EE88-4F0C-B992-739168F54FD7}" type="datetime1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5958B-BC0C-4988-834F-B244B5960730}" type="datetime1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61C71-E83C-444C-9E3F-5289B9C4A5C8}" type="datetime1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D1B51-5A24-4CD9-B07D-9F2C9312D2B3}" type="datetime1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449F2-79A5-4890-9C2D-BE66927E326B}" type="datetime1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298DC-6743-41B7-9865-A63BA581A0C6}" type="datetime1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0C74719D-4828-4497-8535-4DB9234EB904}" type="datetime1">
              <a:rPr lang="en-US" altLang="cs-CZ" smtClean="0">
                <a:solidFill>
                  <a:srgbClr val="FFFFFF"/>
                </a:solidFill>
              </a:rPr>
              <a:t>3/2/2022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28008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28009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C75FB13-835D-4F30-805D-90610F5B06EC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52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5BC488-30D3-476B-9761-663AC158C20A}" type="datetime1">
              <a:rPr lang="en-US" altLang="cs-CZ" smtClean="0">
                <a:solidFill>
                  <a:srgbClr val="FFFFFF"/>
                </a:solidFill>
              </a:rPr>
              <a:t>3/2/2022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F07B0-B2A9-44FF-8BDB-616E395F7074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136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C2E68-0022-4F9A-929C-BB3F0E04FD9F}" type="datetime1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9E0051-89A0-419C-AFC5-AE3EDC3BE41C}" type="datetime1">
              <a:rPr lang="en-US" altLang="cs-CZ" smtClean="0">
                <a:solidFill>
                  <a:srgbClr val="FFFFFF"/>
                </a:solidFill>
              </a:rPr>
              <a:t>3/2/2022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FE6D8-557A-4E36-887A-447F24863D8A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83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70A823-E3A0-4C21-AE36-4C20E492A095}" type="datetime1">
              <a:rPr lang="en-US" altLang="cs-CZ" smtClean="0">
                <a:solidFill>
                  <a:srgbClr val="FFFFFF"/>
                </a:solidFill>
              </a:rPr>
              <a:t>3/2/2022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F394-C683-4442-B83B-951E7E9D1CAC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63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17E99F-F7A6-4707-BD8C-DE686840D1E1}" type="datetime1">
              <a:rPr lang="en-US" altLang="cs-CZ" smtClean="0">
                <a:solidFill>
                  <a:srgbClr val="FFFFFF"/>
                </a:solidFill>
              </a:rPr>
              <a:t>3/2/2022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F8C95-FB48-4CEC-9BE7-A4584D77A63B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06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9CB371-7006-4975-9E91-7760053BC947}" type="datetime1">
              <a:rPr lang="en-US" altLang="cs-CZ" smtClean="0">
                <a:solidFill>
                  <a:srgbClr val="FFFFFF"/>
                </a:solidFill>
              </a:rPr>
              <a:t>3/2/2022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A7A54-8EF8-43D8-9457-D00C7A300B73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80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1D9253-5172-4F22-8C98-1DA9BFF92D77}" type="datetime1">
              <a:rPr lang="en-US" altLang="cs-CZ" smtClean="0">
                <a:solidFill>
                  <a:srgbClr val="FFFFFF"/>
                </a:solidFill>
              </a:rPr>
              <a:t>3/2/2022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C1583-2334-4786-963F-EFB97EAB994E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49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4C4131-67AA-4C83-8592-5C856C7C1A67}" type="datetime1">
              <a:rPr lang="en-US" altLang="cs-CZ" smtClean="0">
                <a:solidFill>
                  <a:srgbClr val="FFFFFF"/>
                </a:solidFill>
              </a:rPr>
              <a:t>3/2/2022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E1CD8-EBB8-4649-8629-A4F5903E28A9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52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E99802-BBBB-4590-B381-74FD9DA24E52}" type="datetime1">
              <a:rPr lang="en-US" altLang="cs-CZ" smtClean="0">
                <a:solidFill>
                  <a:srgbClr val="FFFFFF"/>
                </a:solidFill>
              </a:rPr>
              <a:t>3/2/2022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2217C-2CAA-4800-A9E2-6AA8C0416BEE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35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30D0BB-278D-4232-8321-83B9B7E2FBC8}" type="datetime1">
              <a:rPr lang="en-US" altLang="cs-CZ" smtClean="0">
                <a:solidFill>
                  <a:srgbClr val="FFFFFF"/>
                </a:solidFill>
              </a:rPr>
              <a:t>3/2/2022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D716E-E8F1-4036-AAF9-9D84C98AB9B2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58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B3D07D-E4B4-46AE-9984-04DBCC7144B7}" type="datetime1">
              <a:rPr lang="en-US" altLang="cs-CZ" smtClean="0">
                <a:solidFill>
                  <a:srgbClr val="FFFFFF"/>
                </a:solidFill>
              </a:rPr>
              <a:t>3/2/2022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87C9E-F622-4084-9BBE-E69DCC0A010A}" type="slidenum">
              <a:rPr lang="cs-CZ" altLang="cs-CZ">
                <a:solidFill>
                  <a:srgbClr val="FFFFFF"/>
                </a:solidFill>
              </a:rPr>
              <a:pPr/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92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B408-CB75-4B3A-AEBF-52C32D2469EE}" type="datetime1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1322-79D0-4E47-AE08-7A33B073EE33}" type="datetime1">
              <a:rPr lang="en-US" smtClean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7F43C-841B-4FAC-9B20-6F77F439991C}" type="datetime1">
              <a:rPr lang="en-US" smtClean="0"/>
              <a:t>3/2/2022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FF9BF-030F-46DD-B694-F685E8BE24F3}" type="datetime1">
              <a:rPr lang="en-US" smtClean="0"/>
              <a:t>3/2/2022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42BCA-B1F9-498A-8F14-84C1390D2A9C}" type="datetime1">
              <a:rPr lang="en-US" smtClean="0"/>
              <a:t>3/2/2022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0E4B-616B-4C8A-9282-AB8601E05044}" type="datetime1">
              <a:rPr lang="en-US" smtClean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7869-0746-48AF-BA15-A154973A2F04}" type="datetime1">
              <a:rPr lang="en-US" smtClean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0E630E4-F0F1-4297-909B-F0D10A224387}" type="datetime1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2698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FB429DD-8477-4A13-A6B0-84D7B83D7760}" type="datetime1">
              <a:rPr lang="en-US" altLang="cs-CZ" smtClean="0">
                <a:solidFill>
                  <a:srgbClr val="FFFFFF"/>
                </a:solidFill>
              </a:rPr>
              <a:t>3/2/2022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2698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12698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5B4BF43-EFC7-4E91-A27C-8598ED27E2C2}" type="slidenum">
              <a:rPr lang="cs-CZ" altLang="cs-CZ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82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Nová kosmogonie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Stvoření vesmíru jako hra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FDA2945-67CA-442C-B49F-4043CA18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918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721FBE-D9BC-448E-B2F5-AD614DAB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oranžová, hračka&#10;&#10;Popis byl vytvořen automaticky">
            <a:extLst>
              <a:ext uri="{FF2B5EF4-FFF2-40B4-BE49-F238E27FC236}">
                <a16:creationId xmlns:a16="http://schemas.microsoft.com/office/drawing/2014/main" id="{8748B0B3-B68B-4B6C-8016-660F7730B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-13447"/>
            <a:ext cx="6871447" cy="6871447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8E81AB5-1060-44CC-8B39-BFF57C8E1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84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2" y="98611"/>
            <a:ext cx="10131425" cy="1456267"/>
          </a:xfrm>
        </p:spPr>
        <p:txBody>
          <a:bodyPr/>
          <a:lstStyle/>
          <a:p>
            <a:r>
              <a:rPr lang="cs-CZ" dirty="0"/>
              <a:t>Logika a stvoření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2" y="2142067"/>
            <a:ext cx="8901951" cy="3989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600" dirty="0"/>
              <a:t>Vesmír </a:t>
            </a:r>
          </a:p>
          <a:p>
            <a:r>
              <a:rPr lang="cs-CZ" sz="3600" dirty="0"/>
              <a:t>byl buď stvořen a má tedy tvůrce</a:t>
            </a:r>
          </a:p>
          <a:p>
            <a:r>
              <a:rPr lang="cs-CZ" sz="3600" dirty="0"/>
              <a:t>nebyl stvořen a nemá tedy tvůrce</a:t>
            </a:r>
          </a:p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r>
              <a:rPr lang="cs-CZ" sz="3600" dirty="0" err="1"/>
              <a:t>Acheropoulos</a:t>
            </a:r>
            <a:r>
              <a:rPr lang="cs-CZ" sz="3600" dirty="0"/>
              <a:t>: Nebyl stvořen, ale má tvůrce</a:t>
            </a:r>
          </a:p>
          <a:p>
            <a:pPr marL="0" indent="0">
              <a:buNone/>
            </a:pPr>
            <a:r>
              <a:rPr lang="cs-CZ" sz="3600" dirty="0" err="1"/>
              <a:t>Tertium</a:t>
            </a:r>
            <a:r>
              <a:rPr lang="cs-CZ" sz="3600" dirty="0"/>
              <a:t> </a:t>
            </a:r>
            <a:r>
              <a:rPr lang="cs-CZ" sz="3600" dirty="0" err="1"/>
              <a:t>datur</a:t>
            </a:r>
            <a:r>
              <a:rPr lang="cs-CZ" sz="3600" dirty="0"/>
              <a:t>?</a:t>
            </a:r>
          </a:p>
          <a:p>
            <a:pPr marL="0" indent="0">
              <a:buNone/>
            </a:pPr>
            <a:r>
              <a:rPr lang="cs-CZ" sz="3600" dirty="0"/>
              <a:t>Toto je výsledek pozorování?</a:t>
            </a:r>
          </a:p>
          <a:p>
            <a:pPr marL="0" indent="0">
              <a:buNone/>
            </a:pPr>
            <a:endParaRPr lang="cs-CZ" sz="36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9CE1C1E-EF73-4F81-8F5A-C802BF40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33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Silentium </a:t>
            </a:r>
            <a:r>
              <a:rPr lang="cs-CZ" dirty="0" err="1"/>
              <a:t>universi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457200" lvl="1" indent="0">
              <a:buNone/>
            </a:pPr>
            <a:r>
              <a:rPr lang="cs-CZ" sz="2200" dirty="0"/>
              <a:t>Biologie, chemie – evoluce</a:t>
            </a:r>
          </a:p>
          <a:p>
            <a:pPr marL="457200" lvl="1" indent="0">
              <a:buNone/>
            </a:pPr>
            <a:r>
              <a:rPr lang="cs-CZ" sz="2200" dirty="0"/>
              <a:t>Astronomie – </a:t>
            </a:r>
            <a:r>
              <a:rPr lang="cs-CZ" sz="2200" dirty="0" err="1"/>
              <a:t>planetogeneze</a:t>
            </a:r>
            <a:endParaRPr lang="cs-CZ" sz="2200" dirty="0"/>
          </a:p>
          <a:p>
            <a:pPr marL="457200" lvl="1" indent="0">
              <a:buNone/>
            </a:pPr>
            <a:r>
              <a:rPr lang="cs-CZ" sz="2200" dirty="0"/>
              <a:t>…</a:t>
            </a:r>
          </a:p>
          <a:p>
            <a:pPr marL="457200" lvl="1" indent="0">
              <a:buNone/>
            </a:pPr>
            <a:r>
              <a:rPr lang="cs-CZ" sz="2200" dirty="0"/>
              <a:t>Obraz obydleného vesmíru </a:t>
            </a:r>
            <a:r>
              <a:rPr lang="cs-CZ" sz="2200" dirty="0">
                <a:sym typeface="Wingdings" panose="05000000000000000000" pitchFamily="2" charset="2"/>
              </a:rPr>
              <a:t> žádné projevy života nebyly pozorovány</a:t>
            </a:r>
          </a:p>
          <a:p>
            <a:pPr marL="457200" lvl="1" indent="0">
              <a:buNone/>
            </a:pPr>
            <a:endParaRPr lang="cs-CZ" sz="2200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è"/>
            </a:pPr>
            <a:r>
              <a:rPr lang="cs-CZ" sz="2200" dirty="0">
                <a:sym typeface="Wingdings" panose="05000000000000000000" pitchFamily="2" charset="2"/>
              </a:rPr>
              <a:t>Nová intepretace:</a:t>
            </a:r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B3EC22A-5591-4E4B-A973-228D63B26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102BF50-0824-4F33-BF26-80795D8D48A2}"/>
              </a:ext>
            </a:extLst>
          </p:cNvPr>
          <p:cNvSpPr txBox="1"/>
          <p:nvPr/>
        </p:nvSpPr>
        <p:spPr>
          <a:xfrm rot="20632352">
            <a:off x="1231974" y="2896054"/>
            <a:ext cx="3383427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4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Pravdivá fakta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86A84F9-900F-4C42-84C5-278EA0F5778E}"/>
              </a:ext>
            </a:extLst>
          </p:cNvPr>
          <p:cNvSpPr txBox="1"/>
          <p:nvPr/>
        </p:nvSpPr>
        <p:spPr>
          <a:xfrm>
            <a:off x="3874840" y="4319791"/>
            <a:ext cx="5374356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4800" dirty="0">
                <a:solidFill>
                  <a:schemeClr val="bg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ž</a:t>
            </a:r>
            <a:r>
              <a:rPr lang="cs-CZ" sz="4400" dirty="0">
                <a:solidFill>
                  <a:schemeClr val="bg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ivot je mnohem starší</a:t>
            </a:r>
            <a:endParaRPr lang="cs-CZ" sz="4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Civilizace u hvězd první generace?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69853" y="2890391"/>
            <a:ext cx="89044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Nevidíme žádné E. T., protože jsou všude kolem nás, </a:t>
            </a:r>
          </a:p>
          <a:p>
            <a:pPr algn="ctr"/>
            <a:r>
              <a:rPr lang="cs-CZ" sz="3200" dirty="0"/>
              <a:t>vesmír jak jej pozorujeme je jejich dílem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785" y="119847"/>
            <a:ext cx="8417858" cy="6809174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77F59B-1290-4E16-9A65-731EF21F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87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0E256-7F5A-41DB-A251-A684773FE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F07CAFC6-B3AC-4498-B365-FE029817F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2184139"/>
            <a:ext cx="8305799" cy="4284628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0E34D13-F8B1-41D1-A9E8-6375AA1F7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FE03355-7FA0-4357-824D-25E3C4769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19" y="727872"/>
            <a:ext cx="7928183" cy="121972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8D95F91-626F-4976-8DF2-6F644300A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1" y="2184139"/>
            <a:ext cx="12142016" cy="160942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31CAFD7-56EE-4FA5-8294-C7285DEEBD62}"/>
              </a:ext>
            </a:extLst>
          </p:cNvPr>
          <p:cNvSpPr txBox="1"/>
          <p:nvPr/>
        </p:nvSpPr>
        <p:spPr>
          <a:xfrm rot="20632352">
            <a:off x="639702" y="3256284"/>
            <a:ext cx="11074526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Konec rozdílu mezi přirozeným a umělým</a:t>
            </a:r>
          </a:p>
        </p:txBody>
      </p:sp>
    </p:spTree>
    <p:extLst>
      <p:ext uri="{BB962C8B-B14F-4D97-AF65-F5344CB8AC3E}">
        <p14:creationId xmlns:p14="http://schemas.microsoft.com/office/powerpoint/2010/main" val="310836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70" name="Picture 6" descr="archimedes_kres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333375"/>
            <a:ext cx="36703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/>
              <a:t>Fysei </a:t>
            </a:r>
            <a:r>
              <a:rPr lang="cs-CZ" altLang="cs-CZ">
                <a:sym typeface="Wingdings" panose="05000000000000000000" pitchFamily="2" charset="2"/>
              </a:rPr>
              <a:t></a:t>
            </a:r>
            <a:r>
              <a:rPr lang="cs-CZ" altLang="cs-CZ"/>
              <a:t> Nomoi  </a:t>
            </a: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92314" y="1557338"/>
            <a:ext cx="6624637" cy="4392612"/>
          </a:xfrm>
        </p:spPr>
        <p:txBody>
          <a:bodyPr/>
          <a:lstStyle/>
          <a:p>
            <a:r>
              <a:rPr lang="cs-CZ" altLang="cs-CZ" dirty="0"/>
              <a:t>Přírodní zákonitosti</a:t>
            </a:r>
          </a:p>
          <a:p>
            <a:pPr lvl="1"/>
            <a:r>
              <a:rPr lang="cs-CZ" altLang="cs-CZ" dirty="0"/>
              <a:t>Kauzální vztah (nutnost)</a:t>
            </a:r>
          </a:p>
          <a:p>
            <a:pPr lvl="1"/>
            <a:r>
              <a:rPr lang="cs-CZ" altLang="cs-CZ" dirty="0"/>
              <a:t>Bezvýjimečnost (obecnost)</a:t>
            </a:r>
          </a:p>
          <a:p>
            <a:pPr lvl="1"/>
            <a:r>
              <a:rPr lang="cs-CZ" altLang="cs-CZ" dirty="0"/>
              <a:t>Časová invariance (opakovatelnost)</a:t>
            </a:r>
          </a:p>
          <a:p>
            <a:endParaRPr lang="cs-CZ" altLang="cs-CZ" dirty="0"/>
          </a:p>
          <a:p>
            <a:r>
              <a:rPr lang="cs-CZ" altLang="cs-CZ" dirty="0"/>
              <a:t>Společenské zákonitosti</a:t>
            </a:r>
          </a:p>
          <a:p>
            <a:pPr lvl="1"/>
            <a:r>
              <a:rPr lang="cs-CZ" altLang="cs-CZ" dirty="0"/>
              <a:t>Konvence</a:t>
            </a:r>
          </a:p>
          <a:p>
            <a:pPr lvl="1"/>
            <a:endParaRPr lang="cs-CZ" altLang="cs-CZ" dirty="0"/>
          </a:p>
          <a:p>
            <a:pPr lvl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2FA36E5-2F41-4ACA-9BCE-AA4898C81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F07B0-B2A9-44FF-8BDB-616E395F7074}" type="slidenum">
              <a:rPr lang="cs-CZ" altLang="cs-CZ" smtClean="0">
                <a:solidFill>
                  <a:srgbClr val="FFFFFF"/>
                </a:solidFill>
              </a:rPr>
              <a:pPr/>
              <a:t>15</a:t>
            </a:fld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8932434-EF5C-40FD-83B9-2A4887FFE84B}"/>
              </a:ext>
            </a:extLst>
          </p:cNvPr>
          <p:cNvSpPr txBox="1"/>
          <p:nvPr/>
        </p:nvSpPr>
        <p:spPr>
          <a:xfrm rot="20632352">
            <a:off x="877832" y="2913810"/>
            <a:ext cx="10909781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4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 zákonitosti vesmíru jsou tvořeny konvencí</a:t>
            </a:r>
          </a:p>
        </p:txBody>
      </p:sp>
    </p:spTree>
    <p:extLst>
      <p:ext uri="{BB962C8B-B14F-4D97-AF65-F5344CB8AC3E}">
        <p14:creationId xmlns:p14="http://schemas.microsoft.com/office/powerpoint/2010/main" val="305773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Problém dokonalosti přírody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1" y="2065867"/>
            <a:ext cx="6817658" cy="3649133"/>
          </a:xfrm>
        </p:spPr>
        <p:txBody>
          <a:bodyPr anchor="t">
            <a:normAutofit/>
          </a:bodyPr>
          <a:lstStyle/>
          <a:p>
            <a:r>
              <a:rPr lang="cs-CZ" b="1" dirty="0"/>
              <a:t>Antropický princip</a:t>
            </a:r>
          </a:p>
          <a:p>
            <a:pPr lvl="1"/>
            <a:r>
              <a:rPr lang="cs-CZ" sz="2000" dirty="0"/>
              <a:t>První číselná koincidence: poměr sil (</a:t>
            </a:r>
            <a:r>
              <a:rPr lang="cs-CZ" sz="2000" dirty="0" err="1"/>
              <a:t>elmg</a:t>
            </a:r>
            <a:r>
              <a:rPr lang="cs-CZ" sz="2000" dirty="0"/>
              <a:t>. a </a:t>
            </a:r>
            <a:r>
              <a:rPr lang="cs-CZ" sz="2000" dirty="0" err="1"/>
              <a:t>gravit</a:t>
            </a:r>
            <a:r>
              <a:rPr lang="cs-CZ" sz="2000" dirty="0"/>
              <a:t>. interakce) mezi částicemi v atomu (elektron a proton) 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Druhá koincidence vyjadřuje poměr mezi rozměrem pozorovatelného vesmíru a rozměrem protonu</a:t>
            </a:r>
          </a:p>
          <a:p>
            <a:pPr marL="457200" lvl="1" indent="0">
              <a:buNone/>
            </a:pPr>
            <a:endParaRPr lang="cs-CZ" sz="2000" dirty="0"/>
          </a:p>
          <a:p>
            <a:pPr lvl="1"/>
            <a:r>
              <a:rPr lang="cs-CZ" sz="2000" dirty="0"/>
              <a:t>Třetí koincidence je poměrem mezi masou pozorovatelného vesmíru a hmotností protonu</a:t>
            </a:r>
          </a:p>
        </p:txBody>
      </p:sp>
      <p:pic>
        <p:nvPicPr>
          <p:cNvPr id="6146" name="Picture 2" descr="http://www.phil.muni.cz/%7Ejokr/fak/gif/num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471" y="1974226"/>
            <a:ext cx="2896425" cy="95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phil.muni.cz/%7Ejokr/fak/gif/num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377" y="3286181"/>
            <a:ext cx="2834519" cy="101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phil.muni.cz/%7Ejokr/fak/gif/num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471" y="4798825"/>
            <a:ext cx="2814920" cy="70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212F2DC-0641-4F16-A6DC-926960C3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00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Antropický princip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t">
            <a:noAutofit/>
          </a:bodyPr>
          <a:lstStyle/>
          <a:p>
            <a:r>
              <a:rPr lang="cs-CZ" sz="2800" b="1" i="1" dirty="0"/>
              <a:t>R. H. </a:t>
            </a:r>
            <a:r>
              <a:rPr lang="cs-CZ" sz="2800" b="1" i="1" dirty="0" err="1"/>
              <a:t>Dicke</a:t>
            </a:r>
            <a:r>
              <a:rPr lang="cs-CZ" sz="2800" dirty="0"/>
              <a:t> (1961)</a:t>
            </a:r>
          </a:p>
          <a:p>
            <a:r>
              <a:rPr lang="cs-CZ" sz="2800" dirty="0"/>
              <a:t>Shoda prvních dvou čísel je shodou časovou, ke které dojde pouze v okamžiku, který je vhodný pro existenci pozorovatele.</a:t>
            </a:r>
          </a:p>
          <a:p>
            <a:pPr marL="0" indent="0">
              <a:buNone/>
            </a:pPr>
            <a:r>
              <a:rPr lang="cs-CZ" sz="2800" dirty="0">
                <a:sym typeface="Wingdings" panose="05000000000000000000" pitchFamily="2" charset="2"/>
              </a:rPr>
              <a:t> </a:t>
            </a:r>
            <a:r>
              <a:rPr lang="cs-CZ" sz="2800" dirty="0"/>
              <a:t>odhady věku vesmíru</a:t>
            </a:r>
          </a:p>
          <a:p>
            <a:pPr lvl="1"/>
            <a:r>
              <a:rPr lang="cs-CZ" sz="2800" dirty="0"/>
              <a:t>život = C + těžké prvky </a:t>
            </a:r>
          </a:p>
          <a:p>
            <a:pPr lvl="1"/>
            <a:r>
              <a:rPr lang="cs-CZ" sz="2800" dirty="0"/>
              <a:t>doba nutná ke vzniku těchto prvků + doba nutná ke vzniku zdrojů těchto prvků = min. 10 miliard let</a:t>
            </a:r>
          </a:p>
          <a:p>
            <a:endParaRPr lang="cs-CZ" sz="28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967C998-D8BF-4F68-8124-89DD08995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85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130" y="382447"/>
            <a:ext cx="11278004" cy="5588047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1C231D-97AA-4A8B-980F-5F0033E40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046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336" y="968235"/>
            <a:ext cx="11627745" cy="4195435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2376D1F-0DA9-45C0-8431-420CD1972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21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Šílené nápady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Je věda zkostnatělá?</a:t>
            </a:r>
          </a:p>
          <a:p>
            <a:r>
              <a:rPr lang="cs-CZ" altLang="cs-CZ"/>
              <a:t>Má smysl se zabývat šílenými nápady?</a:t>
            </a:r>
          </a:p>
          <a:p>
            <a:r>
              <a:rPr lang="cs-CZ" altLang="cs-CZ"/>
              <a:t>Kdo je tady blázen?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D432E63-3C3C-405F-9747-5138F76E8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09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Důsledky odchylek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http://www.phil.muni.cz/%7Ejokr/fak/gif/pasm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22" y="2065867"/>
            <a:ext cx="7541160" cy="372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B85FE40-664C-4D53-9872-5D5E3C2B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866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76842" y="476672"/>
            <a:ext cx="8153400" cy="1143000"/>
          </a:xfrm>
        </p:spPr>
        <p:txBody>
          <a:bodyPr/>
          <a:lstStyle/>
          <a:p>
            <a:r>
              <a:rPr lang="cs-CZ" dirty="0"/>
              <a:t>Kauzální horizont</a:t>
            </a:r>
          </a:p>
        </p:txBody>
      </p:sp>
      <p:sp>
        <p:nvSpPr>
          <p:cNvPr id="5" name="Ovál 4"/>
          <p:cNvSpPr/>
          <p:nvPr/>
        </p:nvSpPr>
        <p:spPr>
          <a:xfrm>
            <a:off x="2711624" y="2348880"/>
            <a:ext cx="3168352" cy="3168352"/>
          </a:xfrm>
          <a:prstGeom prst="ellipse">
            <a:avLst/>
          </a:prstGeom>
          <a:solidFill>
            <a:srgbClr val="FFFF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5879976" y="2348880"/>
            <a:ext cx="3168352" cy="3168352"/>
          </a:xfrm>
          <a:prstGeom prst="ellipse">
            <a:avLst/>
          </a:prstGeom>
          <a:solidFill>
            <a:srgbClr val="92D05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145755" y="1993572"/>
            <a:ext cx="201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Horizont Země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861557" y="2004344"/>
            <a:ext cx="201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Horizont B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712906" y="2004344"/>
            <a:ext cx="201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Horizont A</a:t>
            </a:r>
          </a:p>
        </p:txBody>
      </p:sp>
      <p:sp>
        <p:nvSpPr>
          <p:cNvPr id="4" name="Ovál 3"/>
          <p:cNvSpPr/>
          <p:nvPr/>
        </p:nvSpPr>
        <p:spPr>
          <a:xfrm>
            <a:off x="4295800" y="2340401"/>
            <a:ext cx="3168352" cy="3168352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nice 10"/>
          <p:cNvCxnSpPr/>
          <p:nvPr/>
        </p:nvCxnSpPr>
        <p:spPr>
          <a:xfrm>
            <a:off x="1919536" y="3924577"/>
            <a:ext cx="8424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Výbuch 1 12"/>
          <p:cNvSpPr/>
          <p:nvPr/>
        </p:nvSpPr>
        <p:spPr>
          <a:xfrm>
            <a:off x="4132430" y="3739427"/>
            <a:ext cx="360040" cy="432048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6132005" y="3611433"/>
            <a:ext cx="133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14 </a:t>
            </a:r>
            <a:r>
              <a:rPr lang="cs-CZ" dirty="0" err="1"/>
              <a:t>mld</a:t>
            </a:r>
            <a:r>
              <a:rPr lang="cs-CZ" dirty="0"/>
              <a:t> LY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483024" y="3586119"/>
            <a:ext cx="133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14 </a:t>
            </a:r>
            <a:r>
              <a:rPr lang="cs-CZ" dirty="0" err="1"/>
              <a:t>mld</a:t>
            </a:r>
            <a:r>
              <a:rPr lang="cs-CZ" dirty="0"/>
              <a:t> LY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321274" y="4075969"/>
            <a:ext cx="133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28 </a:t>
            </a:r>
            <a:r>
              <a:rPr lang="cs-CZ" dirty="0" err="1"/>
              <a:t>mld</a:t>
            </a:r>
            <a:r>
              <a:rPr lang="cs-CZ" dirty="0"/>
              <a:t> LY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645" y="3471834"/>
            <a:ext cx="595656" cy="59565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454" y="3471834"/>
            <a:ext cx="659059" cy="758826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389" y="3480761"/>
            <a:ext cx="506616" cy="814433"/>
          </a:xfrm>
          <a:prstGeom prst="rect">
            <a:avLst/>
          </a:prstGeom>
        </p:spPr>
      </p:pic>
      <p:sp>
        <p:nvSpPr>
          <p:cNvPr id="20" name="Výbuch 1 19"/>
          <p:cNvSpPr/>
          <p:nvPr/>
        </p:nvSpPr>
        <p:spPr>
          <a:xfrm>
            <a:off x="7300923" y="3679173"/>
            <a:ext cx="360040" cy="432048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30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Kauzální horizont</a:t>
            </a:r>
          </a:p>
        </p:txBody>
      </p:sp>
      <p:pic>
        <p:nvPicPr>
          <p:cNvPr id="8196" name="Picture 4" descr="kauzalhorizon.jpg (12208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469" y="0"/>
            <a:ext cx="8652818" cy="660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32B67D-B71D-426A-B805-039D711B1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9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3146611" cy="1456267"/>
          </a:xfrm>
        </p:spPr>
        <p:txBody>
          <a:bodyPr>
            <a:normAutofit fontScale="90000"/>
          </a:bodyPr>
          <a:lstStyle/>
          <a:p>
            <a:r>
              <a:rPr lang="cs-CZ" dirty="0"/>
              <a:t>Důsledky kauzálního horizontu</a:t>
            </a:r>
          </a:p>
        </p:txBody>
      </p:sp>
      <p:pic>
        <p:nvPicPr>
          <p:cNvPr id="9218" name="Picture 2" descr="http://www.phil.muni.cz/%7Ejokr/fak/gif/domeny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12" y="427090"/>
            <a:ext cx="6521823" cy="575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986675-535B-4957-8A25-919F8856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960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3941" y="2065867"/>
            <a:ext cx="3721528" cy="3649133"/>
          </a:xfrm>
        </p:spPr>
        <p:txBody>
          <a:bodyPr/>
          <a:lstStyle/>
          <a:p>
            <a:pPr marL="0" indent="0">
              <a:buNone/>
            </a:pPr>
            <a:r>
              <a:rPr lang="cs-CZ" sz="3200" dirty="0"/>
              <a:t>Souboj odlišných „fyzik“?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/>
              <a:t>Reliktní záření jako pozůstatek střetů prvních civilizací?</a:t>
            </a:r>
          </a:p>
        </p:txBody>
      </p:sp>
      <p:pic>
        <p:nvPicPr>
          <p:cNvPr id="7170" name="Picture 2" descr="http://www.phil.muni.cz/fil/sci-fi/01chronolgie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276" y="-303680"/>
            <a:ext cx="5245540" cy="716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D02B38-84BD-4215-AF7B-3113E9B12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882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Pravidla hry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1" y="2142067"/>
            <a:ext cx="5916705" cy="3649133"/>
          </a:xfrm>
        </p:spPr>
        <p:txBody>
          <a:bodyPr anchor="t">
            <a:normAutofit fontScale="92500" lnSpcReduction="20000"/>
          </a:bodyPr>
          <a:lstStyle/>
          <a:p>
            <a:r>
              <a:rPr lang="cs-CZ" sz="3600" dirty="0"/>
              <a:t>Hierarchie fyziky</a:t>
            </a:r>
          </a:p>
          <a:p>
            <a:pPr lvl="1"/>
            <a:r>
              <a:rPr lang="cs-CZ" sz="3400" dirty="0"/>
              <a:t>Kvantová mechanika</a:t>
            </a:r>
          </a:p>
          <a:p>
            <a:pPr lvl="1"/>
            <a:r>
              <a:rPr lang="cs-CZ" sz="3400" dirty="0"/>
              <a:t>Klasická mechanika + OTR</a:t>
            </a:r>
          </a:p>
          <a:p>
            <a:r>
              <a:rPr lang="cs-CZ" sz="3600" dirty="0"/>
              <a:t>Konečná rychlost světla a STR </a:t>
            </a:r>
            <a:br>
              <a:rPr lang="cs-CZ" sz="3600" dirty="0"/>
            </a:br>
            <a:r>
              <a:rPr lang="cs-CZ" sz="3600" dirty="0"/>
              <a:t>(potřeba nekonečné energie)</a:t>
            </a:r>
          </a:p>
          <a:p>
            <a:r>
              <a:rPr lang="cs-CZ" sz="3600" dirty="0"/>
              <a:t>Nevratnost času</a:t>
            </a:r>
          </a:p>
          <a:p>
            <a:r>
              <a:rPr lang="cs-CZ" sz="3600" dirty="0"/>
              <a:t>Expanze vesmíru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602506" y="2065867"/>
            <a:ext cx="4869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Jak nezískat převahu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B8D3FCB-0FB8-412A-9B8F-36C336786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Expanze vesmíru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1" y="1837267"/>
            <a:ext cx="7088136" cy="4213909"/>
          </a:xfrm>
          <a:prstGeom prst="rect">
            <a:avLst/>
          </a:prstGeom>
        </p:spPr>
      </p:pic>
      <p:sp>
        <p:nvSpPr>
          <p:cNvPr id="5" name="AutoShape 2" descr="data:image/jpeg;base64,/9j/4AAQSkZJRgABAQAAAQABAAD/2wCEAAkGBxQTEhUUExQWFhQWGBgYFhgYGBwXGhwcGB4YGhgVHBkZHCggGxolHBocITEiJSkrLi4uGB8zODMsNygtLisBCgoKDg0OGhAQGiwkHCQsLCwsLCwsLCwsLCwsLCwsLCwsLCwsLCwsLCwsLCwsLCwsLCwsLCwsLCwsLCwsLCwsLP/AABEIALcBEwMBIgACEQEDEQH/xAAbAAACAwEBAQAAAAAAAAAAAAACAwABBAUGB//EADIQAAEDAwIEBAYDAAMBAQAAAAECESEAAzFBUQQSYXGBkaHwBSKxwdHhEzLxQlJiFAb/xAAYAQADAQEAAAAAAAAAAAAAAAAAAQIDBP/EAB8RAQEBAQADAQEAAwAAAAAAAAABEQISITEDURNBUv/aAAwDAQACEQMRAD8A+QxtUIogaYWLCIGWZ8mWJ7P0FNRf/wA5dLgpCsEiCHZxuHBHgaEWxMzpGfHTy8qapbgAknlDAPu5jYOXbqabY4nlLhKX5SkjlBDEcrsR/Zv+WXmlYbMgsCNTr4GPWqKeg39zXa4f4ZcXaWoD5bYZfzaKMCTM7CuUDyuCARq4fGj5HgaPQ9kkedWwfDBseH3P1pqUOr5ycgrLOwLOoyHzuO9Vets4lwSCCGIaGIOD00oyFpQdowD5E/56VCNXz7mjX2A39mqApZD2q/iz0FOtGOUtykvp5gkdGjrQhGhLZzuHbG/1O01YRVTCuqt2ySwyf91q+Wm2ngDwfu7bEPvTrlsoJQQxSWId5BY4g464qvGJ8qztJIDPoMdu1M5A2IAaMvJBPvAApl4Al0ggMNXlpnu7dKaq0OUEEST8sukBmJcMxds6F9HPGH5UhNtuhHtsUSrY8/bU42p18c9XAejs23LfWB56U/GFtDbsYILqL6sQYy4aQdDrV/wd23PpXQ+H8ItZVyW+blSpSgz8oZisjEZc9Kvh+HkP55pziDSUcOf6kNrOjtppgTWm3wgbr28TPet1rh3kgTsGHkK3HhwnY9Rj1FX4RPlWBHAszMdQ2Y32NaLfCJEkv0H0J01Oum8brNpwS0DOwkVqNi2YLhUP28fCpvMXLXNNtsJx5eYrXYtEglUDYCSfsPxRhLPGpk0KFFzI64H1pZJ9P2tdthp3oVKHYdqWpWzk+9aQSfXDe/Zo2DGkgAuBG5bfIHbSaU370of5IDDu8/aKFV9tZw3d5970bB7aEEJkthmPt31rJd+Z+ViS+e2/0oeKckATAkP5F8EN6a0zhOGLOGJlgQ8kHtTk34W4w8GkAsXdw/jR8eSkxHajWp1qKjqXOr5k96w8ZxHLJAUGLOTqCApwcjLdJijJJhbtYjO3rUrAq9NSo/yH4ucC2j+8x996ifcUd0TLPgtONXwfCgOYqTE4bHf9efoKtNsvgvLBpLdOlApLd9tuhepSNpt31BLDBE+FKBkHrI1/VdDgvivLbuWzbSoLSySf+ElXyl9ycvptXNpA20gMoKBLAkcrQqP7PlOcUoDmYQ7576k1YGhxq3l41WsROKZBUljl6eq4FAjlAJI5QHYOS8FR3A1/K2Hr4NRotkgthIcyBqA4BMmRA+gNIwD3+aNA9Oj7bxRfxt5xO2tWEbT7zVSJqBGr7+e1P4eyFFiQlgS5eWlo1OBgYxmgCJ/MU0Jby7x4YrSJUhPWNf8AKalMaT5hqtCQcv7x4U5FklznzPc+H3oBbO5idgw0hhAp1uyeo0/X6plu3s9dCzbPKznld2eH3bfR6cgThbakl1AnmByozlLkjYjHStdmwWGWHo/0pvD8PAfFbwkERnVwG8OtX8L6y2belbU2gkEGS/kNWGv6pn8ASH1dm1OZxj80JSfE5pW59VJvwKNQ7DpD+B3qv4+hDZHvqa0JtMBh5L++1Gq0d3eTMl5nq9Z3pcjEobOdT2x770pmrd/DsZ8fSsvxAhDdWjPrU7VZCjLv7Op+tJUJ+mlEaBZEuWOkOP1RKVgFL7Z7402NRCuVT4I2M+dIWWfHvWq/mAdznTeQfCmQ1JcwYfHiWxqxq+MuqSNWDgj/ACj4ezzQWD/ZtvrQfGuLSHCf+LBQ0D4Dv83hsfDWSc8+2du305N9eHy0l81jvcQDk+j4EBvzQXFLJYO7ju8ADzpK+ZSi7kwJkwwy2wasbdaQm5bQ55lLfolxHUrB9KuiNoiDBEEEMQRkNUpYTGtLGCD1DtBMsoCIeRrO1Faucqgph8ssQ4jQjUHahS5cB8OW6akdA/rS6ZDWnJzLZ9mhI3oizw7Pv9/1TLQUSyA5UGZn6w/bPQ0jLA8Njuzl33olAaA+OuxYYjqaiUO8iA/qHbffwNWsvtAaNes0yA1Fy0QR7/WdKNKQ0wXH71+1IwWwNffkKsJ7UdssQYjcAjxBg0YgGdfCNfYowDXccYSCIgScy+7HSIFUkkx9IfqdzNVn08qYOkuNR2x23pwlCnIt47/ijshPMZITLQFFtHBh6data6Y8quFQJtY88+2NbrVk5DsXALZDSDOxHnVWLFdS1w4Yb6x9N6vCI4bhnNdO1wzYE71os2WUYcl8RHatgtdGdtNtaqZhe9ZEIgAdXB07VqKQksk83cN6funi1/1ptvhfOo6/T+L54/rMm28nNGpIArYiwdjTE8MScVlemk5cxKSc+lMY+B950rpnhWrPdtNOlSpyrhUDAecjPb3tWfjkunm96A11+Iu84AZKWDPvOTXHXkOI7nzpQ6y8PcgguCA4jV/TNIvGdJ7exT+IWxOP1XMvXS5q/jMS1OKKxaEEntEdiD7ikpvMOZVI4nilEEDq5dvAVcye6i7fUT4pxTSFOAGS2m/b34848QGJIdZEF4BcF+UhlQGYxPSr4jiCoMWyPmwcAMTqlhis38YOzO2du+9Z9W2qkkiJIJPLzeM+cU63cAIKkuIcAs4GZlid+tHdKQSoAhJPyjmmNyXnV93xpjvLwGONvXdmb1oALl8Pnrh89XmpSFXBr+KuggAgkk4nG+gnSr5GIfEY+3uKiUFnPWcdI3zpUKIcYjYHyfvNMhLSyRGZGpaRO0jFChTFwTHh9KsyB0iAH3nfx/FGolRcyTnw/VAQJPLoxOHnu3vFHZtmSMASejt9YqkBp9D9/wBUYTHvxpkDk8dKNADTuNWiX07TpsXgjb+V2h5MwZ+U6PD1P42YnXHgaRiJ+UBtSXYOx0MOcOJaTuabcuuhKeVikkktJBCeVzqzFu9JIeiFulh6gAiSd9KdacYafE5Bdzg4w3qXNFls5wztnzcMPUVqs8KSIcgAE7Altn7U4KVasY+/vtW+xaLAOWEtoCQHjy8qOzZfQBh59T10rZbtvAGBp9TWk9J+j4SySYBKjAAdz/ldXhuGAaZI0kvp02oeE4PlEtLM05rq8MhiGD+FPfW08LsWd5rbb4Qqk1s4PhJch66trhqx67aTlyE8I0U21wjnQd67P/zNpSVWj/xHi2ulZ3peOYbiUNrOuC2e8PWkKBEUZtjJA7Z8qWpbEabUpp3Cr7EfeuZxNbOK4gDHvrXLv3N6uEz3zWG9cEzDT+AHmaPiboHRL9zXIvcQVasBOd2Dj08qv4j6zcXxLq5Uyc+n0gms18LCgFghwCOoIDHs1GeGZZCizQouFHqzFj0npWXjLnK4LEtBeJEEEZbapC+KukL+VizGJDmsd5Ydn1Z8dPDeq/lYhUK1PNqSTsXby/KFAu8ToMVe+mYzaBPzHIiO7NqcN0fpRgBLEhwOV9NMRu2aBKtxnXyxR8VxKlsSzpSAGSkBhAcYJbWSalRBuEnAAJzJA/XnSrlyGJdvlmWA2OgcnFFctlBIUGIyDBHQ9RSbxzPZpy22tBFm2dEqZho+kyBh6uli088yB0JP4qUAXKYf2DI8NfHrTiGSWVCiHAOwBkRgln7s9JTTjakB3BwZAOmoGrjwqpCtUq22o96gVYlvfv8AVEEsdC2NRBz1EUdtg7gFxDvHUMfrFPCEm0W/8uWJgRp3aiTbd8wHw+2dh1pi1sAEqJEKYhgFHLDXZ9WqiXJIj3pTBfKKYLBzjoPrT7Nl1Z7z4mda7Xw34dzkBOYakbgotlm96063YJJ7PJGnUmTXtPiH/wCQu27fMpGZfptt/lcC5wpcky9GBhRaJO9dHhby0JUlJICm5gDli4B3ljR2rbe/XvW1FtyVN8xc+fegyxwmjS3zDBBLt4R7zW21wbMSXJk675602zhgzAz4emprZwwJdoGsUHIPh7JJmfTtXa4LhKVwViB77e+teg4HhsVF61cmL4Pha6tjhadwvC1uFmKJzJ9Ret+OZd4f/KwXyHZ67l5FcjjEB32FT3M9xXHW+q5N9QLh3Oz+fpXJ+JXgjScVu4pYlTMPX0xXmuYqU5xo567molta5JDLZKpPl9TWHi+IljnYZrTxN9IBAfMO2NX64rhcXdSeu/f/AGtpMZdXQ3FFavl+bLM8s/zDB6z+q5i3AMf5/lMN1zAPLtu32quJJSC7EsMMWBZpFV4/7RpPF8S7AOlnDO56gHDZxXOvFxMn3+KcWAYhnYl/RjoCD4tQquakuwYdmMbNPrSsGs5wB76TQqEEwGHR/wB+zTUvlgzEOXaB01x4kPFIuQSCzgkQQfIiCOopBYU+5aA500FBeX1fXxqISTjUgAal3Zh6eIobgLkAF3IxPiN/elLQHmYgkQ89REeX1rPxGT5w2s6E74qLNDduFWz9GGwJJ8POkGm1zqDpuJQC7J/lCWnDKL+dSueVHcDpNSmTVDxiGfNbeHvB1HkSXSpwWAHNDpAYBQeAI6RWREDAkZyd94/FMtn7/wC1pymnFCeUEE8zkENADBi7yTMNpq8A3V6voMetNJcBySRGAzDDeLvTwBSYrRatBS2BYEgOp4J1PKDHYGlAU4DDDx39fCNqMB/D52nyrv8AwTjv41hWWrkcKltARH+OMA4NaraWHl9/Wn4jyfSviP8A+vF2zycuma8PfAeKT/KRn8dvtVpBIf32qb69RU9ju8MpJS4bmHMH2ch/Q1os2+UPmhv3CwBJIEB58tqbw6YfXbao1pjTw1olnJZ/Lw3iuvw9jAadfy+utZeEtFht966/B2wWLf1V2nFR11kXzztbuA4NmeTqa9DwduubwyWrqWF0cJ7trrWRTSay27tL4niwBV2Mp7Vx14AV5zi/iAaM6B6r4t8WAEFyY7V5a3fZZKkuoks8sJyxrn7/AE25y6vz/PJvScZxKrkGA7s/j41y79wBwfEaGtHEcQw61weO+JJdslttB2rXjnIz762i4viVGW8N/cVxrpJJKiQJ3IdsHrWi7xxdQcEPGdNZEDwrGlCiOd/lKuUlxJzjPjWnpn7CtZcfM5YbhjSLhc9h5nenlMtBw3XHjP3pCydxqGZj4x7amku5ceAfAUsnTzfNN4S+EXAop5mfUidC4ILgzG1Iur5i5dyZOc5NKgD6Y2zrn7eQqri9I38frTv5B8wUWZ2+USSZSwhMOdW5QBWe+oOeVwNHIJyWdgNPo9IylGqDM+rhsaZfXUUd67iAmAzOMBic5LOeu2Kdwdk8xBSFFAUVJWrlSQkMWYhyCNC5YRU04wLO9Cu4eUDZz5gA/StXDcEbibigUj+NPMXIBIcCBqZwKxLOnX/JMNRCpHN0FSrChuB0+b7BqlUTphMAazoXfY+lNKUgQSYGQzHUZLjr00oUpIYukyQzvhiSRsXzqx2pqk6hLCBqztInzq+YmhaYx51tsWRDKlpcQC7N1iXrOlFbLSX01etJEup8V+Bfwi2edC/5LYUAku3/AJLYVr4Vk4bg3lj4abntT7SD37z9a0FR5QOZxJaYcz4xpvWvhPtRtBbsgHDtpOO4IO3nRAk4EkT4S4iMfWqtIf19/X0p7xiRr9qz7sxfMobZdTZjWttmAxk6e9/3WJKgz9ffetlhclsFmg6iTk1zXp0TloQj5sphi8kYfatHBcK5d+/3qJ4SGBbqK6PDWSEtU1cbeHs10bQYAJ3zWXg0kCc1vtsKm+znpqtqZq22blc4XBmkXvjKB8qS56S3TvStkE5vXx1+J+JJQCSfe1cPjvjSlAhMDMGe3ek3VFUrMaQIzPQz0x3rk8ZfTbkkAad9+71l1e+vnxrzzxz9+mXbwcplwH+9Yb3EB2Dk7Cc/uuZxfxf/AKB9T03BevPni1yQop+YM3R5cTH5rXjmcs/0/S9N3FfFjcUUIBDZP6rmX3SVJKfmcDdsuO7t2apAgFUu7fL4Ho/0qv5wAw2zt+fxWrEu4U8uSC4hs5cv0LefSgDBYf8ArLgFxAiZdz4dsi7SEyVP0b91nUps05E2tK1mdWky77nM+FZP5HOW3LbYwM/mdapaiwYGJJzn+vak82/h07jtVWlBBTAlncNLHP0PrS1L3P3oScgGPc1LtzXwgjADaDZp1nrUgJqlLd9I0jAz73pZNUVlm0fxOM9P3QDEqBCnd45WMBsuCCS/TuaWsmemQANIePrQywbXbfDd/wA0tStKAJy3QuOj/nB8qSo7+grTbvpCVgoBKmYyCli8AFpES9J5hMDBaTlixy7vQGSpRpA3A8P1Upk69txPk4cba1ss2Xc7ZfPr3quVDEJcyClR+Us0gpBOpEvp1jbw6dWYGN9pnVw9a886m1LNgbnSGZ4nX30rZZQBPv3iisJ5RvFaVLEBMx2Orvmt7zOYzl2hwO9auHsqDqkOCO4MEdtKq1afldg2u7+9K0zpUXrfq8/hX8Ue2pAWkGR271suEcuurbaVzbPMFlXRpDht5rD9OmvHJ9iwSxOWxtXTtJAGKVbuM75wQfxTkX9sz4DesvTSNdi4Hby0rpcOquCm4My3pDQ+8+orWjiFNEdam1UjvKvJSHUYrF8R+OIth0ydBrXK4oLUAxZmcydc99PKp/AhM4bU57VGWr9Qw8deuh1fIk6b1q4eHl9snGvl9K5vE/EQBBDetce/8XK4SpgDJ6dNSafjCvdei+I/HUoBGss5DwH+leR4r4jcvLD/ANRjY9XPes3/AMhX8x/rLE9G8jNFcuJQkhL6hsHv2f6VeM7RqLAvqQ06D9gUtQAHWlfzn5Sx2bfpHepxKgyWWFOHID/LJ+Uxlg8b0JVdJU3MTgDeNv1QMztMS8tIoUqPKcN/rdaT/IHLxEd6uRNo3MDsPb0q4oSBPhlnnypalVFA8rseUZLw8esiKuJpa1VVxQP/AGJYS8ahsbN5HeCSsfMFHIMiXOU5UIKgHOmWwKQhQcc39TlsgdNHbeikZbQHUlfykA5B/sND/wBTkYPbUZ+f2emnam8TfDq5VLUFEE88EkPkBRCs574rPzS4JDGDtt41JopVUFQYy05bWPehqgSXxvJ9uZ+tCQxIORkds0sNG2BOdNvrE1ZAZ/xE6jZtOtWCkEyTHy41Eg+ZnMaaIJqok1RwSXJGNsjzwWxR30pSEkMVFLmQpLKeCGhQEMdqWSMDzw+7yfSlXAw9+FALCv8AyD5/mpQk1dAep4e2CWDgMG1chnkAQS5Gwia9BY4YFIhsBndzE9zMNEZrmWuHNstDpUfmSQpJKWdjhQ7b9RXW4ZaWBKhku2Yb8+hrr/HJPbL9Nvxj+LLSlI5cnIZmzjei4Czqr8+tDx1wXbj82OUMxyx5lSTqJmSpxtWuzpvpWF63rWsmTGw3WboCA8s774yT3ok3QZZt/wA1l4pZjQZzvn0pAUHcEFjiaz66urk9NI4h1as/k/6HpVJsl+YnRhH3qIYbOPXaD0pypcjGgqVF27bsBr9+laUW2Y9XdmmHG3sUtJiPGit3EzzY0ZvJ9KnFa0gjNGm/BAfTsOv1rncTxoEFTgMxn0cO1YL3GrXCEljntr6UUR1OM+JBAd4xFci98VVcOWT459j1rPcFsO6+buGY9A80P80MCclp3ABMnYAVJ6fxHFqX8rBLA4fz9aSUAJZhl31OrP038NqXcvD2aQu6VOx71aD719/lBJGA2Sem9ZVqaCQ3536/jtQqMk5GhMNQJTqdKMLVWrjnvh3jExNWBBlmD6zIDR3edqtagDocTLSMQx18xtS03eZUhyomHCfmOC50c/sZoIV5YBIS6g8HcaFtHrMqqKsk6MPT9UKh1f39fxQDFLER3DMNoYud9JNK52kQcgj0qJW2vuR771dpDqYkDLv0B9durVepAouqAA5ESwxqS7eNJWZh20fPnTP3v5xQqTuC+nbs2tAKJ86rnmXOBnYN77UVxtOn0n1oAP8APOfe4pBWdhgM/r+e9UlIYyx0DPu56NVJd47/AHq+U599XoClbu5JLy5hi58/Q0a2wG7vDRDNvVFBdQb+v9ujEB/oPGqvqdRPKEvISHYAyAHJLNuaZKSr1Bx4++3Q1FqKstAbADAbkZ2D9BtQqbTp+6i9Qffh5UUEGpTvL6+ozUpG+gJ4YBIYgk6S4bQuG8qriuAUxIIAJAZ/XrmmWVaEwx6Ht1o7ahDkt6b12dTmzGM2MlnglJIOR00ojxHKDJxjXz2roK47mcAE7nXX0/VJu8MD/YsAMtlnYbjOKx74/wCWnPX9Y+FC7hL80TDwAzucmt6eFWAPliGcN+6Z8KuhH9HdxJGNGc9vKukv4tzMkEe3Pn+qnn8+PHer7Prvrck9OPasnnZ4fUN2h81ouKCTGNCYpfEcSHkudgPB/XNZuKuEAKU4/wDPrNZWZ8a6ZxF0kA5BgMWxE1juXC5BUQANPc0nj76wQXR8wgAgkDmMED+u7RmspuSSwfP03pDT71xEEOTkuBly7NpigucUUiWBOje3/dZ7q3EBn2+tKIkOZGC+GBceNGFo0LeYEVLqtj50kXNql1LEjUQcH1EeNGDRqIZnL+mn79M01PKkMRkTAfIMbFhnqRWcIB1bu7RpDmgNzOtMj13CeZTBtYYOXaEwNSBiKSu92joPUY09TQczn+2BDv5BhSFKo0DUvxqr6vmkkszvmAAzucYHYUsKY5ZxJB0MHH0oFJIzEkRuNM9RPWlQtRYyJG9WTj76+/tSlXIHSPUn70K4LO/n9xQGi2QdWpq0CIOBku/XoDt2zSgsEiQDDkAgd2E7uw7U+wl/LWqJYQAC7u4OflYO4Iy8iX3oLloZLs5DgQwbDyc4PTeOlZ4V8U8/ClEYimTz9xABgOOsPnIeDjXSi+I3iopPKlLISGQOXRgT/wCiJJ1eupxHwogO3T3L1zr3CqAIlnDjR5Y95PmaAxp4hQSpLllFJIczyvynwc+dJWJMv1maddt+8d429xS7bgu7ZG+hDN4t40EB6OyQ45sakByG2BIB2mpaTMlg4BMsH1ifDpTuOtoSvlSv+RAAZQSUu4chlTCiQ52p4WhVdBSzAED/AI4JcklRnRgGYQHw5SVQXaHMvJ/69f8AapK2OB4h96FNsqIA1LB9z0E0qYf43l0T/wCgPQ1Ku7zJUQgq5QSA8HxAwalGjHurNpJcur+j4A+aIlUjtMY2fYTyaguNQ/8AYdRkA+HeueLwHlTDxbpSyWIDEk5JJIIEMGjX1qp1Idmun/KBgjt+mrNc48uXJfTvpsw61ltFJJ5lEQW1dWicwOtIt8QieZ8FuX/s0O//ABfOtLr9LfRznPbapcfMQWjT0bNCm/Gw31rnm/1dsfQTQqW7OB2BMznOaz1Tdd4oAwXO4edjOPSl3OIuEMpRKcs8OWDsYBwPSsqr4ECdqXc4npBOPsDkZo9g4XoP31paUv8A8pknQACcnJzFRDr5lISGQzh5DxrJwTsGOKQVggkkDYS5npA8aeFrSCXYA83i41ePKsdwuSSZqXrvMcMGHXAA+ofxqypkgabtIZ4fE5p4WrKo12P1arSuDAPSX7xtVlaV8qUpY6qKpUSw1ISAM9HLlhCVrCFEFlNzCFQ7EcwIyHnq1IGKhiQQlWDqQCQ9KCnj8N5nApZxBBYDXdyzM77nEZkUpV3UZZvSkYyfb+3qr6SklJDFJILF8QQ4LHuKC5d5lOWA6Bh4ACKCyU8w5ieXVg5boCQ/mKNCwZEt3/VRw2cMwbPjQ/yAAhgX1mOonrrtQpUmXDwWYsxaO4chw08sEO9AEVQGBcu+3SBtmqTe/tlyGgDUufBnx9Kn8jgp5XUVBjJIAd0iWmMg/wBcjVXNiPXO0PpNIHWVyIeREzo0T/tbuFGOuMaR4Vyub907huLUgggyC41mPA4HlT0PbfCbiWDn3pXsfhNq2tgWFfK+F+Jsp1B3eAWkvPnLV2OD+PFOtXKH0T4x8Gth+UgivFfE+AAemj/9ISJPv21YeN+J8w707YWPOcbbA7zWVfFHkFtkgc3MSzqJkSoucFmDCMPNbeLVWI8gEuSdQW5c6MxyD4EdaRM6FCIDuZL6xPbLie8MK19Xz0zt/n6O/fdgyQAAmEgOxJBLAOZyZgbUtCCcAl8Q77tvTtIYIS4ZyCWOJGIUJD5SROKWt4O8wRu0gYMH0OCKFMxn3nyFCr31qdMCi2uxgvmdNemlSooA/wC/o1KWnj1aAxYiQZozxFVUqYqlqUSYNWlY0HKCwP8Ay7kPj3M1KlVhaA9KFVyOvp5aVVSnhaBd1/pU4dDlyWwR4t78KlSteOYjq04XnJISlQSljzPqOUKgguCQR1AdxFZEkFy0Cez6fSpUosmjfS1tOh6Yof5lBiDhm8AwjDtrUqUXmDSeZ9WxOg66mo2CRBnOQ7fUGpUrOyKlRcExuwJeFBxIaQC/20pUS5xjPzTgFoiZ2qVKWDQrU5dhO0AdqJIA/tkjwDhwYk5xuzvipUpyQWg5/q++7OMHNV/Irl5XgkFuocA+RI8alSn4wtpbR0xVBu0HzqVKmyHKu2gqCi4AQnmPZwGEZkeVVdSUkpOQZH+GpUqVLStsHT2K0/8A0QAHbqXD6kBgzht8Z2lSqxOtFjiQ45nCXnlktGHLUf8AOop6AsJwTJYeFSpSOF3VfLImCNmn1cjyrOQ4JjQDMEn8DrnylSgMij6VAHLJmRmMlg/mN6qpQSrh0OhOnaX9461d++VEkgAx/UcrMGgJYaec61KlTVRn5qlSpSN//9k="/>
          <p:cNvSpPr>
            <a:spLocks noChangeAspect="1" noChangeArrowheads="1"/>
          </p:cNvSpPr>
          <p:nvPr/>
        </p:nvSpPr>
        <p:spPr bwMode="auto">
          <a:xfrm>
            <a:off x="155575" y="-2087563"/>
            <a:ext cx="6524625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272" name="Picture 8" descr="http://www.ideje.cz/media/image/photo/spiralni-galaxie-s-prickou-jso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52" y="88900"/>
            <a:ext cx="8858279" cy="664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357079-BF58-4F82-BA8B-DFE517C5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36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Šílené nápady</a:t>
            </a: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William James</a:t>
            </a:r>
          </a:p>
          <a:p>
            <a:pPr lvl="1"/>
            <a:r>
              <a:rPr lang="cs-CZ" altLang="cs-CZ"/>
              <a:t>proč nám nové vadí?</a:t>
            </a:r>
          </a:p>
          <a:p>
            <a:r>
              <a:rPr lang="cs-CZ" altLang="cs-CZ"/>
              <a:t>Gaston Bachelard</a:t>
            </a:r>
          </a:p>
          <a:p>
            <a:pPr lvl="1"/>
            <a:r>
              <a:rPr lang="cs-CZ" altLang="cs-CZ"/>
              <a:t>epistemické zlomy</a:t>
            </a:r>
          </a:p>
          <a:p>
            <a:r>
              <a:rPr lang="cs-CZ" altLang="cs-CZ"/>
              <a:t>Thomas Kuhn</a:t>
            </a:r>
          </a:p>
          <a:p>
            <a:pPr lvl="1"/>
            <a:r>
              <a:rPr lang="cs-CZ" altLang="cs-CZ"/>
              <a:t>paradigmata</a:t>
            </a:r>
          </a:p>
        </p:txBody>
      </p:sp>
      <p:pic>
        <p:nvPicPr>
          <p:cNvPr id="1648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692150"/>
            <a:ext cx="151130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349501"/>
            <a:ext cx="165735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4076701"/>
            <a:ext cx="17145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50F561F-CF90-448A-A0D8-E1A4B7160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16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48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48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1648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1648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70" decel="100000"/>
                                        <p:tgtEl>
                                          <p:spTgt spid="1648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770" decel="100000"/>
                                        <p:tgtEl>
                                          <p:spTgt spid="1648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0" dur="770" fill="hold"/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2" dur="770" fill="hold"/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9937" y="-111406"/>
            <a:ext cx="10131425" cy="1456267"/>
          </a:xfrm>
        </p:spPr>
        <p:txBody>
          <a:bodyPr/>
          <a:lstStyle/>
          <a:p>
            <a:r>
              <a:rPr lang="cs-CZ" dirty="0"/>
              <a:t>Matematika a objektivní realita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32682" y="1126698"/>
            <a:ext cx="1661954" cy="576262"/>
          </a:xfrm>
        </p:spPr>
        <p:txBody>
          <a:bodyPr/>
          <a:lstStyle/>
          <a:p>
            <a:r>
              <a:rPr lang="cs-CZ" sz="3200" b="1" dirty="0"/>
              <a:t>Platon</a:t>
            </a:r>
            <a:r>
              <a:rPr lang="cs-CZ" dirty="0"/>
              <a:t>	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61509577"/>
              </p:ext>
            </p:extLst>
          </p:nvPr>
        </p:nvGraphicFramePr>
        <p:xfrm>
          <a:off x="973670" y="2259106"/>
          <a:ext cx="3947954" cy="3052604"/>
        </p:xfrm>
        <a:graphic>
          <a:graphicData uri="http://schemas.openxmlformats.org/drawingml/2006/table">
            <a:tbl>
              <a:tblPr/>
              <a:tblGrid>
                <a:gridCol w="1973977">
                  <a:extLst>
                    <a:ext uri="{9D8B030D-6E8A-4147-A177-3AD203B41FA5}">
                      <a16:colId xmlns:a16="http://schemas.microsoft.com/office/drawing/2014/main" val="2874451436"/>
                    </a:ext>
                  </a:extLst>
                </a:gridCol>
                <a:gridCol w="1973977">
                  <a:extLst>
                    <a:ext uri="{9D8B030D-6E8A-4147-A177-3AD203B41FA5}">
                      <a16:colId xmlns:a16="http://schemas.microsoft.com/office/drawing/2014/main" val="3374816326"/>
                    </a:ext>
                  </a:extLst>
                </a:gridCol>
              </a:tblGrid>
              <a:tr h="763151">
                <a:tc>
                  <a:txBody>
                    <a:bodyPr/>
                    <a:lstStyle/>
                    <a:p>
                      <a:r>
                        <a:rPr lang="cs-CZ" sz="2400" dirty="0"/>
                        <a:t>země</a:t>
                      </a:r>
                    </a:p>
                  </a:txBody>
                  <a:tcPr marL="45104" marR="45104" marT="22552" marB="225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krychle</a:t>
                      </a:r>
                    </a:p>
                  </a:txBody>
                  <a:tcPr marL="45104" marR="45104" marT="22552" marB="225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016846"/>
                  </a:ext>
                </a:extLst>
              </a:tr>
              <a:tr h="763151">
                <a:tc>
                  <a:txBody>
                    <a:bodyPr/>
                    <a:lstStyle/>
                    <a:p>
                      <a:r>
                        <a:rPr lang="cs-CZ" sz="2400"/>
                        <a:t>voda</a:t>
                      </a:r>
                    </a:p>
                  </a:txBody>
                  <a:tcPr marL="45104" marR="45104" marT="22552" marB="225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dvacetistěn</a:t>
                      </a:r>
                    </a:p>
                  </a:txBody>
                  <a:tcPr marL="45104" marR="45104" marT="22552" marB="225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3884910"/>
                  </a:ext>
                </a:extLst>
              </a:tr>
              <a:tr h="763151">
                <a:tc>
                  <a:txBody>
                    <a:bodyPr/>
                    <a:lstStyle/>
                    <a:p>
                      <a:r>
                        <a:rPr lang="cs-CZ" sz="2400"/>
                        <a:t>vzduch</a:t>
                      </a:r>
                    </a:p>
                  </a:txBody>
                  <a:tcPr marL="45104" marR="45104" marT="22552" marB="225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osmistěn</a:t>
                      </a:r>
                    </a:p>
                  </a:txBody>
                  <a:tcPr marL="45104" marR="45104" marT="22552" marB="225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0385992"/>
                  </a:ext>
                </a:extLst>
              </a:tr>
              <a:tr h="763151">
                <a:tc>
                  <a:txBody>
                    <a:bodyPr/>
                    <a:lstStyle/>
                    <a:p>
                      <a:r>
                        <a:rPr lang="cs-CZ" sz="2400"/>
                        <a:t>oheň</a:t>
                      </a:r>
                    </a:p>
                  </a:txBody>
                  <a:tcPr marL="45104" marR="45104" marT="22552" marB="225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čtyřstěn</a:t>
                      </a:r>
                    </a:p>
                  </a:txBody>
                  <a:tcPr marL="45104" marR="45104" marT="22552" marB="225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5902447"/>
                  </a:ext>
                </a:extLst>
              </a:tr>
            </a:tbl>
          </a:graphicData>
        </a:graphic>
      </p:graphicFrame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7481288" y="1061537"/>
            <a:ext cx="2294965" cy="633881"/>
          </a:xfrm>
        </p:spPr>
        <p:txBody>
          <a:bodyPr/>
          <a:lstStyle/>
          <a:p>
            <a:r>
              <a:rPr lang="cs-CZ" sz="3200" b="1" dirty="0"/>
              <a:t>Aristoteles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empirický svět — odraz věčných forem</a:t>
            </a: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sz="quarter" idx="4"/>
          </p:nvPr>
        </p:nvSpPr>
        <p:spPr bwMode="auto">
          <a:xfrm>
            <a:off x="5835649" y="1758257"/>
            <a:ext cx="625353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fyzika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empirický svět, pozemská reality, 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proměnlivost a různorodost, mnohost vlastností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matematika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kvantifikovaný obraz reality, 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abstrahování od některých vlastností, 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hledání obecného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metafyzika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postižení čistého bytí, 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bez fyzikální náhodnosti 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konkrétních</a:t>
            </a:r>
            <a:r>
              <a:rPr kumimoji="0" lang="cs-CZ" altLang="cs-CZ" sz="2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v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lastností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69937" y="5359987"/>
            <a:ext cx="3726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Přeměna prvků = skládání </a:t>
            </a:r>
          </a:p>
          <a:p>
            <a:r>
              <a:rPr lang="cs-CZ" sz="2400" dirty="0"/>
              <a:t>a rozkládání mnohoúhelníků</a:t>
            </a:r>
          </a:p>
          <a:p>
            <a:r>
              <a:rPr lang="cs-CZ" sz="2400" dirty="0"/>
              <a:t>Svět je matematický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2EB6AED-0590-4CEC-9603-C5ECF9C4E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560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Matematika a objektivní realita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890" y="987889"/>
            <a:ext cx="9808578" cy="5359123"/>
          </a:xfrm>
          <a:prstGeom prst="rect">
            <a:avLst/>
          </a:prstGeom>
        </p:spPr>
      </p:pic>
      <p:pic>
        <p:nvPicPr>
          <p:cNvPr id="4098" name="Picture 2" descr="http://www.phil.muni.cz/%7Ejokr/fak/gif/sipky/zrsipk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-593725"/>
            <a:ext cx="29527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ttp://www.phil.muni.cz/%7Ejokr/fak/gif/sipky/zlsipk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-593725"/>
            <a:ext cx="3810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8DDAC5-8767-46B5-AC7F-C1DFFAADF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498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205753"/>
          </a:xfrm>
        </p:spPr>
        <p:txBody>
          <a:bodyPr/>
          <a:lstStyle/>
          <a:p>
            <a:r>
              <a:rPr lang="cs-CZ" dirty="0"/>
              <a:t>Empirie vs. platonismus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290047" y="1558035"/>
            <a:ext cx="69683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Matematické objekty existují reálně, stačí je jen objevit a poznat. </a:t>
            </a:r>
          </a:p>
          <a:p>
            <a:r>
              <a:rPr lang="cs-CZ" sz="2000" dirty="0"/>
              <a:t>Pravda matematiky existuje nezávisle na matematicích. </a:t>
            </a:r>
            <a:br>
              <a:rPr lang="cs-CZ" sz="2000" dirty="0"/>
            </a:br>
            <a:r>
              <a:rPr lang="cs-CZ" sz="2000" dirty="0"/>
              <a:t>Matematika je základnější, fyzikální svět je odvozený: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540188" y="2948885"/>
            <a:ext cx="64680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fyz</a:t>
            </a:r>
            <a:r>
              <a:rPr lang="cs-CZ" sz="2000" dirty="0"/>
              <a:t>ikální svět je zpětně zachytitelný matematickými prostředky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dostatečně složitý program by mohl zachytit celý svět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dokonalá simulace v tomto programu by byla nerozlišitelná od skutečnosti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simulovaná bytost uvnitř programu by si mohla myslet, že je skutečná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neexistuje způsob, jak uvnitř simulace poznat, že jsem simulací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/>
              <a:t>náš</a:t>
            </a:r>
            <a:r>
              <a:rPr lang="pt-BR" sz="2000" dirty="0"/>
              <a:t> </a:t>
            </a:r>
            <a:r>
              <a:rPr lang="pt-BR" sz="2000" dirty="0" err="1"/>
              <a:t>vesmír</a:t>
            </a:r>
            <a:r>
              <a:rPr lang="pt-BR" sz="2000" dirty="0"/>
              <a:t> a </a:t>
            </a:r>
            <a:r>
              <a:rPr lang="pt-BR" sz="2000" dirty="0" err="1"/>
              <a:t>my</a:t>
            </a:r>
            <a:r>
              <a:rPr lang="pt-BR" sz="2000" dirty="0"/>
              <a:t> s </a:t>
            </a:r>
            <a:r>
              <a:rPr lang="pt-BR" sz="2000" dirty="0" err="1"/>
              <a:t>ním</a:t>
            </a:r>
            <a:r>
              <a:rPr lang="pt-BR" sz="2000" dirty="0"/>
              <a:t> </a:t>
            </a:r>
            <a:r>
              <a:rPr lang="pt-BR" sz="2000" dirty="0" err="1"/>
              <a:t>můžeme</a:t>
            </a:r>
            <a:r>
              <a:rPr lang="pt-BR" sz="2000" dirty="0"/>
              <a:t> </a:t>
            </a:r>
            <a:r>
              <a:rPr lang="pt-BR" sz="2000" dirty="0" err="1"/>
              <a:t>být</a:t>
            </a:r>
            <a:r>
              <a:rPr lang="pt-BR" sz="2000" dirty="0"/>
              <a:t> </a:t>
            </a:r>
            <a:r>
              <a:rPr lang="pt-BR" sz="2000" dirty="0" err="1"/>
              <a:t>programovou</a:t>
            </a:r>
            <a:r>
              <a:rPr lang="pt-BR" sz="2000" dirty="0"/>
              <a:t> </a:t>
            </a:r>
            <a:r>
              <a:rPr lang="pt-BR" sz="2000" dirty="0" err="1"/>
              <a:t>simulací</a:t>
            </a:r>
            <a:endParaRPr lang="cs-CZ" dirty="0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685801" y="1694330"/>
            <a:ext cx="3751728" cy="800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Matematika jako evoluční výhoda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4165959"/>
            <a:ext cx="4101352" cy="1953025"/>
          </a:xfrm>
          <a:prstGeom prst="rect">
            <a:avLst/>
          </a:prstGeom>
        </p:spPr>
      </p:pic>
      <p:sp>
        <p:nvSpPr>
          <p:cNvPr id="15" name="Bublinový popisek ve tvaru obláčku 14"/>
          <p:cNvSpPr/>
          <p:nvPr/>
        </p:nvSpPr>
        <p:spPr>
          <a:xfrm>
            <a:off x="1015813" y="2494745"/>
            <a:ext cx="3052334" cy="1797927"/>
          </a:xfrm>
          <a:prstGeom prst="cloudCallout">
            <a:avLst>
              <a:gd name="adj1" fmla="val -11581"/>
              <a:gd name="adj2" fmla="val 71475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1868667" y="3117522"/>
            <a:ext cx="154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F= </a:t>
            </a:r>
            <a:r>
              <a:rPr lang="cs-CZ" sz="3600" b="1" dirty="0" err="1"/>
              <a:t>m.a</a:t>
            </a:r>
            <a:endParaRPr lang="cs-CZ" sz="3600" b="1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6D6160-2329-41DD-9BB7-2A6686186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78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605791" y="214481"/>
            <a:ext cx="10131425" cy="6979921"/>
          </a:xfrm>
        </p:spPr>
        <p:txBody>
          <a:bodyPr>
            <a:normAutofit lnSpcReduction="10000"/>
          </a:bodyPr>
          <a:lstStyle/>
          <a:p>
            <a:r>
              <a:rPr lang="cs-CZ" sz="2200" b="1" dirty="0" err="1"/>
              <a:t>Mythologie</a:t>
            </a:r>
            <a:r>
              <a:rPr lang="cs-CZ" sz="2200" b="1" dirty="0"/>
              <a:t> a Řekové</a:t>
            </a:r>
            <a:r>
              <a:rPr lang="cs-CZ" sz="2200" dirty="0"/>
              <a:t> </a:t>
            </a:r>
            <a:br>
              <a:rPr lang="cs-CZ" sz="2200" dirty="0"/>
            </a:br>
            <a:r>
              <a:rPr lang="cs-CZ" sz="2200" dirty="0"/>
              <a:t>„Vynalezli“ státní uspořádání, řád společnosti — řád i do vesmíru, </a:t>
            </a:r>
            <a:br>
              <a:rPr lang="cs-CZ" sz="2200" dirty="0"/>
            </a:br>
            <a:r>
              <a:rPr lang="cs-CZ" sz="2200" b="1" dirty="0"/>
              <a:t>Vesmír je Řád a bohové mění chaos na uspořádanost</a:t>
            </a:r>
            <a:endParaRPr lang="cs-CZ" sz="2200" dirty="0"/>
          </a:p>
          <a:p>
            <a:r>
              <a:rPr lang="cs-CZ" sz="2200" b="1" dirty="0" err="1"/>
              <a:t>Pýthagorejci</a:t>
            </a:r>
            <a:r>
              <a:rPr lang="cs-CZ" sz="2200" b="1" dirty="0"/>
              <a:t> a jim podobní</a:t>
            </a:r>
            <a:br>
              <a:rPr lang="cs-CZ" sz="2200" dirty="0"/>
            </a:br>
            <a:r>
              <a:rPr lang="cs-CZ" sz="2200" dirty="0"/>
              <a:t>Studium geometrie </a:t>
            </a:r>
            <a:br>
              <a:rPr lang="cs-CZ" sz="2200" dirty="0"/>
            </a:br>
            <a:r>
              <a:rPr lang="cs-CZ" sz="2200" b="1" dirty="0"/>
              <a:t>Vesmír je geometrickou harmonií, Bůh mluví jazykem matematiky</a:t>
            </a:r>
            <a:endParaRPr lang="cs-CZ" sz="2200" dirty="0"/>
          </a:p>
          <a:p>
            <a:r>
              <a:rPr lang="cs-CZ" sz="2200" b="1" dirty="0"/>
              <a:t>Newton a všichni </a:t>
            </a:r>
            <a:r>
              <a:rPr lang="cs-CZ" sz="2200" b="1" dirty="0" err="1"/>
              <a:t>mechanicisté</a:t>
            </a:r>
            <a:br>
              <a:rPr lang="cs-CZ" sz="2200" dirty="0"/>
            </a:br>
            <a:r>
              <a:rPr lang="cs-CZ" sz="2200" dirty="0"/>
              <a:t>Studium mechaniky </a:t>
            </a:r>
            <a:br>
              <a:rPr lang="cs-CZ" sz="2200" dirty="0"/>
            </a:br>
            <a:r>
              <a:rPr lang="cs-CZ" sz="2200" b="1" dirty="0"/>
              <a:t>Vesmír je obrovským hodinovým mechanismem a Bůh je hodinář</a:t>
            </a:r>
          </a:p>
          <a:p>
            <a:r>
              <a:rPr lang="cs-CZ" sz="2200" b="1" dirty="0"/>
              <a:t>Fyzikové 19. století</a:t>
            </a:r>
            <a:br>
              <a:rPr lang="cs-CZ" sz="2200" dirty="0"/>
            </a:br>
            <a:r>
              <a:rPr lang="cs-CZ" sz="2200" dirty="0"/>
              <a:t>Studium tepelných strojů a průmyslová revoluce</a:t>
            </a:r>
            <a:br>
              <a:rPr lang="cs-CZ" sz="2200" dirty="0"/>
            </a:br>
            <a:r>
              <a:rPr lang="cs-CZ" sz="2200" b="1" dirty="0"/>
              <a:t>Vesmír je termodynamický systém, který skončí tepelnou smrtí a Bůh s tím nic nenadělá</a:t>
            </a:r>
            <a:r>
              <a:rPr lang="cs-CZ" sz="2200" dirty="0"/>
              <a:t> </a:t>
            </a:r>
          </a:p>
          <a:p>
            <a:r>
              <a:rPr lang="cs-CZ" sz="2200" b="1" dirty="0"/>
              <a:t>Někteří fyzikové 20. století</a:t>
            </a:r>
            <a:br>
              <a:rPr lang="cs-CZ" sz="2200" dirty="0"/>
            </a:br>
            <a:r>
              <a:rPr lang="cs-CZ" sz="2200" dirty="0"/>
              <a:t>Studium kvantových jevů</a:t>
            </a:r>
            <a:br>
              <a:rPr lang="cs-CZ" sz="2200" dirty="0"/>
            </a:br>
            <a:r>
              <a:rPr lang="cs-CZ" sz="2200" b="1" dirty="0"/>
              <a:t>Vesmír je (ne)pravděpodobnost a Bůh hraje kostky</a:t>
            </a:r>
          </a:p>
          <a:p>
            <a:r>
              <a:rPr lang="cs-CZ" sz="2200" b="1" dirty="0"/>
              <a:t>Hackeři, </a:t>
            </a:r>
            <a:r>
              <a:rPr lang="cs-CZ" sz="2200" b="1" dirty="0" err="1"/>
              <a:t>neardové</a:t>
            </a:r>
            <a:r>
              <a:rPr lang="cs-CZ" sz="2200" b="1" dirty="0"/>
              <a:t>, </a:t>
            </a:r>
            <a:r>
              <a:rPr lang="cs-CZ" sz="2200" b="1" dirty="0" err="1"/>
              <a:t>cybermani</a:t>
            </a:r>
            <a:r>
              <a:rPr lang="cs-CZ" sz="2200" b="1" dirty="0"/>
              <a:t> a seriózní matematici konce 20. st.</a:t>
            </a:r>
            <a:br>
              <a:rPr lang="cs-CZ" sz="2200" dirty="0"/>
            </a:br>
            <a:r>
              <a:rPr lang="cs-CZ" sz="2200" dirty="0"/>
              <a:t>Studium logiky a vznik počítačů </a:t>
            </a:r>
            <a:br>
              <a:rPr lang="cs-CZ" sz="2200" dirty="0"/>
            </a:br>
            <a:r>
              <a:rPr lang="cs-CZ" sz="2200" b="1" dirty="0"/>
              <a:t>Vesmír je počítač a Bůh je programátor</a:t>
            </a:r>
            <a:r>
              <a:rPr lang="cs-CZ" sz="2200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05D0999-C9CF-4766-9E97-11DD257AC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08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weinb-mate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3231" y="448234"/>
            <a:ext cx="7476564" cy="5608033"/>
          </a:xfr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12E64F-8331-46FE-9563-D32882E4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03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wgmp0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8638" y="322729"/>
            <a:ext cx="7907337" cy="5468471"/>
          </a:xfr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8C9981-FEED-49D8-9713-3EF9F04F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46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default">
  <a:themeElements>
    <a:clrScheme name="default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defaul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TM03457452[[fn=Nebesa]]</Template>
  <TotalTime>0</TotalTime>
  <Words>676</Words>
  <Application>Microsoft Office PowerPoint</Application>
  <PresentationFormat>Širokoúhlá obrazovka</PresentationFormat>
  <Paragraphs>150</Paragraphs>
  <Slides>26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Tahoma</vt:lpstr>
      <vt:lpstr>Times New Roman</vt:lpstr>
      <vt:lpstr>Wingdings</vt:lpstr>
      <vt:lpstr>Nebe</vt:lpstr>
      <vt:lpstr>default</vt:lpstr>
      <vt:lpstr>Nová kosmogonie</vt:lpstr>
      <vt:lpstr>Šílené nápady</vt:lpstr>
      <vt:lpstr>Šílené nápady</vt:lpstr>
      <vt:lpstr>Matematika a objektivní realita</vt:lpstr>
      <vt:lpstr>Matematika a objektivní realita</vt:lpstr>
      <vt:lpstr>Empirie vs. platonismus</vt:lpstr>
      <vt:lpstr>Prezentace aplikace PowerPoint</vt:lpstr>
      <vt:lpstr>Prezentace aplikace PowerPoint</vt:lpstr>
      <vt:lpstr>Prezentace aplikace PowerPoint</vt:lpstr>
      <vt:lpstr>Prezentace aplikace PowerPoint</vt:lpstr>
      <vt:lpstr>Logika a stvoření </vt:lpstr>
      <vt:lpstr>Silentium universi </vt:lpstr>
      <vt:lpstr>Civilizace u hvězd první generace?</vt:lpstr>
      <vt:lpstr>Prezentace aplikace PowerPoint</vt:lpstr>
      <vt:lpstr>Fysei  Nomoi  </vt:lpstr>
      <vt:lpstr>Problém dokonalosti přírody</vt:lpstr>
      <vt:lpstr>Antropický princip</vt:lpstr>
      <vt:lpstr>Prezentace aplikace PowerPoint</vt:lpstr>
      <vt:lpstr>Prezentace aplikace PowerPoint</vt:lpstr>
      <vt:lpstr>Důsledky odchylek</vt:lpstr>
      <vt:lpstr>Kauzální horizont</vt:lpstr>
      <vt:lpstr>Kauzální horizont</vt:lpstr>
      <vt:lpstr>Důsledky kauzálního horizontu</vt:lpstr>
      <vt:lpstr>Prezentace aplikace PowerPoint</vt:lpstr>
      <vt:lpstr>Pravidla hry</vt:lpstr>
      <vt:lpstr>Expanze vesmíru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Nová kosmogonie</dc:title>
  <dc:creator>Josef Krob</dc:creator>
  <cp:lastModifiedBy>Josef Krob</cp:lastModifiedBy>
  <cp:revision>60</cp:revision>
  <dcterms:created xsi:type="dcterms:W3CDTF">2016-03-08T12:46:09Z</dcterms:created>
  <dcterms:modified xsi:type="dcterms:W3CDTF">2022-03-02T15:50:40Z</dcterms:modified>
</cp:coreProperties>
</file>