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7B10D-9838-4061-92B7-4D3D4DBA5B30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B54BE225-C4B3-40ED-A160-F117DFD275A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Tradiční směnárenské měny</a:t>
          </a:r>
        </a:p>
      </dgm:t>
    </dgm:pt>
    <dgm:pt modelId="{DDBA16F2-AC60-4AFD-808B-1BA598E067AB}" type="parTrans" cxnId="{1B20D3D6-E559-4E83-8784-DEE237D33D89}">
      <dgm:prSet/>
      <dgm:spPr/>
    </dgm:pt>
    <dgm:pt modelId="{93034E9F-0411-488C-8699-CBAA585B3485}" type="sibTrans" cxnId="{1B20D3D6-E559-4E83-8784-DEE237D33D89}">
      <dgm:prSet/>
      <dgm:spPr/>
    </dgm:pt>
    <dgm:pt modelId="{A2302DC3-1096-4840-9AD2-9183F5A92E21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EEA a OECD</a:t>
          </a:r>
        </a:p>
      </dgm:t>
    </dgm:pt>
    <dgm:pt modelId="{28D36B53-17B1-4333-82D4-53387BBEF815}" type="parTrans" cxnId="{50C77C0B-6734-41FE-B5F1-B87319D60A43}">
      <dgm:prSet/>
      <dgm:spPr/>
    </dgm:pt>
    <dgm:pt modelId="{51A277B9-FAE5-418A-B2CC-C9426D4B744A}" type="sibTrans" cxnId="{50C77C0B-6734-41FE-B5F1-B87319D60A43}">
      <dgm:prSet/>
      <dgm:spPr/>
    </dgm:pt>
    <dgm:pt modelId="{A64E3C37-72B1-42E4-9DC0-50B31D2D5F5D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Konvertibilní měny </a:t>
          </a:r>
        </a:p>
      </dgm:t>
    </dgm:pt>
    <dgm:pt modelId="{5E43EC4F-6E75-41F0-8B1A-9E9C10524F88}" type="parTrans" cxnId="{0FF23B8F-829A-4CD4-88FF-1086D283BDE4}">
      <dgm:prSet/>
      <dgm:spPr/>
    </dgm:pt>
    <dgm:pt modelId="{1ACDF046-FAE4-4B76-903D-7A090E4B3305}" type="sibTrans" cxnId="{0FF23B8F-829A-4CD4-88FF-1086D283BDE4}">
      <dgm:prSet/>
      <dgm:spPr/>
    </dgm:pt>
    <dgm:pt modelId="{37301692-63D7-4B5E-A524-8F203CD372E5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Standardní měny čl. VIII Statutu MMF</a:t>
          </a:r>
        </a:p>
      </dgm:t>
    </dgm:pt>
    <dgm:pt modelId="{44ECC98C-638B-49FE-8A6E-7F88132B6DE5}" type="parTrans" cxnId="{47C6CC52-7B64-4223-9ED2-B44148558A16}">
      <dgm:prSet/>
      <dgm:spPr/>
    </dgm:pt>
    <dgm:pt modelId="{A060DBCE-3BBF-48E6-AFEB-7CA6C84A9258}" type="sibTrans" cxnId="{47C6CC52-7B64-4223-9ED2-B44148558A16}">
      <dgm:prSet/>
      <dgm:spPr/>
    </dgm:pt>
    <dgm:pt modelId="{202E83B0-A3E9-4353-92C6-68CAB01B5EB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členských států MMF</a:t>
          </a:r>
        </a:p>
      </dgm:t>
    </dgm:pt>
    <dgm:pt modelId="{80C256A0-B653-49E8-9001-E444BF471BBC}" type="parTrans" cxnId="{1CA1BFE8-CFB7-42C0-85F3-4E51505ADFB8}">
      <dgm:prSet/>
      <dgm:spPr/>
    </dgm:pt>
    <dgm:pt modelId="{1D68BBB0-00D1-45B4-A1DF-9D2A31A9490D}" type="sibTrans" cxnId="{1CA1BFE8-CFB7-42C0-85F3-4E51505ADFB8}">
      <dgm:prSet/>
      <dgm:spPr/>
    </dgm:pt>
    <dgm:pt modelId="{E3291A8C-2450-4958-BAC5-4A93B936BE2E}">
      <dgm:prSet/>
      <dgm:spPr/>
      <dgm:t>
        <a:bodyPr/>
        <a:lstStyle/>
        <a:p>
          <a:endParaRPr lang="cs-CZ"/>
        </a:p>
      </dgm:t>
    </dgm:pt>
    <dgm:pt modelId="{4BBCE6C1-C458-4DCC-94A1-38E34FB4D271}" type="parTrans" cxnId="{7389AF3D-AFE1-4A45-957A-150DABA554CF}">
      <dgm:prSet/>
      <dgm:spPr/>
    </dgm:pt>
    <dgm:pt modelId="{96B42ED2-1C1F-47CA-BF0F-A647902EC6F5}" type="sibTrans" cxnId="{7389AF3D-AFE1-4A45-957A-150DABA554CF}">
      <dgm:prSet/>
      <dgm:spPr/>
    </dgm:pt>
    <dgm:pt modelId="{DDEF5C63-D470-48B5-913E-73640BC33724}" type="pres">
      <dgm:prSet presAssocID="{30D7B10D-9838-4061-92B7-4D3D4DBA5B30}" presName="composite" presStyleCnt="0">
        <dgm:presLayoutVars>
          <dgm:chMax val="5"/>
          <dgm:dir/>
          <dgm:resizeHandles val="exact"/>
        </dgm:presLayoutVars>
      </dgm:prSet>
      <dgm:spPr/>
    </dgm:pt>
    <dgm:pt modelId="{640266CB-ECAF-46E3-8CEC-861D516724EE}" type="pres">
      <dgm:prSet presAssocID="{B54BE225-C4B3-40ED-A160-F117DFD275AF}" presName="circle1" presStyleLbl="lnNode1" presStyleIdx="0" presStyleCnt="5"/>
      <dgm:spPr/>
    </dgm:pt>
    <dgm:pt modelId="{3A3B5BCC-A12D-43B9-882A-26986A7075AC}" type="pres">
      <dgm:prSet presAssocID="{B54BE225-C4B3-40ED-A160-F117DFD275AF}" presName="text1" presStyleLbl="revTx" presStyleIdx="0" presStyleCnt="5">
        <dgm:presLayoutVars>
          <dgm:bulletEnabled val="1"/>
        </dgm:presLayoutVars>
      </dgm:prSet>
      <dgm:spPr/>
    </dgm:pt>
    <dgm:pt modelId="{8B699058-F981-4EEB-8C5E-856A5DC40EC6}" type="pres">
      <dgm:prSet presAssocID="{B54BE225-C4B3-40ED-A160-F117DFD275AF}" presName="line1" presStyleLbl="callout" presStyleIdx="0" presStyleCnt="10"/>
      <dgm:spPr/>
    </dgm:pt>
    <dgm:pt modelId="{940C8177-971D-445F-AE89-2303CBA86272}" type="pres">
      <dgm:prSet presAssocID="{B54BE225-C4B3-40ED-A160-F117DFD275AF}" presName="d1" presStyleLbl="callout" presStyleIdx="1" presStyleCnt="10"/>
      <dgm:spPr/>
    </dgm:pt>
    <dgm:pt modelId="{F5B5AAD9-A029-442A-B3A1-95B637602FF1}" type="pres">
      <dgm:prSet presAssocID="{A2302DC3-1096-4840-9AD2-9183F5A92E21}" presName="circle2" presStyleLbl="lnNode1" presStyleIdx="1" presStyleCnt="5"/>
      <dgm:spPr/>
    </dgm:pt>
    <dgm:pt modelId="{A33CC4FF-3587-4D42-9A63-C8BC03C4736B}" type="pres">
      <dgm:prSet presAssocID="{A2302DC3-1096-4840-9AD2-9183F5A92E21}" presName="text2" presStyleLbl="revTx" presStyleIdx="1" presStyleCnt="5">
        <dgm:presLayoutVars>
          <dgm:bulletEnabled val="1"/>
        </dgm:presLayoutVars>
      </dgm:prSet>
      <dgm:spPr/>
    </dgm:pt>
    <dgm:pt modelId="{1E159D98-6273-4C6C-9558-0F328CE665A2}" type="pres">
      <dgm:prSet presAssocID="{A2302DC3-1096-4840-9AD2-9183F5A92E21}" presName="line2" presStyleLbl="callout" presStyleIdx="2" presStyleCnt="10"/>
      <dgm:spPr/>
    </dgm:pt>
    <dgm:pt modelId="{AFF7FA5A-8228-402F-8757-22325234B862}" type="pres">
      <dgm:prSet presAssocID="{A2302DC3-1096-4840-9AD2-9183F5A92E21}" presName="d2" presStyleLbl="callout" presStyleIdx="3" presStyleCnt="10"/>
      <dgm:spPr/>
    </dgm:pt>
    <dgm:pt modelId="{97B772EB-E740-44AD-AFD8-8944DAF8E99D}" type="pres">
      <dgm:prSet presAssocID="{A64E3C37-72B1-42E4-9DC0-50B31D2D5F5D}" presName="circle3" presStyleLbl="lnNode1" presStyleIdx="2" presStyleCnt="5"/>
      <dgm:spPr/>
    </dgm:pt>
    <dgm:pt modelId="{45C00A4F-EF0F-431F-B78C-2BB40D986C75}" type="pres">
      <dgm:prSet presAssocID="{A64E3C37-72B1-42E4-9DC0-50B31D2D5F5D}" presName="text3" presStyleLbl="revTx" presStyleIdx="2" presStyleCnt="5">
        <dgm:presLayoutVars>
          <dgm:bulletEnabled val="1"/>
        </dgm:presLayoutVars>
      </dgm:prSet>
      <dgm:spPr/>
    </dgm:pt>
    <dgm:pt modelId="{D02B9916-1542-40D0-BD93-DC7A7EC914D2}" type="pres">
      <dgm:prSet presAssocID="{A64E3C37-72B1-42E4-9DC0-50B31D2D5F5D}" presName="line3" presStyleLbl="callout" presStyleIdx="4" presStyleCnt="10"/>
      <dgm:spPr/>
    </dgm:pt>
    <dgm:pt modelId="{F4F303D9-F0D1-4F4A-8DFC-76A405A44D49}" type="pres">
      <dgm:prSet presAssocID="{A64E3C37-72B1-42E4-9DC0-50B31D2D5F5D}" presName="d3" presStyleLbl="callout" presStyleIdx="5" presStyleCnt="10"/>
      <dgm:spPr/>
    </dgm:pt>
    <dgm:pt modelId="{C6E40BBB-3467-4FD7-9A54-D97F45D7F315}" type="pres">
      <dgm:prSet presAssocID="{37301692-63D7-4B5E-A524-8F203CD372E5}" presName="circle4" presStyleLbl="lnNode1" presStyleIdx="3" presStyleCnt="5"/>
      <dgm:spPr/>
    </dgm:pt>
    <dgm:pt modelId="{061E51E1-CC39-4EF9-9A70-A083C6BAD1CD}" type="pres">
      <dgm:prSet presAssocID="{37301692-63D7-4B5E-A524-8F203CD372E5}" presName="text4" presStyleLbl="revTx" presStyleIdx="3" presStyleCnt="5">
        <dgm:presLayoutVars>
          <dgm:bulletEnabled val="1"/>
        </dgm:presLayoutVars>
      </dgm:prSet>
      <dgm:spPr/>
    </dgm:pt>
    <dgm:pt modelId="{CE873D2C-C007-485E-ABE6-5C8F8388E01E}" type="pres">
      <dgm:prSet presAssocID="{37301692-63D7-4B5E-A524-8F203CD372E5}" presName="line4" presStyleLbl="callout" presStyleIdx="6" presStyleCnt="10"/>
      <dgm:spPr/>
    </dgm:pt>
    <dgm:pt modelId="{5B0BB72A-BD9E-4055-9465-2F7EE8AE5E64}" type="pres">
      <dgm:prSet presAssocID="{37301692-63D7-4B5E-A524-8F203CD372E5}" presName="d4" presStyleLbl="callout" presStyleIdx="7" presStyleCnt="10"/>
      <dgm:spPr/>
    </dgm:pt>
    <dgm:pt modelId="{D5135E28-B260-492A-ABE3-191533DE64BB}" type="pres">
      <dgm:prSet presAssocID="{202E83B0-A3E9-4353-92C6-68CAB01B5EB6}" presName="circle5" presStyleLbl="lnNode1" presStyleIdx="4" presStyleCnt="5"/>
      <dgm:spPr/>
    </dgm:pt>
    <dgm:pt modelId="{2ED47BC4-40CA-4BA1-B264-A5F603CBAE4D}" type="pres">
      <dgm:prSet presAssocID="{202E83B0-A3E9-4353-92C6-68CAB01B5EB6}" presName="text5" presStyleLbl="revTx" presStyleIdx="4" presStyleCnt="5">
        <dgm:presLayoutVars>
          <dgm:bulletEnabled val="1"/>
        </dgm:presLayoutVars>
      </dgm:prSet>
      <dgm:spPr/>
    </dgm:pt>
    <dgm:pt modelId="{0BFE98BA-B92E-428D-B259-5DC605A193CA}" type="pres">
      <dgm:prSet presAssocID="{202E83B0-A3E9-4353-92C6-68CAB01B5EB6}" presName="line5" presStyleLbl="callout" presStyleIdx="8" presStyleCnt="10"/>
      <dgm:spPr/>
    </dgm:pt>
    <dgm:pt modelId="{3AF08FB3-D179-4F76-B877-79169CB99A0F}" type="pres">
      <dgm:prSet presAssocID="{202E83B0-A3E9-4353-92C6-68CAB01B5EB6}" presName="d5" presStyleLbl="callout" presStyleIdx="9" presStyleCnt="10"/>
      <dgm:spPr/>
    </dgm:pt>
  </dgm:ptLst>
  <dgm:cxnLst>
    <dgm:cxn modelId="{50C77C0B-6734-41FE-B5F1-B87319D60A43}" srcId="{30D7B10D-9838-4061-92B7-4D3D4DBA5B30}" destId="{A2302DC3-1096-4840-9AD2-9183F5A92E21}" srcOrd="1" destOrd="0" parTransId="{28D36B53-17B1-4333-82D4-53387BBEF815}" sibTransId="{51A277B9-FAE5-418A-B2CC-C9426D4B744A}"/>
    <dgm:cxn modelId="{7109D133-231E-4FA8-AD21-364FF825C8C7}" type="presOf" srcId="{A2302DC3-1096-4840-9AD2-9183F5A92E21}" destId="{A33CC4FF-3587-4D42-9A63-C8BC03C4736B}" srcOrd="0" destOrd="0" presId="urn:microsoft.com/office/officeart/2005/8/layout/target1"/>
    <dgm:cxn modelId="{7389AF3D-AFE1-4A45-957A-150DABA554CF}" srcId="{30D7B10D-9838-4061-92B7-4D3D4DBA5B30}" destId="{E3291A8C-2450-4958-BAC5-4A93B936BE2E}" srcOrd="5" destOrd="0" parTransId="{4BBCE6C1-C458-4DCC-94A1-38E34FB4D271}" sibTransId="{96B42ED2-1C1F-47CA-BF0F-A647902EC6F5}"/>
    <dgm:cxn modelId="{BC54E142-C420-4FE3-ACB7-A3EB98B70A98}" type="presOf" srcId="{202E83B0-A3E9-4353-92C6-68CAB01B5EB6}" destId="{2ED47BC4-40CA-4BA1-B264-A5F603CBAE4D}" srcOrd="0" destOrd="0" presId="urn:microsoft.com/office/officeart/2005/8/layout/target1"/>
    <dgm:cxn modelId="{47C6CC52-7B64-4223-9ED2-B44148558A16}" srcId="{30D7B10D-9838-4061-92B7-4D3D4DBA5B30}" destId="{37301692-63D7-4B5E-A524-8F203CD372E5}" srcOrd="3" destOrd="0" parTransId="{44ECC98C-638B-49FE-8A6E-7F88132B6DE5}" sibTransId="{A060DBCE-3BBF-48E6-AFEB-7CA6C84A9258}"/>
    <dgm:cxn modelId="{36F60373-9340-45DB-BF4F-A5AF22167F81}" type="presOf" srcId="{37301692-63D7-4B5E-A524-8F203CD372E5}" destId="{061E51E1-CC39-4EF9-9A70-A083C6BAD1CD}" srcOrd="0" destOrd="0" presId="urn:microsoft.com/office/officeart/2005/8/layout/target1"/>
    <dgm:cxn modelId="{4F079C76-0680-47EF-9308-3F2C72D38523}" type="presOf" srcId="{B54BE225-C4B3-40ED-A160-F117DFD275AF}" destId="{3A3B5BCC-A12D-43B9-882A-26986A7075AC}" srcOrd="0" destOrd="0" presId="urn:microsoft.com/office/officeart/2005/8/layout/target1"/>
    <dgm:cxn modelId="{0FF23B8F-829A-4CD4-88FF-1086D283BDE4}" srcId="{30D7B10D-9838-4061-92B7-4D3D4DBA5B30}" destId="{A64E3C37-72B1-42E4-9DC0-50B31D2D5F5D}" srcOrd="2" destOrd="0" parTransId="{5E43EC4F-6E75-41F0-8B1A-9E9C10524F88}" sibTransId="{1ACDF046-FAE4-4B76-903D-7A090E4B3305}"/>
    <dgm:cxn modelId="{1B20D3D6-E559-4E83-8784-DEE237D33D89}" srcId="{30D7B10D-9838-4061-92B7-4D3D4DBA5B30}" destId="{B54BE225-C4B3-40ED-A160-F117DFD275AF}" srcOrd="0" destOrd="0" parTransId="{DDBA16F2-AC60-4AFD-808B-1BA598E067AB}" sibTransId="{93034E9F-0411-488C-8699-CBAA585B3485}"/>
    <dgm:cxn modelId="{C31D6DE6-EA2B-47A0-B721-D4E587792641}" type="presOf" srcId="{30D7B10D-9838-4061-92B7-4D3D4DBA5B30}" destId="{DDEF5C63-D470-48B5-913E-73640BC33724}" srcOrd="0" destOrd="0" presId="urn:microsoft.com/office/officeart/2005/8/layout/target1"/>
    <dgm:cxn modelId="{1CA1BFE8-CFB7-42C0-85F3-4E51505ADFB8}" srcId="{30D7B10D-9838-4061-92B7-4D3D4DBA5B30}" destId="{202E83B0-A3E9-4353-92C6-68CAB01B5EB6}" srcOrd="4" destOrd="0" parTransId="{80C256A0-B653-49E8-9001-E444BF471BBC}" sibTransId="{1D68BBB0-00D1-45B4-A1DF-9D2A31A9490D}"/>
    <dgm:cxn modelId="{331CA0FD-FEF7-4EFA-9A65-1FFD952EF5E8}" type="presOf" srcId="{A64E3C37-72B1-42E4-9DC0-50B31D2D5F5D}" destId="{45C00A4F-EF0F-431F-B78C-2BB40D986C75}" srcOrd="0" destOrd="0" presId="urn:microsoft.com/office/officeart/2005/8/layout/target1"/>
    <dgm:cxn modelId="{95CFC565-D158-481D-9CCA-7992D51A9E46}" type="presParOf" srcId="{DDEF5C63-D470-48B5-913E-73640BC33724}" destId="{640266CB-ECAF-46E3-8CEC-861D516724EE}" srcOrd="0" destOrd="0" presId="urn:microsoft.com/office/officeart/2005/8/layout/target1"/>
    <dgm:cxn modelId="{AE49124C-0AD2-4991-A8DC-2AD666B63FD3}" type="presParOf" srcId="{DDEF5C63-D470-48B5-913E-73640BC33724}" destId="{3A3B5BCC-A12D-43B9-882A-26986A7075AC}" srcOrd="1" destOrd="0" presId="urn:microsoft.com/office/officeart/2005/8/layout/target1"/>
    <dgm:cxn modelId="{9CC680C4-174D-4310-85B1-0B53CBF85578}" type="presParOf" srcId="{DDEF5C63-D470-48B5-913E-73640BC33724}" destId="{8B699058-F981-4EEB-8C5E-856A5DC40EC6}" srcOrd="2" destOrd="0" presId="urn:microsoft.com/office/officeart/2005/8/layout/target1"/>
    <dgm:cxn modelId="{E893DB60-94FA-4207-B4DF-0FE3000AD008}" type="presParOf" srcId="{DDEF5C63-D470-48B5-913E-73640BC33724}" destId="{940C8177-971D-445F-AE89-2303CBA86272}" srcOrd="3" destOrd="0" presId="urn:microsoft.com/office/officeart/2005/8/layout/target1"/>
    <dgm:cxn modelId="{EE2FEE8B-224F-42B2-A71C-2FD9F21C9B27}" type="presParOf" srcId="{DDEF5C63-D470-48B5-913E-73640BC33724}" destId="{F5B5AAD9-A029-442A-B3A1-95B637602FF1}" srcOrd="4" destOrd="0" presId="urn:microsoft.com/office/officeart/2005/8/layout/target1"/>
    <dgm:cxn modelId="{CB5D37A1-BC63-487C-AC55-AFA31FD7EEFD}" type="presParOf" srcId="{DDEF5C63-D470-48B5-913E-73640BC33724}" destId="{A33CC4FF-3587-4D42-9A63-C8BC03C4736B}" srcOrd="5" destOrd="0" presId="urn:microsoft.com/office/officeart/2005/8/layout/target1"/>
    <dgm:cxn modelId="{E41C4224-8B9B-4514-9523-B0D7495DCBE3}" type="presParOf" srcId="{DDEF5C63-D470-48B5-913E-73640BC33724}" destId="{1E159D98-6273-4C6C-9558-0F328CE665A2}" srcOrd="6" destOrd="0" presId="urn:microsoft.com/office/officeart/2005/8/layout/target1"/>
    <dgm:cxn modelId="{EC452B8D-4E62-4526-9AE2-428702739038}" type="presParOf" srcId="{DDEF5C63-D470-48B5-913E-73640BC33724}" destId="{AFF7FA5A-8228-402F-8757-22325234B862}" srcOrd="7" destOrd="0" presId="urn:microsoft.com/office/officeart/2005/8/layout/target1"/>
    <dgm:cxn modelId="{69FE834E-3580-4686-A3E3-E2C169B7CB4C}" type="presParOf" srcId="{DDEF5C63-D470-48B5-913E-73640BC33724}" destId="{97B772EB-E740-44AD-AFD8-8944DAF8E99D}" srcOrd="8" destOrd="0" presId="urn:microsoft.com/office/officeart/2005/8/layout/target1"/>
    <dgm:cxn modelId="{A898303F-928C-4804-B8B9-C491B3C1B83B}" type="presParOf" srcId="{DDEF5C63-D470-48B5-913E-73640BC33724}" destId="{45C00A4F-EF0F-431F-B78C-2BB40D986C75}" srcOrd="9" destOrd="0" presId="urn:microsoft.com/office/officeart/2005/8/layout/target1"/>
    <dgm:cxn modelId="{793BD5A4-783E-4353-93B9-41520E3376ED}" type="presParOf" srcId="{DDEF5C63-D470-48B5-913E-73640BC33724}" destId="{D02B9916-1542-40D0-BD93-DC7A7EC914D2}" srcOrd="10" destOrd="0" presId="urn:microsoft.com/office/officeart/2005/8/layout/target1"/>
    <dgm:cxn modelId="{79215785-B2BB-4FBD-9365-F920A3F1B45B}" type="presParOf" srcId="{DDEF5C63-D470-48B5-913E-73640BC33724}" destId="{F4F303D9-F0D1-4F4A-8DFC-76A405A44D49}" srcOrd="11" destOrd="0" presId="urn:microsoft.com/office/officeart/2005/8/layout/target1"/>
    <dgm:cxn modelId="{F7EDF247-B1F2-4F7E-B5C2-71C27323647A}" type="presParOf" srcId="{DDEF5C63-D470-48B5-913E-73640BC33724}" destId="{C6E40BBB-3467-4FD7-9A54-D97F45D7F315}" srcOrd="12" destOrd="0" presId="urn:microsoft.com/office/officeart/2005/8/layout/target1"/>
    <dgm:cxn modelId="{59CC972B-3EE2-4AAB-A96D-E1D07E034E3E}" type="presParOf" srcId="{DDEF5C63-D470-48B5-913E-73640BC33724}" destId="{061E51E1-CC39-4EF9-9A70-A083C6BAD1CD}" srcOrd="13" destOrd="0" presId="urn:microsoft.com/office/officeart/2005/8/layout/target1"/>
    <dgm:cxn modelId="{12D7A28F-1457-4CC6-93C4-A76C09F3AC87}" type="presParOf" srcId="{DDEF5C63-D470-48B5-913E-73640BC33724}" destId="{CE873D2C-C007-485E-ABE6-5C8F8388E01E}" srcOrd="14" destOrd="0" presId="urn:microsoft.com/office/officeart/2005/8/layout/target1"/>
    <dgm:cxn modelId="{1059138B-E66E-483E-85DF-5BEA78AB5993}" type="presParOf" srcId="{DDEF5C63-D470-48B5-913E-73640BC33724}" destId="{5B0BB72A-BD9E-4055-9465-2F7EE8AE5E64}" srcOrd="15" destOrd="0" presId="urn:microsoft.com/office/officeart/2005/8/layout/target1"/>
    <dgm:cxn modelId="{4D9E221F-103F-420C-8C85-88B57294E923}" type="presParOf" srcId="{DDEF5C63-D470-48B5-913E-73640BC33724}" destId="{D5135E28-B260-492A-ABE3-191533DE64BB}" srcOrd="16" destOrd="0" presId="urn:microsoft.com/office/officeart/2005/8/layout/target1"/>
    <dgm:cxn modelId="{B91B8E15-B385-4DDC-86D2-17E72495D543}" type="presParOf" srcId="{DDEF5C63-D470-48B5-913E-73640BC33724}" destId="{2ED47BC4-40CA-4BA1-B264-A5F603CBAE4D}" srcOrd="17" destOrd="0" presId="urn:microsoft.com/office/officeart/2005/8/layout/target1"/>
    <dgm:cxn modelId="{3C0081C0-0B80-476B-94A1-99E2AEA1047B}" type="presParOf" srcId="{DDEF5C63-D470-48B5-913E-73640BC33724}" destId="{0BFE98BA-B92E-428D-B259-5DC605A193CA}" srcOrd="18" destOrd="0" presId="urn:microsoft.com/office/officeart/2005/8/layout/target1"/>
    <dgm:cxn modelId="{14F994B5-C679-4E29-B0A3-7991161F22FE}" type="presParOf" srcId="{DDEF5C63-D470-48B5-913E-73640BC33724}" destId="{3AF08FB3-D179-4F76-B877-79169CB99A0F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35E28-B260-492A-ABE3-191533DE64BB}">
      <dsp:nvSpPr>
        <dsp:cNvPr id="0" name=""/>
        <dsp:cNvSpPr/>
      </dsp:nvSpPr>
      <dsp:spPr>
        <a:xfrm>
          <a:off x="1296590" y="1004770"/>
          <a:ext cx="3455193" cy="3455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40BBB-3467-4FD7-9A54-D97F45D7F315}">
      <dsp:nvSpPr>
        <dsp:cNvPr id="0" name=""/>
        <dsp:cNvSpPr/>
      </dsp:nvSpPr>
      <dsp:spPr>
        <a:xfrm>
          <a:off x="1680404" y="1388584"/>
          <a:ext cx="2687564" cy="2687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772EB-E740-44AD-AFD8-8944DAF8E99D}">
      <dsp:nvSpPr>
        <dsp:cNvPr id="0" name=""/>
        <dsp:cNvSpPr/>
      </dsp:nvSpPr>
      <dsp:spPr>
        <a:xfrm>
          <a:off x="2064219" y="1772399"/>
          <a:ext cx="1919935" cy="1919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5AAD9-A029-442A-B3A1-95B637602FF1}">
      <dsp:nvSpPr>
        <dsp:cNvPr id="0" name=""/>
        <dsp:cNvSpPr/>
      </dsp:nvSpPr>
      <dsp:spPr>
        <a:xfrm>
          <a:off x="2448321" y="2156501"/>
          <a:ext cx="1151731" cy="1151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266CB-ECAF-46E3-8CEC-861D516724EE}">
      <dsp:nvSpPr>
        <dsp:cNvPr id="0" name=""/>
        <dsp:cNvSpPr/>
      </dsp:nvSpPr>
      <dsp:spPr>
        <a:xfrm>
          <a:off x="2832136" y="2540316"/>
          <a:ext cx="384102" cy="3841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B5BCC-A12D-43B9-882A-26986A7075AC}">
      <dsp:nvSpPr>
        <dsp:cNvPr id="0" name=""/>
        <dsp:cNvSpPr/>
      </dsp:nvSpPr>
      <dsp:spPr>
        <a:xfrm>
          <a:off x="5327649" y="146960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Tradiční směnárenské měny</a:t>
          </a:r>
        </a:p>
      </dsp:txBody>
      <dsp:txXfrm>
        <a:off x="5327649" y="146960"/>
        <a:ext cx="1727596" cy="609956"/>
      </dsp:txXfrm>
    </dsp:sp>
    <dsp:sp modelId="{8B699058-F981-4EEB-8C5E-856A5DC40EC6}">
      <dsp:nvSpPr>
        <dsp:cNvPr id="0" name=""/>
        <dsp:cNvSpPr/>
      </dsp:nvSpPr>
      <dsp:spPr>
        <a:xfrm>
          <a:off x="4895750" y="451939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C8177-971D-445F-AE89-2303CBA86272}">
      <dsp:nvSpPr>
        <dsp:cNvPr id="0" name=""/>
        <dsp:cNvSpPr/>
      </dsp:nvSpPr>
      <dsp:spPr>
        <a:xfrm rot="5400000">
          <a:off x="2818315" y="657811"/>
          <a:ext cx="2280427" cy="18686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CC4FF-3587-4D42-9A63-C8BC03C4736B}">
      <dsp:nvSpPr>
        <dsp:cNvPr id="0" name=""/>
        <dsp:cNvSpPr/>
      </dsp:nvSpPr>
      <dsp:spPr>
        <a:xfrm>
          <a:off x="5327649" y="791930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EEA a OECD</a:t>
          </a:r>
        </a:p>
      </dsp:txBody>
      <dsp:txXfrm>
        <a:off x="5327649" y="791930"/>
        <a:ext cx="1727596" cy="609956"/>
      </dsp:txXfrm>
    </dsp:sp>
    <dsp:sp modelId="{1E159D98-6273-4C6C-9558-0F328CE665A2}">
      <dsp:nvSpPr>
        <dsp:cNvPr id="0" name=""/>
        <dsp:cNvSpPr/>
      </dsp:nvSpPr>
      <dsp:spPr>
        <a:xfrm>
          <a:off x="4895750" y="109690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F7FA5A-8228-402F-8757-22325234B862}">
      <dsp:nvSpPr>
        <dsp:cNvPr id="0" name=""/>
        <dsp:cNvSpPr/>
      </dsp:nvSpPr>
      <dsp:spPr>
        <a:xfrm rot="5400000">
          <a:off x="3153411" y="1253774"/>
          <a:ext cx="1898744" cy="15836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00A4F-EF0F-431F-B78C-2BB40D986C75}">
      <dsp:nvSpPr>
        <dsp:cNvPr id="0" name=""/>
        <dsp:cNvSpPr/>
      </dsp:nvSpPr>
      <dsp:spPr>
        <a:xfrm>
          <a:off x="5327649" y="1436899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Konvertibilní měny </a:t>
          </a:r>
        </a:p>
      </dsp:txBody>
      <dsp:txXfrm>
        <a:off x="5327649" y="1436899"/>
        <a:ext cx="1727596" cy="609956"/>
      </dsp:txXfrm>
    </dsp:sp>
    <dsp:sp modelId="{D02B9916-1542-40D0-BD93-DC7A7EC914D2}">
      <dsp:nvSpPr>
        <dsp:cNvPr id="0" name=""/>
        <dsp:cNvSpPr/>
      </dsp:nvSpPr>
      <dsp:spPr>
        <a:xfrm>
          <a:off x="4895750" y="174187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303D9-F0D1-4F4A-8DFC-76A405A44D49}">
      <dsp:nvSpPr>
        <dsp:cNvPr id="0" name=""/>
        <dsp:cNvSpPr/>
      </dsp:nvSpPr>
      <dsp:spPr>
        <a:xfrm rot="5400000">
          <a:off x="3482000" y="1825378"/>
          <a:ext cx="1497250" cy="133024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E51E1-CC39-4EF9-9A70-A083C6BAD1CD}">
      <dsp:nvSpPr>
        <dsp:cNvPr id="0" name=""/>
        <dsp:cNvSpPr/>
      </dsp:nvSpPr>
      <dsp:spPr>
        <a:xfrm>
          <a:off x="5327649" y="2068048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Standardní měny čl. VIII Statutu MMF</a:t>
          </a:r>
        </a:p>
      </dsp:txBody>
      <dsp:txXfrm>
        <a:off x="5327649" y="2068048"/>
        <a:ext cx="1727596" cy="609956"/>
      </dsp:txXfrm>
    </dsp:sp>
    <dsp:sp modelId="{CE873D2C-C007-485E-ABE6-5C8F8388E01E}">
      <dsp:nvSpPr>
        <dsp:cNvPr id="0" name=""/>
        <dsp:cNvSpPr/>
      </dsp:nvSpPr>
      <dsp:spPr>
        <a:xfrm>
          <a:off x="4895750" y="2373027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BB72A-BD9E-4055-9465-2F7EE8AE5E64}">
      <dsp:nvSpPr>
        <dsp:cNvPr id="0" name=""/>
        <dsp:cNvSpPr/>
      </dsp:nvSpPr>
      <dsp:spPr>
        <a:xfrm rot="5400000">
          <a:off x="3809092" y="2428886"/>
          <a:ext cx="1142517" cy="1030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47BC4-40CA-4BA1-B264-A5F603CBAE4D}">
      <dsp:nvSpPr>
        <dsp:cNvPr id="0" name=""/>
        <dsp:cNvSpPr/>
      </dsp:nvSpPr>
      <dsp:spPr>
        <a:xfrm>
          <a:off x="5327649" y="2680769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členských států MMF</a:t>
          </a:r>
        </a:p>
      </dsp:txBody>
      <dsp:txXfrm>
        <a:off x="5327649" y="2680769"/>
        <a:ext cx="1727596" cy="609956"/>
      </dsp:txXfrm>
    </dsp:sp>
    <dsp:sp modelId="{0BFE98BA-B92E-428D-B259-5DC605A193CA}">
      <dsp:nvSpPr>
        <dsp:cNvPr id="0" name=""/>
        <dsp:cNvSpPr/>
      </dsp:nvSpPr>
      <dsp:spPr>
        <a:xfrm>
          <a:off x="4895750" y="298574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08FB3-D179-4F76-B877-79169CB99A0F}">
      <dsp:nvSpPr>
        <dsp:cNvPr id="0" name=""/>
        <dsp:cNvSpPr/>
      </dsp:nvSpPr>
      <dsp:spPr>
        <a:xfrm rot="5400000">
          <a:off x="4118331" y="3014541"/>
          <a:ext cx="806211" cy="74862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86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28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3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01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51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0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23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97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34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14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6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453C-B5E4-4A73-893F-EE8E189FAE2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88943-760F-4A6E-93F7-35646BA6F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06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platebni_styk/certis/pravidla_CERTIS.html" TargetMode="External"/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s.sk/sk/platobne-systemy/iban/vypocet-iban-pre-sr" TargetMode="External"/><Relationship Id="rId2" Type="http://schemas.openxmlformats.org/officeDocument/2006/relationships/hyperlink" Target="https://www.cnb.cz/cs/platebni_styk/iban/iba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ancalculator.com/iban_and_bic.html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egion" TargetMode="External"/><Relationship Id="rId3" Type="http://schemas.openxmlformats.org/officeDocument/2006/relationships/hyperlink" Target="http://cs.wikipedia.org/wiki/%C4%8Cesk%C3%A1_n%C3%A1rodn%C3%AD_banka" TargetMode="External"/><Relationship Id="rId7" Type="http://schemas.openxmlformats.org/officeDocument/2006/relationships/hyperlink" Target="http://cs.wikipedia.org/w/index.php?title=Alfanumerick%C3%BD&amp;action=edit&amp;redlink=1" TargetMode="External"/><Relationship Id="rId2" Type="http://schemas.openxmlformats.org/officeDocument/2006/relationships/hyperlink" Target="http://cs.wikipedia.org/wiki/Komer%C4%8Dn%C3%AD_ban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o" TargetMode="External"/><Relationship Id="rId11" Type="http://schemas.openxmlformats.org/officeDocument/2006/relationships/hyperlink" Target="http://cs.wikipedia.org/wiki/Singapur" TargetMode="External"/><Relationship Id="rId5" Type="http://schemas.openxmlformats.org/officeDocument/2006/relationships/hyperlink" Target="http://cs.wikipedia.org/wiki/Francie" TargetMode="External"/><Relationship Id="rId10" Type="http://schemas.openxmlformats.org/officeDocument/2006/relationships/hyperlink" Target="http://cs.wikipedia.org/wiki/Praha" TargetMode="External"/><Relationship Id="rId4" Type="http://schemas.openxmlformats.org/officeDocument/2006/relationships/hyperlink" Target="http://cs.wikipedia.org/wiki/Mezin%C3%A1rodn%C3%AD_organizace_pro_normalizaci" TargetMode="External"/><Relationship Id="rId9" Type="http://schemas.openxmlformats.org/officeDocument/2006/relationships/hyperlink" Target="http://cs.wikipedia.org/wiki/M%C4%9Bsto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Skok do finančního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554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Předepsaná bezhotovostní forma plateb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 </a:t>
            </a:r>
            <a:r>
              <a:rPr lang="cs-CZ" b="1" dirty="0"/>
              <a:t>254/2004 Sb</a:t>
            </a:r>
            <a:r>
              <a:rPr lang="cs-CZ" dirty="0"/>
              <a:t>., </a:t>
            </a:r>
            <a:r>
              <a:rPr lang="cs-CZ" u="sng" dirty="0"/>
              <a:t>o omezení plateb v hotovosti</a:t>
            </a:r>
            <a:r>
              <a:rPr lang="cs-CZ" dirty="0"/>
              <a:t>, v platném znění</a:t>
            </a:r>
          </a:p>
          <a:p>
            <a:r>
              <a:rPr lang="cs-CZ" dirty="0"/>
              <a:t>Platby přesahující zákonem stanovený </a:t>
            </a:r>
            <a:r>
              <a:rPr lang="cs-CZ" u="sng" dirty="0"/>
              <a:t>limit</a:t>
            </a:r>
            <a:r>
              <a:rPr lang="cs-CZ" dirty="0"/>
              <a:t> částku (270 000 Kč)</a:t>
            </a:r>
          </a:p>
          <a:p>
            <a:r>
              <a:rPr lang="cs-CZ" dirty="0"/>
              <a:t>Všechny platby v CZK i cizí měně mezi A+B/den</a:t>
            </a:r>
          </a:p>
          <a:p>
            <a:r>
              <a:rPr lang="cs-CZ" dirty="0"/>
              <a:t>Hodnotné komodity – Au apod.</a:t>
            </a:r>
          </a:p>
          <a:p>
            <a:r>
              <a:rPr lang="cs-CZ" dirty="0"/>
              <a:t>X daně </a:t>
            </a:r>
            <a:r>
              <a:rPr lang="cs-CZ" i="1" dirty="0" err="1"/>
              <a:t>sensu</a:t>
            </a:r>
            <a:r>
              <a:rPr lang="cs-CZ" i="1" dirty="0"/>
              <a:t> largo …</a:t>
            </a:r>
          </a:p>
          <a:p>
            <a:r>
              <a:rPr lang="cs-CZ" u="sng" dirty="0"/>
              <a:t>Sankce</a:t>
            </a:r>
            <a:r>
              <a:rPr lang="cs-CZ" dirty="0"/>
              <a:t>: správní delikt 5 </a:t>
            </a:r>
            <a:r>
              <a:rPr lang="cs-CZ" dirty="0" err="1"/>
              <a:t>mln</a:t>
            </a:r>
            <a:r>
              <a:rPr lang="cs-CZ" dirty="0"/>
              <a:t>. Kč, přestupek </a:t>
            </a:r>
          </a:p>
          <a:p>
            <a:pPr marL="0" indent="0">
              <a:buNone/>
            </a:pPr>
            <a:r>
              <a:rPr lang="cs-CZ" dirty="0"/>
              <a:t>    500 000 Kč</a:t>
            </a:r>
          </a:p>
          <a:p>
            <a:r>
              <a:rPr lang="cs-CZ" u="sng" dirty="0"/>
              <a:t>Kontrola:</a:t>
            </a:r>
            <a:r>
              <a:rPr lang="cs-CZ" dirty="0"/>
              <a:t> FS ČR, CS ČR</a:t>
            </a:r>
          </a:p>
        </p:txBody>
      </p:sp>
    </p:spTree>
    <p:extLst>
      <p:ext uri="{BB962C8B-B14F-4D97-AF65-F5344CB8AC3E}">
        <p14:creationId xmlns:p14="http://schemas.microsoft.com/office/powerpoint/2010/main" val="21241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Bezhotovostní platební styk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Zákonná úprava teprve v roce 2002 (124/2002 Sb.) – účinnost: 1.1.2003 zrušen: 1.11.2009 – 284/2009 Sb.</a:t>
            </a:r>
          </a:p>
          <a:p>
            <a:r>
              <a:rPr lang="cs-CZ" dirty="0"/>
              <a:t>Všeobecné obchodní podmínky </a:t>
            </a:r>
          </a:p>
          <a:p>
            <a:r>
              <a:rPr lang="cs-CZ" dirty="0"/>
              <a:t>Opatření ČNB, SBČS ….</a:t>
            </a:r>
          </a:p>
        </p:txBody>
      </p:sp>
    </p:spTree>
    <p:extLst>
      <p:ext uri="{BB962C8B-B14F-4D97-AF65-F5344CB8AC3E}">
        <p14:creationId xmlns:p14="http://schemas.microsoft.com/office/powerpoint/2010/main" val="128993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Poskytování platebních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Provádění převodů peněz:</a:t>
            </a:r>
          </a:p>
          <a:p>
            <a:pPr marL="514350" indent="-514350">
              <a:buAutoNum type="alphaLcParenR"/>
            </a:pPr>
            <a:r>
              <a:rPr lang="cs-CZ" dirty="0"/>
              <a:t>bezhotovostních,</a:t>
            </a:r>
          </a:p>
          <a:p>
            <a:pPr marL="514350" indent="-514350">
              <a:buAutoNum type="alphaLcParenR"/>
            </a:pPr>
            <a:r>
              <a:rPr lang="cs-CZ" dirty="0" err="1"/>
              <a:t>polohotovostních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Bezhotovostní:</a:t>
            </a:r>
            <a:r>
              <a:rPr lang="cs-CZ" dirty="0"/>
              <a:t>   účet               </a:t>
            </a:r>
            <a:r>
              <a:rPr lang="cs-CZ" dirty="0" err="1"/>
              <a:t>účet</a:t>
            </a:r>
            <a:endParaRPr lang="cs-CZ" dirty="0"/>
          </a:p>
          <a:p>
            <a:pPr marL="0" indent="0">
              <a:buNone/>
            </a:pPr>
            <a:r>
              <a:rPr lang="cs-CZ" b="1" dirty="0" err="1"/>
              <a:t>Polohotovostní</a:t>
            </a:r>
            <a:r>
              <a:rPr lang="cs-CZ" b="1" dirty="0"/>
              <a:t>:  </a:t>
            </a:r>
            <a:r>
              <a:rPr lang="cs-CZ" dirty="0"/>
              <a:t>hotovost             účet</a:t>
            </a:r>
          </a:p>
          <a:p>
            <a:pPr marL="0" indent="0">
              <a:buNone/>
            </a:pPr>
            <a:r>
              <a:rPr lang="cs-CZ" dirty="0"/>
              <a:t>			          účet             hotovost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122198" y="387824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785180" y="43628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184675" y="48475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122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 provedení převodu peněžních prostředků z platebního účtu, k němuž dává </a:t>
            </a:r>
            <a:r>
              <a:rPr lang="cs-CZ" b="1" dirty="0"/>
              <a:t>platební příkaz</a:t>
            </a:r>
          </a:p>
          <a:p>
            <a:pPr marL="0" indent="0">
              <a:buNone/>
            </a:pPr>
            <a:r>
              <a:rPr lang="cs-CZ" dirty="0"/>
              <a:t>1. plátce,</a:t>
            </a:r>
          </a:p>
          <a:p>
            <a:pPr marL="0" indent="0">
              <a:buNone/>
            </a:pPr>
            <a:r>
              <a:rPr lang="cs-CZ" dirty="0"/>
              <a:t>2. příjemce, nebo</a:t>
            </a:r>
          </a:p>
          <a:p>
            <a:pPr marL="0" indent="0">
              <a:buNone/>
            </a:pPr>
            <a:r>
              <a:rPr lang="cs-CZ" dirty="0"/>
              <a:t>3. plátce prostřednictvím příjemce,</a:t>
            </a:r>
          </a:p>
          <a:p>
            <a:pPr marL="0" indent="0">
              <a:buNone/>
            </a:pPr>
            <a:r>
              <a:rPr lang="cs-CZ" dirty="0"/>
              <a:t> jestliže poskytovatel </a:t>
            </a:r>
            <a:r>
              <a:rPr lang="cs-CZ" b="1" dirty="0"/>
              <a:t>neposkytuje</a:t>
            </a:r>
            <a:r>
              <a:rPr lang="cs-CZ" dirty="0"/>
              <a:t> uživateli převáděné peněžní prostředky jako</a:t>
            </a:r>
            <a:r>
              <a:rPr lang="cs-CZ" b="1" dirty="0"/>
              <a:t> úvěr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provedení převodu peněžních prostředků z platebního účtu, k němuž dává platební příkaz</a:t>
            </a:r>
          </a:p>
          <a:p>
            <a:pPr marL="0" indent="0">
              <a:buNone/>
            </a:pPr>
            <a:r>
              <a:rPr lang="cs-CZ" dirty="0"/>
              <a:t>1. plátce,</a:t>
            </a:r>
          </a:p>
          <a:p>
            <a:pPr marL="0" indent="0">
              <a:buNone/>
            </a:pPr>
            <a:r>
              <a:rPr lang="cs-CZ" dirty="0"/>
              <a:t>2. příjemce, nebo</a:t>
            </a:r>
          </a:p>
          <a:p>
            <a:pPr marL="0" indent="0">
              <a:buNone/>
            </a:pPr>
            <a:r>
              <a:rPr lang="cs-CZ" dirty="0"/>
              <a:t>3. plátce prostřednictvím příjemce,</a:t>
            </a:r>
          </a:p>
          <a:p>
            <a:pPr marL="0" indent="0">
              <a:buNone/>
            </a:pPr>
            <a:r>
              <a:rPr lang="cs-CZ" dirty="0"/>
              <a:t> jestliže poskytovatel </a:t>
            </a:r>
            <a:r>
              <a:rPr lang="cs-CZ" b="1" dirty="0"/>
              <a:t>poskytuje</a:t>
            </a:r>
            <a:r>
              <a:rPr lang="cs-CZ" dirty="0"/>
              <a:t> uživateli převáděné peněžní prostředky jako </a:t>
            </a:r>
            <a:r>
              <a:rPr lang="cs-CZ" b="1" dirty="0"/>
              <a:t>úvěr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provedení převodu peněžních prostředků, při němž plátce ani příjemce </a:t>
            </a:r>
            <a:r>
              <a:rPr lang="cs-CZ" b="1" dirty="0"/>
              <a:t>nevyužívají platební účet </a:t>
            </a:r>
            <a:r>
              <a:rPr lang="cs-CZ" dirty="0"/>
              <a:t>u poskytovatele plátce - </a:t>
            </a:r>
            <a:r>
              <a:rPr lang="cs-CZ" b="1" dirty="0"/>
              <a:t>poukazování peněz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969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CERTIS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Czech Express Real </a:t>
            </a:r>
            <a:r>
              <a:rPr lang="cs-CZ" dirty="0" err="1"/>
              <a:t>Time</a:t>
            </a:r>
            <a:r>
              <a:rPr lang="cs-CZ" dirty="0"/>
              <a:t> Interbank Gross Settlement </a:t>
            </a:r>
            <a:r>
              <a:rPr lang="cs-CZ" dirty="0" err="1"/>
              <a:t>System</a:t>
            </a:r>
            <a:endParaRPr lang="cs-CZ" dirty="0"/>
          </a:p>
          <a:p>
            <a:r>
              <a:rPr lang="cs-CZ" dirty="0"/>
              <a:t>Platební systém s neodvolatelností zúčtování provozovaný ČNB</a:t>
            </a:r>
          </a:p>
          <a:p>
            <a:r>
              <a:rPr lang="cs-CZ" dirty="0"/>
              <a:t>§ 38 ZČNB</a:t>
            </a:r>
          </a:p>
          <a:p>
            <a:r>
              <a:rPr lang="cs-CZ" dirty="0"/>
              <a:t>Pravidla systému – </a:t>
            </a:r>
            <a:r>
              <a:rPr lang="cs-CZ" dirty="0">
                <a:hlinkClick r:id="rId2"/>
              </a:rPr>
              <a:t>www.cnb.cz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http://www.cnb.cz/cs/platebni_styk/certis/pravidla_CERTIS.html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84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Konstantní</a:t>
            </a:r>
            <a:endParaRPr lang="cs-CZ" dirty="0"/>
          </a:p>
          <a:p>
            <a:r>
              <a:rPr lang="cs-CZ" b="1" dirty="0"/>
              <a:t>Specifický</a:t>
            </a:r>
          </a:p>
          <a:p>
            <a:r>
              <a:rPr lang="cs-CZ" b="1" dirty="0"/>
              <a:t>Variabilní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Max deset numerických  míst</a:t>
            </a:r>
          </a:p>
          <a:p>
            <a:pPr marL="0" indent="0" algn="ctr">
              <a:buNone/>
            </a:pPr>
            <a:r>
              <a:rPr lang="cs-CZ" dirty="0"/>
              <a:t>Dobrovolné použití</a:t>
            </a:r>
          </a:p>
          <a:p>
            <a:pPr marL="0" indent="0" algn="ctr">
              <a:buNone/>
            </a:pPr>
            <a:r>
              <a:rPr lang="cs-CZ" dirty="0"/>
              <a:t>Vžité: 1148, 0308, 0300, 0558</a:t>
            </a:r>
          </a:p>
        </p:txBody>
      </p:sp>
    </p:spTree>
    <p:extLst>
      <p:ext uri="{BB962C8B-B14F-4D97-AF65-F5344CB8AC3E}">
        <p14:creationId xmlns:p14="http://schemas.microsoft.com/office/powerpoint/2010/main" val="267025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195" y="620689"/>
            <a:ext cx="9040586" cy="488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88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formát účtu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části</a:t>
            </a:r>
          </a:p>
          <a:p>
            <a:pPr marL="0" indent="0">
              <a:buNone/>
            </a:pPr>
            <a:r>
              <a:rPr lang="cs-CZ" dirty="0"/>
              <a:t>Identifikátor účtu klienta: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6 míst – nepovinná, „předčíslí“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2 – 10 míst – „kmenové číslo“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Kód platebního styku - „kód banky“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17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IBAN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International Bank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Number</a:t>
            </a:r>
            <a:endParaRPr lang="cs-CZ" dirty="0"/>
          </a:p>
          <a:p>
            <a:r>
              <a:rPr lang="cs-CZ" dirty="0"/>
              <a:t>= mezinárodní formát čísla účtu podle ISO 13616</a:t>
            </a:r>
          </a:p>
          <a:p>
            <a:r>
              <a:rPr lang="cs-CZ" dirty="0"/>
              <a:t>24 alfanumerických znaků</a:t>
            </a:r>
          </a:p>
          <a:p>
            <a:r>
              <a:rPr lang="cs-CZ" dirty="0"/>
              <a:t>CZ</a:t>
            </a:r>
          </a:p>
          <a:p>
            <a:r>
              <a:rPr lang="cs-CZ" dirty="0"/>
              <a:t>2. a 3. znak = Kontrolní číslice definované v ISO 13616</a:t>
            </a:r>
          </a:p>
          <a:p>
            <a:r>
              <a:rPr lang="cs-CZ" dirty="0"/>
              <a:t>5.-8. znak = čísla kódu platebního styku </a:t>
            </a:r>
          </a:p>
          <a:p>
            <a:r>
              <a:rPr lang="cs-CZ" dirty="0"/>
              <a:t>9.-24. = identifikátor účtu klienta</a:t>
            </a:r>
          </a:p>
          <a:p>
            <a:r>
              <a:rPr lang="cs-CZ" dirty="0"/>
              <a:t>IBAN – konkretizuje banka účtu </a:t>
            </a:r>
          </a:p>
        </p:txBody>
      </p:sp>
    </p:spTree>
    <p:extLst>
      <p:ext uri="{BB962C8B-B14F-4D97-AF65-F5344CB8AC3E}">
        <p14:creationId xmlns:p14="http://schemas.microsoft.com/office/powerpoint/2010/main" val="3626969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IBAN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podpora automatizovaného zpracování přeshraničních příkazů, zrychlení, zjednodušení a zlevnění přeshraničního platebního styku a snížení počtu chyb z důvodu nesprávně zadaného čísla účtu.</a:t>
            </a:r>
          </a:p>
        </p:txBody>
      </p:sp>
    </p:spTree>
    <p:extLst>
      <p:ext uri="{BB962C8B-B14F-4D97-AF65-F5344CB8AC3E}">
        <p14:creationId xmlns:p14="http://schemas.microsoft.com/office/powerpoint/2010/main" val="222415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Veřejnoprávní odvětví</a:t>
            </a:r>
          </a:p>
          <a:p>
            <a:r>
              <a:rPr lang="cs-CZ" dirty="0"/>
              <a:t>Veřejná finanční činnost</a:t>
            </a:r>
          </a:p>
          <a:p>
            <a:pPr marL="0" indent="0">
              <a:buNone/>
            </a:pPr>
            <a:r>
              <a:rPr lang="cs-CZ" dirty="0"/>
              <a:t>Fiskální a nefiskální část …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38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0000" dirty="0">
                <a:latin typeface="Algerian" panose="04020705040A020607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3843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SWIFT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</a:t>
            </a:r>
          </a:p>
          <a:p>
            <a:pPr marL="0" indent="0">
              <a:buNone/>
            </a:pPr>
            <a:r>
              <a:rPr lang="en-US" i="1" dirty="0"/>
              <a:t>Society for Worldwide Interbank Financial Telecommunication - </a:t>
            </a:r>
            <a:r>
              <a:rPr lang="en-US" i="1" dirty="0" err="1"/>
              <a:t>Společnost</a:t>
            </a:r>
            <a:r>
              <a:rPr lang="en-US" i="1" dirty="0"/>
              <a:t> pro </a:t>
            </a:r>
            <a:r>
              <a:rPr lang="en-US" i="1" dirty="0" err="1"/>
              <a:t>celosvětovou</a:t>
            </a:r>
            <a:r>
              <a:rPr lang="en-US" i="1" dirty="0"/>
              <a:t> </a:t>
            </a:r>
            <a:r>
              <a:rPr lang="en-US" i="1" dirty="0" err="1"/>
              <a:t>mezibankovní</a:t>
            </a:r>
            <a:r>
              <a:rPr lang="en-US" i="1" dirty="0"/>
              <a:t>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/>
              <a:t>telekomunikaci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475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IBAN kalkulátor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hlinkClick r:id="rId2"/>
              </a:rPr>
              <a:t>https://www.cnb.cz/cs/platebni_styk/iban/iban.html</a:t>
            </a:r>
            <a:endParaRPr lang="cs-CZ" dirty="0"/>
          </a:p>
          <a:p>
            <a:r>
              <a:rPr lang="cs-CZ" dirty="0">
                <a:hlinkClick r:id="rId3"/>
              </a:rPr>
              <a:t>http://www.nbs.sk/sk/platobne-systemy/iban/vypocet-iban-pre-sr</a:t>
            </a:r>
            <a:endParaRPr lang="cs-CZ" dirty="0"/>
          </a:p>
          <a:p>
            <a:r>
              <a:rPr lang="cs-CZ" dirty="0">
                <a:hlinkClick r:id="rId4"/>
              </a:rPr>
              <a:t>http://www.ibancalculator.com/iban_and_bic.html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48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Jedinečný kód přidělený platební instituci SWIFT</a:t>
            </a:r>
          </a:p>
          <a:p>
            <a:r>
              <a:rPr lang="cs-CZ" dirty="0" err="1"/>
              <a:t>Swiftová</a:t>
            </a:r>
            <a:r>
              <a:rPr lang="cs-CZ" dirty="0"/>
              <a:t> adresa dané banky </a:t>
            </a:r>
            <a:r>
              <a:rPr lang="cs-CZ" b="1" dirty="0"/>
              <a:t>BIC</a:t>
            </a:r>
            <a:r>
              <a:rPr lang="cs-CZ" dirty="0"/>
              <a:t> (</a:t>
            </a:r>
            <a:r>
              <a:rPr lang="cs-CZ" i="1" dirty="0"/>
              <a:t>Bank </a:t>
            </a:r>
            <a:r>
              <a:rPr lang="cs-CZ" i="1" dirty="0" err="1"/>
              <a:t>Identifier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 = bankovní identifikační kód</a:t>
            </a:r>
            <a:r>
              <a:rPr lang="cs-CZ" dirty="0"/>
              <a:t>) je osmi nebo jedenáctimístný údaj, který se skládá z následujících znaků:</a:t>
            </a:r>
          </a:p>
          <a:p>
            <a:r>
              <a:rPr lang="cs-CZ" dirty="0"/>
              <a:t>kódu banky, který identifikuje banku pomocí čtyř abecedních znaků (např. KOMB – </a:t>
            </a:r>
            <a:r>
              <a:rPr lang="cs-CZ" dirty="0">
                <a:hlinkClick r:id="rId2" tooltip="Komerční banka"/>
              </a:rPr>
              <a:t>Komerční banka a.s. Praha</a:t>
            </a:r>
            <a:r>
              <a:rPr lang="cs-CZ" dirty="0"/>
              <a:t>; CNBA – </a:t>
            </a:r>
            <a:r>
              <a:rPr lang="cs-CZ" dirty="0">
                <a:hlinkClick r:id="rId3" tooltip="Česká národní banka"/>
              </a:rPr>
              <a:t>ČNB</a:t>
            </a:r>
            <a:r>
              <a:rPr lang="cs-CZ" dirty="0"/>
              <a:t>; apod.)</a:t>
            </a:r>
          </a:p>
          <a:p>
            <a:r>
              <a:rPr lang="cs-CZ" dirty="0"/>
              <a:t>kódu země, identifikujícího zemi nebo geografické území, na němž je umístěno sídlo banky nebo jiného konkrétního uživatele (používá se dvoumístného abecedního kódu </a:t>
            </a:r>
            <a:r>
              <a:rPr lang="cs-CZ" dirty="0">
                <a:hlinkClick r:id="rId4" tooltip="Mezinárodní organizace pro normalizaci"/>
              </a:rPr>
              <a:t>ISO</a:t>
            </a:r>
            <a:r>
              <a:rPr lang="cs-CZ" dirty="0"/>
              <a:t>, např. FR pro </a:t>
            </a:r>
            <a:r>
              <a:rPr lang="cs-CZ" dirty="0">
                <a:hlinkClick r:id="rId5" tooltip="Francie"/>
              </a:rPr>
              <a:t>Francii</a:t>
            </a:r>
            <a:r>
              <a:rPr lang="cs-CZ" dirty="0"/>
              <a:t>, US pro USA, CZ pro </a:t>
            </a:r>
            <a:r>
              <a:rPr lang="cs-CZ" dirty="0">
                <a:hlinkClick r:id="rId6" tooltip="Česko"/>
              </a:rPr>
              <a:t>Českou republiku</a:t>
            </a:r>
            <a:r>
              <a:rPr lang="cs-CZ" dirty="0"/>
              <a:t> atd.);</a:t>
            </a:r>
          </a:p>
          <a:p>
            <a:r>
              <a:rPr lang="cs-CZ" dirty="0"/>
              <a:t>kódu místa, který identifikuje pomocí dvoumístného </a:t>
            </a:r>
            <a:r>
              <a:rPr lang="cs-CZ" dirty="0">
                <a:hlinkClick r:id="rId7" tooltip="Alfanumerický (stránka neexistuje)"/>
              </a:rPr>
              <a:t>alfanumerického</a:t>
            </a:r>
            <a:r>
              <a:rPr lang="cs-CZ" dirty="0"/>
              <a:t> znaku </a:t>
            </a:r>
            <a:r>
              <a:rPr lang="cs-CZ" dirty="0">
                <a:hlinkClick r:id="rId8" tooltip="Region"/>
              </a:rPr>
              <a:t>region</a:t>
            </a:r>
            <a:r>
              <a:rPr lang="cs-CZ" dirty="0"/>
              <a:t> nebo </a:t>
            </a:r>
            <a:r>
              <a:rPr lang="cs-CZ" dirty="0">
                <a:hlinkClick r:id="rId9" tooltip="Město"/>
              </a:rPr>
              <a:t>město</a:t>
            </a:r>
            <a:r>
              <a:rPr lang="cs-CZ" dirty="0"/>
              <a:t>, v němž je umístěno sídlo uživatele (např. PP - </a:t>
            </a:r>
            <a:r>
              <a:rPr lang="cs-CZ" dirty="0">
                <a:hlinkClick r:id="rId10" tooltip="Praha"/>
              </a:rPr>
              <a:t>Praha</a:t>
            </a:r>
            <a:r>
              <a:rPr lang="cs-CZ" dirty="0"/>
              <a:t>, SG – </a:t>
            </a:r>
            <a:r>
              <a:rPr lang="cs-CZ" dirty="0">
                <a:hlinkClick r:id="rId11" tooltip="Singapur"/>
              </a:rPr>
              <a:t>Singapur</a:t>
            </a:r>
            <a:r>
              <a:rPr lang="cs-CZ" dirty="0"/>
              <a:t> atd.)</a:t>
            </a:r>
          </a:p>
          <a:p>
            <a:r>
              <a:rPr lang="cs-CZ" dirty="0"/>
              <a:t>příp. kódu pobočky, který je volitelnou součástí </a:t>
            </a:r>
            <a:r>
              <a:rPr lang="cs-CZ" dirty="0" err="1"/>
              <a:t>swiftové</a:t>
            </a:r>
            <a:r>
              <a:rPr lang="cs-CZ" dirty="0"/>
              <a:t> adresy a skládá se ze tří alfanumerických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416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Kód úhrady poplatků určuje, kdo bude platit poplatky:</a:t>
            </a:r>
          </a:p>
          <a:p>
            <a:r>
              <a:rPr lang="cs-CZ" dirty="0"/>
              <a:t>OUR - vše platí plátce</a:t>
            </a:r>
          </a:p>
          <a:p>
            <a:r>
              <a:rPr lang="cs-CZ" dirty="0"/>
              <a:t>BEN - vše platí příjemce</a:t>
            </a:r>
          </a:p>
          <a:p>
            <a:r>
              <a:rPr lang="cs-CZ" dirty="0"/>
              <a:t>SHA - každý platí své bance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V prostředí </a:t>
            </a:r>
            <a:r>
              <a:rPr lang="cs-CZ" b="1" dirty="0"/>
              <a:t>SEPA </a:t>
            </a:r>
            <a:r>
              <a:rPr lang="cs-CZ" dirty="0"/>
              <a:t>jen SHA!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407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Cizí měny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884364" y="1514476"/>
          <a:ext cx="8351837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793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Stanovení kurzu CZK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ČNB na základě monitorování vývoje měn na mezibankovním devizovém trhu</a:t>
            </a:r>
          </a:p>
          <a:p>
            <a:pPr eaLnBrk="1" hangingPunct="1"/>
            <a:r>
              <a:rPr lang="cs-CZ" altLang="cs-CZ" sz="2600"/>
              <a:t>Kurz odpovídá tomu, jak se měna obchodovala ve 14.15 místního času</a:t>
            </a:r>
          </a:p>
          <a:p>
            <a:pPr eaLnBrk="1" hangingPunct="1"/>
            <a:r>
              <a:rPr lang="cs-CZ" altLang="cs-CZ" sz="2600"/>
              <a:t>Kurz pro neobchodní účely – ohodnocení závazků a pohledávek, správa daní a cel</a:t>
            </a:r>
          </a:p>
          <a:p>
            <a:pPr eaLnBrk="1" hangingPunct="1"/>
            <a:r>
              <a:rPr lang="cs-CZ" altLang="cs-CZ" sz="2600"/>
              <a:t>Komerční banky a směnárny - vlastní kurz</a:t>
            </a:r>
          </a:p>
        </p:txBody>
      </p:sp>
    </p:spTree>
    <p:extLst>
      <p:ext uri="{BB962C8B-B14F-4D97-AF65-F5344CB8AC3E}">
        <p14:creationId xmlns:p14="http://schemas.microsoft.com/office/powerpoint/2010/main" val="3331108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Stanovení kurzu CZK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ČNB na základě monitorování vývoje měn na mezibankovním devizovém trhu</a:t>
            </a:r>
          </a:p>
          <a:p>
            <a:pPr eaLnBrk="1" hangingPunct="1"/>
            <a:r>
              <a:rPr lang="cs-CZ" altLang="cs-CZ" sz="2600"/>
              <a:t>Kurz odpovídá tomu, jak se měna obchodovala ve 14.15 místního času</a:t>
            </a:r>
          </a:p>
          <a:p>
            <a:pPr eaLnBrk="1" hangingPunct="1"/>
            <a:r>
              <a:rPr lang="cs-CZ" altLang="cs-CZ" sz="2600"/>
              <a:t>Kurz pro neobchodní účely – ohodnocení závazků a pohledávek, správa daní a cel</a:t>
            </a:r>
          </a:p>
          <a:p>
            <a:pPr eaLnBrk="1" hangingPunct="1"/>
            <a:r>
              <a:rPr lang="cs-CZ" altLang="cs-CZ" sz="2600"/>
              <a:t>Komerční banky a směnárny - vlastní kurz</a:t>
            </a:r>
          </a:p>
        </p:txBody>
      </p:sp>
    </p:spTree>
    <p:extLst>
      <p:ext uri="{BB962C8B-B14F-4D97-AF65-F5344CB8AC3E}">
        <p14:creationId xmlns:p14="http://schemas.microsoft.com/office/powerpoint/2010/main" val="2796290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Stanovení kurzu CZK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ČNB na základě monitorování vývoje měn na mezibankovním devizovém trhu</a:t>
            </a:r>
          </a:p>
          <a:p>
            <a:pPr eaLnBrk="1" hangingPunct="1"/>
            <a:r>
              <a:rPr lang="cs-CZ" altLang="cs-CZ" sz="2600"/>
              <a:t>Kurz odpovídá tomu, jak se měna obchodovala ve 14.15 místního času</a:t>
            </a:r>
          </a:p>
          <a:p>
            <a:pPr eaLnBrk="1" hangingPunct="1"/>
            <a:r>
              <a:rPr lang="cs-CZ" altLang="cs-CZ" sz="2600"/>
              <a:t>Kurz pro neobchodní účely – ohodnocení závazků a pohledávek, správa daní a cel</a:t>
            </a:r>
          </a:p>
          <a:p>
            <a:pPr eaLnBrk="1" hangingPunct="1"/>
            <a:r>
              <a:rPr lang="cs-CZ" altLang="cs-CZ" sz="2600"/>
              <a:t>Komerční banky a směnárny - vlastní kurz</a:t>
            </a:r>
          </a:p>
        </p:txBody>
      </p:sp>
    </p:spTree>
    <p:extLst>
      <p:ext uri="{BB962C8B-B14F-4D97-AF65-F5344CB8AC3E}">
        <p14:creationId xmlns:p14="http://schemas.microsoft.com/office/powerpoint/2010/main" val="1676513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Cestovní náhrady – zahraniční stravné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Vyhláška MF</a:t>
            </a:r>
          </a:p>
          <a:p>
            <a:pPr eaLnBrk="1" hangingPunct="1"/>
            <a:r>
              <a:rPr lang="cs-CZ" altLang="cs-CZ" dirty="0"/>
              <a:t>EUR, USD, CHF, GBP</a:t>
            </a:r>
          </a:p>
          <a:p>
            <a:pPr eaLnBrk="1" hangingPunct="1"/>
            <a:r>
              <a:rPr lang="cs-CZ" altLang="cs-CZ" dirty="0"/>
              <a:t>Vyhláška č. 510/2020 Sb., o stanovení výše základního stravného pro rok 2021 (ZP § 189/4) </a:t>
            </a:r>
          </a:p>
        </p:txBody>
      </p:sp>
    </p:spTree>
    <p:extLst>
      <p:ext uri="{BB962C8B-B14F-4D97-AF65-F5344CB8AC3E}">
        <p14:creationId xmlns:p14="http://schemas.microsoft.com/office/powerpoint/2010/main" val="2015448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Osoby oprávněné ke směnárenské činnosti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Finanční instituce podle ZB</a:t>
            </a:r>
          </a:p>
          <a:p>
            <a:r>
              <a:rPr lang="cs-CZ" altLang="cs-CZ"/>
              <a:t>Spořitelní a úvěrní družstva</a:t>
            </a:r>
          </a:p>
          <a:p>
            <a:r>
              <a:rPr lang="cs-CZ" altLang="cs-CZ"/>
              <a:t>ČNB</a:t>
            </a:r>
          </a:p>
          <a:p>
            <a:r>
              <a:rPr lang="cs-CZ" altLang="cs-CZ" b="1"/>
              <a:t>Směnárníci</a:t>
            </a:r>
          </a:p>
        </p:txBody>
      </p:sp>
    </p:spTree>
    <p:extLst>
      <p:ext uri="{BB962C8B-B14F-4D97-AF65-F5344CB8AC3E}">
        <p14:creationId xmlns:p14="http://schemas.microsoft.com/office/powerpoint/2010/main" val="214239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Měna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Peněžní zřízení rezidence x peněžní zřízení místa výkonu podnikatelské činnosti </a:t>
            </a:r>
          </a:p>
          <a:p>
            <a:r>
              <a:rPr lang="cs-CZ" dirty="0"/>
              <a:t>Kč …</a:t>
            </a:r>
          </a:p>
          <a:p>
            <a:r>
              <a:rPr lang="cs-CZ" dirty="0"/>
              <a:t>Zákon č. 136/2011 Sb., o oběhu bankovek a mincí …</a:t>
            </a:r>
          </a:p>
          <a:p>
            <a:r>
              <a:rPr lang="cs-CZ" dirty="0"/>
              <a:t>Vyhláška ČNB č. 274/2011 Sb., o provedení některých ustanovení zákona o oběhu bankovek a mincí</a:t>
            </a:r>
          </a:p>
          <a:p>
            <a:r>
              <a:rPr lang="cs-CZ" dirty="0"/>
              <a:t>Zákon č. </a:t>
            </a:r>
            <a:r>
              <a:rPr lang="cs-CZ" dirty="0">
                <a:solidFill>
                  <a:srgbClr val="FF0000"/>
                </a:solidFill>
              </a:rPr>
              <a:t>370/2017</a:t>
            </a:r>
            <a:r>
              <a:rPr lang="cs-CZ" dirty="0"/>
              <a:t> Sb., o platebním styku …</a:t>
            </a:r>
          </a:p>
          <a:p>
            <a:r>
              <a:rPr lang="cs-CZ" dirty="0"/>
              <a:t>Zákon č. 254/2004 Sb., </a:t>
            </a:r>
            <a:r>
              <a:rPr lang="pt-BR" dirty="0"/>
              <a:t>o omezení plateb v hotovosti</a:t>
            </a:r>
            <a:r>
              <a:rPr lang="cs-CZ" dirty="0"/>
              <a:t> …</a:t>
            </a:r>
          </a:p>
          <a:p>
            <a:r>
              <a:rPr lang="cs-CZ" dirty="0"/>
              <a:t>Zákon č. 253/2008 Sb., o některých opatřeních proti legalizaci výnosů z trestné činnosti a financování terorismu …</a:t>
            </a:r>
          </a:p>
        </p:txBody>
      </p:sp>
    </p:spTree>
    <p:extLst>
      <p:ext uri="{BB962C8B-B14F-4D97-AF65-F5344CB8AC3E}">
        <p14:creationId xmlns:p14="http://schemas.microsoft.com/office/powerpoint/2010/main" val="14069601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Směnárenská činnost</a:t>
            </a:r>
          </a:p>
        </p:txBody>
      </p:sp>
      <p:sp>
        <p:nvSpPr>
          <p:cNvPr id="59395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soustavná činnost provozovaná vlastním jménem a na vlastní odpovědnost za účelem dosažení zisku, která spočívá v provádění </a:t>
            </a:r>
            <a:r>
              <a:rPr lang="cs-CZ" altLang="cs-CZ" b="1"/>
              <a:t>směnárenských obchodů =</a:t>
            </a:r>
          </a:p>
          <a:p>
            <a:r>
              <a:rPr lang="cs-CZ" altLang="cs-CZ" b="1"/>
              <a:t>= </a:t>
            </a:r>
            <a:r>
              <a:rPr lang="cs-CZ" altLang="cs-CZ"/>
              <a:t>obchod spočívající ve směně bankovek, mincí nebo šeků znějících na určitou měnu za bankovky, mince nebo šeky znějící na jinou měnu.</a:t>
            </a:r>
            <a:endParaRPr lang="cs-CZ" altLang="cs-CZ" b="1"/>
          </a:p>
          <a:p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3101765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7A9A16-79E3-4948-BDD4-8F277A7FAD0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2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Právní regulace soukromého pojišťovnictví - veřejnoprávní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u="sng" dirty="0">
                <a:solidFill>
                  <a:srgbClr val="FF0000"/>
                </a:solidFill>
              </a:rPr>
              <a:t>Pojišťovnické právo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u="sng" dirty="0"/>
          </a:p>
          <a:p>
            <a:pPr eaLnBrk="1" hangingPunct="1"/>
            <a:r>
              <a:rPr lang="cs-CZ" altLang="cs-CZ" b="1" dirty="0">
                <a:solidFill>
                  <a:schemeClr val="accent2"/>
                </a:solidFill>
              </a:rPr>
              <a:t>Zákon č. 277/2009 Sb.,</a:t>
            </a:r>
            <a:r>
              <a:rPr lang="cs-CZ" altLang="cs-CZ" dirty="0">
                <a:solidFill>
                  <a:schemeClr val="accent2"/>
                </a:solidFill>
              </a:rPr>
              <a:t> o pojišťovnictví; </a:t>
            </a:r>
          </a:p>
          <a:p>
            <a:r>
              <a:rPr lang="cs-CZ" altLang="cs-CZ" b="1" dirty="0">
                <a:solidFill>
                  <a:schemeClr val="accent2"/>
                </a:solidFill>
              </a:rPr>
              <a:t>Zákon č. 170/2018 Sb</a:t>
            </a:r>
            <a:r>
              <a:rPr lang="cs-CZ" altLang="cs-CZ" b="1" dirty="0"/>
              <a:t>.,</a:t>
            </a:r>
            <a:r>
              <a:rPr lang="cs-CZ" altLang="cs-CZ" dirty="0"/>
              <a:t> o distribuci pojištění a zajištění. /ZDPZ/</a:t>
            </a:r>
          </a:p>
        </p:txBody>
      </p:sp>
    </p:spTree>
    <p:extLst>
      <p:ext uri="{BB962C8B-B14F-4D97-AF65-F5344CB8AC3E}">
        <p14:creationId xmlns:p14="http://schemas.microsoft.com/office/powerpoint/2010/main" val="23395360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533400"/>
            <a:ext cx="7696200" cy="1239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Právní regulace soukromého pojišťovnictví: soukromoprávní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905000"/>
            <a:ext cx="7913688" cy="4260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B050"/>
                </a:solidFill>
              </a:rPr>
              <a:t>Pojistné právo – od 1.1.2014 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Zákon č. 89/2012 Sb., </a:t>
            </a:r>
            <a:r>
              <a:rPr lang="cs-CZ" altLang="cs-CZ" b="1" u="sng"/>
              <a:t>občanský zákoník</a:t>
            </a:r>
            <a:r>
              <a:rPr lang="cs-CZ" altLang="cs-CZ"/>
              <a:t> /NOZ/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Pojistná smlouva (zařazena mezi závazky z odvážných smluv)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/>
              <a:t>Související zákony:</a:t>
            </a:r>
            <a:endParaRPr lang="cs-CZ" altLang="cs-CZ"/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ZMP (91/2012 Sb.)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Obligatorní smluvní pojištění …</a:t>
            </a:r>
          </a:p>
        </p:txBody>
      </p:sp>
    </p:spTree>
    <p:extLst>
      <p:ext uri="{BB962C8B-B14F-4D97-AF65-F5344CB8AC3E}">
        <p14:creationId xmlns:p14="http://schemas.microsoft.com/office/powerpoint/2010/main" val="423453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/>
              <a:t>Neplatné – stažené z oběhu /ÚI-PPO/</a:t>
            </a:r>
          </a:p>
          <a:p>
            <a:pPr eaLnBrk="1" hangingPunct="1"/>
            <a:r>
              <a:rPr lang="cs-CZ" sz="2400"/>
              <a:t>Pamětní mince, neplatná platidla /</a:t>
            </a:r>
            <a:r>
              <a:rPr lang="cs-CZ" sz="2400" i="1"/>
              <a:t>x</a:t>
            </a:r>
            <a:r>
              <a:rPr lang="cs-CZ" sz="2400"/>
              <a:t> ČNB, ÚI-PPO/</a:t>
            </a:r>
          </a:p>
          <a:p>
            <a:pPr eaLnBrk="1" hangingPunct="1"/>
            <a:r>
              <a:rPr lang="cs-CZ" sz="2400"/>
              <a:t>50 tuzemských mincí v jedné platbě /</a:t>
            </a:r>
            <a:r>
              <a:rPr lang="cs-CZ" sz="2400" i="1"/>
              <a:t>x</a:t>
            </a:r>
            <a:r>
              <a:rPr lang="cs-CZ" sz="2400"/>
              <a:t> ČNB, ÚI-PPO/</a:t>
            </a:r>
          </a:p>
          <a:p>
            <a:pPr eaLnBrk="1" hangingPunct="1"/>
            <a:r>
              <a:rPr lang="cs-CZ" sz="2400"/>
              <a:t>Poškozené /FO/</a:t>
            </a:r>
          </a:p>
          <a:p>
            <a:pPr eaLnBrk="1" hangingPunct="1"/>
            <a:r>
              <a:rPr lang="cs-CZ" sz="240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25842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Za celé</a:t>
            </a:r>
          </a:p>
          <a:p>
            <a:pPr eaLnBrk="1" hangingPunct="1"/>
            <a:r>
              <a:rPr lang="cs-CZ"/>
              <a:t>Celistvé: se jedná o bankovky, jejichž celková plocha je větší než 50 %, které jsou celistvé nebo které se skládají nejvýše ze 2 částí, jež nepochybně patří k sobě (v případě pochybností o tom, zda jednotlivé části bankovky patří k sobě, se posuzuje každá část samostatně)</a:t>
            </a:r>
          </a:p>
          <a:p>
            <a:pPr eaLnBrk="1" hangingPunct="1"/>
            <a:r>
              <a:rPr lang="cs-CZ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212419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Prováděcí vyhláška ČNB 274/2011 Sb.</a:t>
            </a:r>
          </a:p>
          <a:p>
            <a:pPr eaLnBrk="1" hangingPunct="1">
              <a:defRPr/>
            </a:pPr>
            <a:r>
              <a:rPr lang="cs-CZ" sz="2400" dirty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/>
              <a:t>b) 50 políček mřížky zakryto ze 100 % a navíc je zakryto alespoň částečně i další políčko.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12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/>
              <a:t>v popisu</a:t>
            </a:r>
          </a:p>
          <a:p>
            <a:pPr marL="514350" indent="-514350">
              <a:buAutoNum type="alphaLcParenR"/>
            </a:pPr>
            <a:r>
              <a:rPr lang="cs-CZ" dirty="0"/>
              <a:t>skryté</a:t>
            </a:r>
          </a:p>
          <a:p>
            <a:r>
              <a:rPr lang="cs-CZ" dirty="0"/>
              <a:t>Emisní – neveřejná emisní pravidla</a:t>
            </a:r>
          </a:p>
          <a:p>
            <a:r>
              <a:rPr lang="cs-CZ" dirty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/>
              <a:t>Trestním právem</a:t>
            </a:r>
          </a:p>
        </p:txBody>
      </p:sp>
    </p:spTree>
    <p:extLst>
      <p:ext uri="{BB962C8B-B14F-4D97-AF65-F5344CB8AC3E}">
        <p14:creationId xmlns:p14="http://schemas.microsoft.com/office/powerpoint/2010/main" val="114295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Podezřelá platidla – co s tím?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/>
              <a:t>Provozovatele </a:t>
            </a:r>
            <a:r>
              <a:rPr lang="cs-CZ" dirty="0" err="1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6023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389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Platební styk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Platby předáváním oběživa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Bezhotovostní platební styk</a:t>
            </a:r>
          </a:p>
          <a:p>
            <a:pPr marL="0" indent="0" algn="ctr">
              <a:buNone/>
            </a:pPr>
            <a:r>
              <a:rPr lang="cs-CZ" dirty="0"/>
              <a:t>prosté převody*platební karty*šeky*jiné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5832764" y="2780928"/>
            <a:ext cx="484632" cy="1800200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4115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1409</Words>
  <Application>Microsoft Office PowerPoint</Application>
  <PresentationFormat>Širokoúhlá obrazovka</PresentationFormat>
  <Paragraphs>193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Algerian</vt:lpstr>
      <vt:lpstr>Arial</vt:lpstr>
      <vt:lpstr>Calibri</vt:lpstr>
      <vt:lpstr>Calibri Light</vt:lpstr>
      <vt:lpstr>Trebuchet MS</vt:lpstr>
      <vt:lpstr>Verdana</vt:lpstr>
      <vt:lpstr>Wingdings</vt:lpstr>
      <vt:lpstr>Motiv Office</vt:lpstr>
      <vt:lpstr>Skok do finančního práva</vt:lpstr>
      <vt:lpstr>Finanční právo</vt:lpstr>
      <vt:lpstr>Měna </vt:lpstr>
      <vt:lpstr>Oběh bankovek a mincí </vt:lpstr>
      <vt:lpstr>Náhrady 100%</vt:lpstr>
      <vt:lpstr>Poskytování náhrady za necelá platidla </vt:lpstr>
      <vt:lpstr>Ochrana</vt:lpstr>
      <vt:lpstr>Podezřelá platidla – co s tím?</vt:lpstr>
      <vt:lpstr>Platební styk</vt:lpstr>
      <vt:lpstr>Předepsaná bezhotovostní forma plateb</vt:lpstr>
      <vt:lpstr>Bezhotovostní platební styk</vt:lpstr>
      <vt:lpstr>Poskytování platebních služeb</vt:lpstr>
      <vt:lpstr>Převody</vt:lpstr>
      <vt:lpstr>CERTIS</vt:lpstr>
      <vt:lpstr>Symboly</vt:lpstr>
      <vt:lpstr>Prezentace aplikace PowerPoint</vt:lpstr>
      <vt:lpstr>Národní formát účtu</vt:lpstr>
      <vt:lpstr>IBAN</vt:lpstr>
      <vt:lpstr>Účel IBAN</vt:lpstr>
      <vt:lpstr>SWIFT</vt:lpstr>
      <vt:lpstr>IBAN kalkulátor </vt:lpstr>
      <vt:lpstr>BIC</vt:lpstr>
      <vt:lpstr>Výlohy</vt:lpstr>
      <vt:lpstr>Cizí měny</vt:lpstr>
      <vt:lpstr>Stanovení kurzu CZK</vt:lpstr>
      <vt:lpstr>Stanovení kurzu CZK</vt:lpstr>
      <vt:lpstr>Stanovení kurzu CZK</vt:lpstr>
      <vt:lpstr>Cestovní náhrady – zahraniční stravné</vt:lpstr>
      <vt:lpstr>Osoby oprávněné ke směnárenské činnosti</vt:lpstr>
      <vt:lpstr>Směnárenská činnost</vt:lpstr>
      <vt:lpstr>Právní regulace soukromého pojišťovnictví - veřejnoprávní</vt:lpstr>
      <vt:lpstr>Právní regulace soukromého pojišťovnictví: soukromoprávní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Finančněprávní aspekty živnostenského podnikaní</dc:title>
  <dc:creator>Petr Mrkývka</dc:creator>
  <cp:lastModifiedBy>Petr Mrkývka</cp:lastModifiedBy>
  <cp:revision>10</cp:revision>
  <dcterms:created xsi:type="dcterms:W3CDTF">2016-11-23T15:15:19Z</dcterms:created>
  <dcterms:modified xsi:type="dcterms:W3CDTF">2021-04-20T11:59:27Z</dcterms:modified>
</cp:coreProperties>
</file>