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DCF76-B030-444E-A5DF-A3DFB71F6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B0816E-3330-45E0-985D-654784DD8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0774A-6161-495C-8064-A91F5216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D2ED9-E929-4B6A-8967-D005B86E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C5CCFB-55A2-4943-8E17-1CF2CEFC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B99D4-3116-401C-85BE-690AEB54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4AF31C-0A49-49C4-BC02-A8E70BC3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6C08D-2DB4-4F71-8592-F6C5FD52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E9FBC4-0C04-44F3-8861-1507A6F1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B1FE78-4F67-48AA-BA93-7F6B06DB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49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E29EA8-139F-47F4-B177-4695CD93C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0008D5-A026-4CF9-B395-6F8758429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A8BAB2-FF3E-4CCC-ADC4-44146560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95FDCE-E259-4AAF-BD01-F23B72FF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EA7D22-F6B3-4237-983C-B155E315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6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EA42F-1363-4F44-A5AB-E3ED481F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011C34-53CA-463C-A6C2-14848330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48009F-75A2-4AFC-A24E-636D36B52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616751-8209-44A3-BB1E-8532311C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7FFF40-11F5-4C74-8CA9-60385AF8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86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22D3-F909-4DDE-A6D6-BA1675ECE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725917-7AC6-4734-AB7A-0649D543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CBB94-53D1-46A5-A30D-8A305143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55DBF6-2A34-4B72-8D23-ED8B021A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F5F578-B31D-499C-8D63-B2078829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12860-E12E-4D39-AE6F-BD371B05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27E0AB-4BA8-4C40-A8B9-C28E2F5E0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1D77C9-002F-4755-886E-3F4BE3FB2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6321E4-2DBC-487F-BAEA-FBF41F85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A45302-11B1-493F-92B8-A3E72557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6536B9-DE5B-458A-9A07-CF9B4BF8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4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53A81-D446-4964-943B-EC2C43F8D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DD70AA-385B-413D-B76D-C22839FA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57A7C44-D954-4639-816F-F018D22F4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F22EB9E-61A0-4E86-96B2-2B2012359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C0FB035-3C45-48C7-AC41-FCADB076C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A9D886-356A-41CF-A5F0-9DF7BBEA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A1FCFD-517C-4F2F-8E4A-1E7FB09A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F92204-D6B7-4F0B-88D2-1102E8AF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40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57718-1D18-4724-83EB-0B96AE0D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132A5B0-ED8C-4305-B58E-317EE896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7778E9-F0CD-453B-8B32-C046A759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1B28EE-2D58-48C8-B0C6-B9457F0C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53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44BAF-B0A5-4FC2-8BEF-6FD52BF9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F7158C-8298-4BE7-BA06-A666CD321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00E0A2-7D45-4BB9-A710-309093DD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210AA-CAA9-4FA1-8D5A-96ABFA70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F06B0D-F8A7-4847-9CEE-7AA0C063C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909346-407F-496B-B59B-A8791FC71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881D50-0B43-41A7-9ED9-97A5A2EC0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E7680C-2FA6-40B2-B364-E3BD8058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0444EF-EE69-4A86-A608-2DE6C33D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99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0DA06-97F4-49BA-BCA7-B701FD52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02CA557-8177-4D58-8E9F-285B4A467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982DA1-010F-4C61-B9E7-AF609D3F0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A7078D-2F11-4AAB-92EF-9486E3544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01A385-C8A6-4991-9A25-30684A93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25C4E6-9C53-4943-9D97-7063B3F6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3F19270-BD36-4C53-8038-95440F08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63FD76-9318-4D32-AABF-9BA931836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52005-24E1-4F08-9512-B0DF62F7B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F497E-ACDA-4C87-93A7-EFB6288F421F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0B0EFB-A8D2-47E7-9E9D-E38A3F854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F42ED-5CE9-4118-B79C-06F795EBB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0A2A-CC33-4CD2-85E2-05D2B4CF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6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11EFB-6C58-482E-949A-0449134247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4D1A7F-7E96-4456-928F-779985A0B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40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BF9F3-3F4A-4A79-806E-7281A8648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4F0466-84B1-4F37-8EEC-8ACA1D317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Soubor právních norem , které regulují společenské vztahy vznikající, měnící se a zanikají v souvislosti s výkonem </a:t>
            </a:r>
            <a:r>
              <a:rPr lang="cs-CZ" b="1" dirty="0"/>
              <a:t>závislé </a:t>
            </a:r>
            <a:r>
              <a:rPr lang="cs-CZ" dirty="0"/>
              <a:t> práce.</a:t>
            </a:r>
          </a:p>
          <a:p>
            <a:r>
              <a:rPr lang="cs-CZ" dirty="0"/>
              <a:t>Funkce: </a:t>
            </a:r>
          </a:p>
          <a:p>
            <a:pPr marL="514350" indent="-514350">
              <a:buAutoNum type="alphaLcParenR"/>
            </a:pPr>
            <a:r>
              <a:rPr lang="cs-CZ" dirty="0"/>
              <a:t>Ochranná</a:t>
            </a:r>
          </a:p>
          <a:p>
            <a:pPr marL="514350" indent="-514350">
              <a:buAutoNum type="alphaLcParenR"/>
            </a:pPr>
            <a:r>
              <a:rPr lang="cs-CZ" dirty="0"/>
              <a:t>Organizační</a:t>
            </a:r>
          </a:p>
          <a:p>
            <a:r>
              <a:rPr lang="cs-CZ" b="1" dirty="0"/>
              <a:t>Oblasti pracovního práva:</a:t>
            </a:r>
          </a:p>
          <a:p>
            <a:pPr marL="514350" indent="-514350">
              <a:buAutoNum type="arabicPeriod"/>
            </a:pPr>
            <a:r>
              <a:rPr lang="cs-CZ" dirty="0"/>
              <a:t>Individuální pracovní právo</a:t>
            </a:r>
          </a:p>
          <a:p>
            <a:pPr marL="514350" indent="-514350">
              <a:buAutoNum type="arabicPeriod"/>
            </a:pPr>
            <a:r>
              <a:rPr lang="cs-CZ" dirty="0"/>
              <a:t>Kolektivní pracovní právo</a:t>
            </a:r>
          </a:p>
          <a:p>
            <a:pPr marL="514350" indent="-514350">
              <a:buAutoNum type="arabicPeriod"/>
            </a:pPr>
            <a:r>
              <a:rPr lang="cs-CZ" dirty="0"/>
              <a:t>Právní úprava zaměstnanosti – služební poměr …</a:t>
            </a:r>
          </a:p>
        </p:txBody>
      </p:sp>
    </p:spTree>
    <p:extLst>
      <p:ext uri="{BB962C8B-B14F-4D97-AF65-F5344CB8AC3E}">
        <p14:creationId xmlns:p14="http://schemas.microsoft.com/office/powerpoint/2010/main" val="336850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98AFE-CAF9-467C-AC80-914E1E9F0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E56366-6B84-47C8-8C2B-6248CCD9B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262/2006 Sb., zákoník práce</a:t>
            </a:r>
          </a:p>
          <a:p>
            <a:r>
              <a:rPr lang="cs-CZ" dirty="0"/>
              <a:t>Zákon č. 2/1991 Sb., o kolektivním vyjednávání</a:t>
            </a:r>
          </a:p>
          <a:p>
            <a:r>
              <a:rPr lang="cs-CZ" dirty="0"/>
              <a:t>Zákon č. 435/2004 Sb., o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37604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6F203-55A3-4351-96B3-7D8B13CD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Zákoník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5C973-7A7F-4A7B-8286-2919EEADC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Kodex pracovního práva</a:t>
            </a:r>
          </a:p>
          <a:p>
            <a:r>
              <a:rPr lang="cs-CZ" dirty="0"/>
              <a:t>Lex </a:t>
            </a:r>
            <a:r>
              <a:rPr lang="cs-CZ" dirty="0" err="1"/>
              <a:t>specialis</a:t>
            </a:r>
            <a:r>
              <a:rPr lang="cs-CZ" dirty="0"/>
              <a:t> (lex </a:t>
            </a:r>
            <a:r>
              <a:rPr lang="cs-CZ" dirty="0" err="1"/>
              <a:t>generalis</a:t>
            </a:r>
            <a:r>
              <a:rPr lang="cs-CZ" dirty="0"/>
              <a:t> – NOZ; soukromé právo)</a:t>
            </a:r>
          </a:p>
          <a:p>
            <a:pPr marL="0" indent="0">
              <a:buNone/>
            </a:pPr>
            <a:r>
              <a:rPr lang="cs-CZ" dirty="0"/>
              <a:t>Obsah:</a:t>
            </a:r>
          </a:p>
          <a:p>
            <a:r>
              <a:rPr lang="cs-CZ" dirty="0"/>
              <a:t>Pracovní poměr</a:t>
            </a:r>
          </a:p>
          <a:p>
            <a:r>
              <a:rPr lang="cs-CZ" dirty="0"/>
              <a:t>Pracovní doba</a:t>
            </a:r>
          </a:p>
          <a:p>
            <a:r>
              <a:rPr lang="cs-CZ" dirty="0"/>
              <a:t>BOZP</a:t>
            </a:r>
          </a:p>
          <a:p>
            <a:r>
              <a:rPr lang="cs-CZ" dirty="0"/>
              <a:t>Odměňování za práci</a:t>
            </a:r>
          </a:p>
          <a:p>
            <a:r>
              <a:rPr lang="cs-CZ" dirty="0"/>
              <a:t>Náhrady výdajů zaměstnanců</a:t>
            </a:r>
          </a:p>
          <a:p>
            <a:r>
              <a:rPr lang="cs-CZ" dirty="0"/>
              <a:t>Překážky v práci</a:t>
            </a:r>
          </a:p>
          <a:p>
            <a:r>
              <a:rPr lang="cs-CZ" dirty="0"/>
              <a:t>Dovolená</a:t>
            </a:r>
          </a:p>
          <a:p>
            <a:r>
              <a:rPr lang="cs-CZ" dirty="0"/>
              <a:t>pracovní podmínky</a:t>
            </a:r>
          </a:p>
          <a:p>
            <a:r>
              <a:rPr lang="cs-CZ" dirty="0"/>
              <a:t>Náhrada škod</a:t>
            </a:r>
          </a:p>
        </p:txBody>
      </p:sp>
    </p:spTree>
    <p:extLst>
      <p:ext uri="{BB962C8B-B14F-4D97-AF65-F5344CB8AC3E}">
        <p14:creationId xmlns:p14="http://schemas.microsoft.com/office/powerpoint/2010/main" val="234352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6C98D-2D20-499D-AB8E-B447C9D2B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8DBC1-970F-43C2-B58E-6BCCE47AA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Závislá práce:</a:t>
            </a:r>
          </a:p>
          <a:p>
            <a:r>
              <a:rPr lang="cs-CZ" dirty="0"/>
              <a:t>Vztah nadřízenosti a podřízenosti</a:t>
            </a:r>
          </a:p>
          <a:p>
            <a:r>
              <a:rPr lang="cs-CZ" dirty="0"/>
              <a:t>Jménem zaměstnavatele</a:t>
            </a:r>
          </a:p>
          <a:p>
            <a:r>
              <a:rPr lang="cs-CZ" dirty="0"/>
              <a:t>Podle pokynů zaměstnavatele</a:t>
            </a:r>
          </a:p>
          <a:p>
            <a:r>
              <a:rPr lang="cs-CZ" dirty="0"/>
              <a:t>Osobní výkon</a:t>
            </a:r>
          </a:p>
          <a:p>
            <a:r>
              <a:rPr lang="cs-CZ" dirty="0"/>
              <a:t>Mzda (plat, odměna)</a:t>
            </a:r>
          </a:p>
          <a:p>
            <a:r>
              <a:rPr lang="cs-CZ" dirty="0"/>
              <a:t>Náklady a odpovědnost – zaměstnavatel</a:t>
            </a:r>
          </a:p>
          <a:p>
            <a:r>
              <a:rPr lang="cs-CZ" dirty="0"/>
              <a:t>Pracovní doba</a:t>
            </a:r>
          </a:p>
          <a:p>
            <a:r>
              <a:rPr lang="cs-CZ" dirty="0"/>
              <a:t>Pracovní místo</a:t>
            </a:r>
          </a:p>
          <a:p>
            <a:r>
              <a:rPr lang="cs-CZ" dirty="0"/>
              <a:t>Výlučně v pracovně právním vztahu: = </a:t>
            </a:r>
          </a:p>
          <a:p>
            <a:pPr marL="0" indent="0">
              <a:buNone/>
            </a:pPr>
            <a:r>
              <a:rPr lang="cs-CZ" dirty="0"/>
              <a:t>a) pracovní poměr z pracovní smlouvy neb z jmenování</a:t>
            </a:r>
          </a:p>
          <a:p>
            <a:pPr marL="0" indent="0">
              <a:buNone/>
            </a:pPr>
            <a:r>
              <a:rPr lang="cs-CZ" dirty="0"/>
              <a:t>b) Dohoda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115251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E10F8-A368-4F16-8C61-68F97E21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36E070-6DAE-41D8-96DC-AFC927AD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Zaměstnanec, zaměstnavatel</a:t>
            </a:r>
          </a:p>
          <a:p>
            <a:r>
              <a:rPr lang="cs-CZ" dirty="0"/>
              <a:t>Písemně</a:t>
            </a:r>
          </a:p>
          <a:p>
            <a:r>
              <a:rPr lang="cs-CZ" dirty="0"/>
              <a:t>Cca 3x</a:t>
            </a:r>
          </a:p>
          <a:p>
            <a:r>
              <a:rPr lang="cs-CZ" dirty="0"/>
              <a:t>Obsah:</a:t>
            </a:r>
          </a:p>
          <a:p>
            <a:r>
              <a:rPr lang="cs-CZ" dirty="0"/>
              <a:t>Druh práce</a:t>
            </a:r>
          </a:p>
          <a:p>
            <a:r>
              <a:rPr lang="cs-CZ" dirty="0"/>
              <a:t>Místo nebo místa výkonu práce</a:t>
            </a:r>
          </a:p>
          <a:p>
            <a:r>
              <a:rPr lang="cs-CZ" dirty="0"/>
              <a:t>Den nástupu = den vzniku pracovního poměru</a:t>
            </a:r>
          </a:p>
          <a:p>
            <a:r>
              <a:rPr lang="cs-CZ" dirty="0"/>
              <a:t>Jiné: zkušební doba, dohoda o mzdě, způsob výkonu práce, trvání poměru  … </a:t>
            </a:r>
          </a:p>
        </p:txBody>
      </p:sp>
    </p:spTree>
    <p:extLst>
      <p:ext uri="{BB962C8B-B14F-4D97-AF65-F5344CB8AC3E}">
        <p14:creationId xmlns:p14="http://schemas.microsoft.com/office/powerpoint/2010/main" val="53934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379FC-D3FC-4A34-9A56-6CB3578F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A08276-EB68-4B14-9A7A-7E4F87177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Dohoda o pracovní činnosti</a:t>
            </a:r>
          </a:p>
          <a:p>
            <a:pPr marL="0" indent="0">
              <a:buNone/>
            </a:pPr>
            <a:r>
              <a:rPr lang="cs-CZ" dirty="0"/>
              <a:t>Maximálně polovina stanovené týdenní pracovní doby</a:t>
            </a:r>
          </a:p>
          <a:p>
            <a:pPr marL="0" indent="0">
              <a:buNone/>
            </a:pPr>
            <a:r>
              <a:rPr lang="cs-CZ" dirty="0"/>
              <a:t>Rozhodná částka 3 500 Kč (3 499 Kč) pro účast na </a:t>
            </a:r>
            <a:r>
              <a:rPr lang="cs-CZ" dirty="0" err="1"/>
              <a:t>soc.zab</a:t>
            </a:r>
            <a:r>
              <a:rPr lang="cs-CZ" dirty="0"/>
              <a:t>. (</a:t>
            </a:r>
            <a:r>
              <a:rPr lang="cs-CZ" dirty="0" err="1"/>
              <a:t>zdrav.poj</a:t>
            </a:r>
            <a:r>
              <a:rPr lang="cs-CZ" dirty="0"/>
              <a:t>.), srážková daň/zálohová daň 15%</a:t>
            </a:r>
          </a:p>
          <a:p>
            <a:r>
              <a:rPr lang="cs-CZ" b="1" dirty="0"/>
              <a:t>Dohoda o provedení práce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Jednorázově do 300 hodin ročně</a:t>
            </a:r>
          </a:p>
          <a:p>
            <a:pPr marL="0" indent="0">
              <a:buNone/>
            </a:pPr>
            <a:r>
              <a:rPr lang="cs-CZ" dirty="0"/>
              <a:t>Rozhodná částka 10 000 Kč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Písemná forma, 15 výpovědní doba, dohoda možná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364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EE1F5-9091-43D1-8CF9-B70052C03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pracovního poměru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28DF35-58B0-4D90-9D34-35139AC5E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Výpověď na straně zaměstnance</a:t>
            </a:r>
          </a:p>
          <a:p>
            <a:r>
              <a:rPr lang="cs-CZ" dirty="0"/>
              <a:t>Výpověď na straně zaměstnavatele</a:t>
            </a:r>
          </a:p>
          <a:p>
            <a:r>
              <a:rPr lang="cs-CZ" dirty="0"/>
              <a:t>Okamžité zrušení pracovního poměru</a:t>
            </a:r>
          </a:p>
          <a:p>
            <a:r>
              <a:rPr lang="cs-CZ" dirty="0"/>
              <a:t>Zrušení pracovního poměru ve zkušební době</a:t>
            </a:r>
          </a:p>
          <a:p>
            <a:r>
              <a:rPr lang="cs-CZ" dirty="0"/>
              <a:t>Smrt</a:t>
            </a:r>
          </a:p>
          <a:p>
            <a:r>
              <a:rPr lang="cs-CZ" dirty="0"/>
              <a:t>Uplynutí doby</a:t>
            </a:r>
          </a:p>
          <a:p>
            <a:r>
              <a:rPr lang="cs-CZ" dirty="0"/>
              <a:t>Úředním rozhodnutím – zrušení povolení k pobytu, vyhoštění</a:t>
            </a:r>
          </a:p>
          <a:p>
            <a:r>
              <a:rPr lang="cs-CZ" dirty="0"/>
              <a:t>Odvolání</a:t>
            </a:r>
            <a:r>
              <a:rPr lang="cs-CZ"/>
              <a:t>, vzdání 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719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313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Pracovní právo</vt:lpstr>
      <vt:lpstr>Pracovní právo</vt:lpstr>
      <vt:lpstr>Prameny práva</vt:lpstr>
      <vt:lpstr>Zákoník práce</vt:lpstr>
      <vt:lpstr>Pracovní poměr</vt:lpstr>
      <vt:lpstr>Pracovní smlouva</vt:lpstr>
      <vt:lpstr>Dohody o pracích konaných mimo pracovní poměr</vt:lpstr>
      <vt:lpstr>Skončení pracovního poměru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</dc:title>
  <dc:creator>Petr Mrkývka</dc:creator>
  <cp:lastModifiedBy>Petr Mrkývka</cp:lastModifiedBy>
  <cp:revision>4</cp:revision>
  <dcterms:created xsi:type="dcterms:W3CDTF">2021-04-13T11:29:24Z</dcterms:created>
  <dcterms:modified xsi:type="dcterms:W3CDTF">2021-04-13T11:55:22Z</dcterms:modified>
</cp:coreProperties>
</file>