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E0D64-E0FE-44C3-85B3-EB8851E3A2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56B441-4FA2-4B2C-AC88-B40A9D2184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159A6B-F6D8-4B5E-9D63-F772E164E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BDA4-DEAA-4869-90CB-E3B616A06D49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82BFB7-7976-4941-887E-6E11522C7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5F3FF8-7F24-4CCA-B243-2B8550BA5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4E63D-F0BB-47B3-90CE-BFCFAAFE34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643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2495F4-1417-48D2-ACA3-58A4E4910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29F8A03-E340-476B-91A8-F69B8E0537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84DDD0-145D-4C5A-968C-23CF2ACBB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BDA4-DEAA-4869-90CB-E3B616A06D49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A655E8-FED1-4840-B999-3E6E43588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A99C61-D391-4474-8D77-AC18249BC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4E63D-F0BB-47B3-90CE-BFCFAAFE34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218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5CD2556-C91B-46C1-98ED-3ACF1E8C55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342F44D-F9E0-4DE9-BEEE-8896890CD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96844C-59F9-4BA4-BAA2-D2085337A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BDA4-DEAA-4869-90CB-E3B616A06D49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34C128-E25E-4F8F-84DE-F1B731661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E81E09-2628-4198-9B0E-DF8CCC099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4E63D-F0BB-47B3-90CE-BFCFAAFE34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10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EC0395-3519-4A66-B266-DD55C24E7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8AE119-A41B-4B18-92AA-8D04F458A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E7FAAB-3124-4F4F-AD53-B85666357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BDA4-DEAA-4869-90CB-E3B616A06D49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93B8F9-14A3-4E45-B8C9-BC477031C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E9BE85-281B-428C-B712-7F31D91C0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4E63D-F0BB-47B3-90CE-BFCFAAFE34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577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FAC771-80CD-40B2-8548-C387CA5AE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6BA3641-0AE5-429A-9388-FC0895E62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988FA0-0C02-41D8-837E-17045C993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BDA4-DEAA-4869-90CB-E3B616A06D49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BFC769-7784-4803-98D8-E96BA06B0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95E4A3-1CED-4043-8922-582DD7877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4E63D-F0BB-47B3-90CE-BFCFAAFE34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015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31BE37-61AC-422B-9C32-5C216E471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A0387D-C116-4781-A616-92B8C0111D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89133E1-6FD5-4ECD-AC3E-B5BCA5437A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1B837C-E5A6-4CC7-B2E2-D4AB53948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BDA4-DEAA-4869-90CB-E3B616A06D49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8464E6-0937-4182-A5C6-6BD26400B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6486F9-5E73-42FC-A23E-9F1C6BAE1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4E63D-F0BB-47B3-90CE-BFCFAAFE34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3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16E9F-AF74-4387-9012-61E1B528F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A0F8C9F-1302-4D16-9BDD-14143C74B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3D54ED8-6AA9-4110-BB18-58001945D9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5880CB6-AA55-4D03-9B85-7735D1ADF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2165EE4-F54B-4B58-B407-C0C12D870F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F905A6F-F011-47B5-AB8F-E56D49015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BDA4-DEAA-4869-90CB-E3B616A06D49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0AF071E-1262-4F5C-8275-F0EF2EFF7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81F430D-B821-4D39-870C-25B9DF7B1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4E63D-F0BB-47B3-90CE-BFCFAAFE34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847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0BC017-1068-4355-A93B-D18B85C9B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3C8DC00-B3B6-4C5E-A6C2-5A59B2290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BDA4-DEAA-4869-90CB-E3B616A06D49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A276936-8A8F-40C7-90FE-8A7E5E174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B17302D-2527-492B-A61A-73350955F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4E63D-F0BB-47B3-90CE-BFCFAAFE34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370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B513A7D-24B5-4577-A3B5-4E548C761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BDA4-DEAA-4869-90CB-E3B616A06D49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38CCDA3-FADE-4492-854C-DC81AC986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135D608-4511-4581-AF93-51913EE5A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4E63D-F0BB-47B3-90CE-BFCFAAFE34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297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FC78CD-9D6A-484F-A8F2-86CC0C7F1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3A193E-F4F4-43C7-BFA5-AF53E6580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1D69C98-14E2-4522-B020-A81942D6A9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AC86501-5004-4F72-9116-FFF9BF3C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BDA4-DEAA-4869-90CB-E3B616A06D49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049D37-5894-452D-AAD1-686EA1895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A351A3-FD48-4E1B-A845-362F841C3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4E63D-F0BB-47B3-90CE-BFCFAAFE34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219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3C501-3EF0-48C3-A370-A6C1DF19E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45C8A8A-612C-4BC0-8221-89C59756DC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BD003F3-7F9A-46C6-B36B-DE8F1EEE79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36934E-BAAA-4778-98F7-2FE2424EC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BDA4-DEAA-4869-90CB-E3B616A06D49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7935CA-1933-4941-9E69-2D40F3F96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81B3E5-308E-4FCA-9A42-3FC5E878F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4E63D-F0BB-47B3-90CE-BFCFAAFE34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22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81813C2-66AE-4953-B833-E32A4627F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6460BC8-77C2-4D31-9405-19BAB54C7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E91949-E15F-43DE-B1B6-974E36E271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8BDA4-DEAA-4869-90CB-E3B616A06D49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90DC77-B08D-4693-B5DB-E99CB2E213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A5AC2C-A08D-41BB-A2AA-1BDA649000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4E63D-F0BB-47B3-90CE-BFCFAAFE34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351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Podatek_od_nieruchomo%C5%9Bci" TargetMode="External"/><Relationship Id="rId13" Type="http://schemas.openxmlformats.org/officeDocument/2006/relationships/hyperlink" Target="https://pl.wikipedia.org/wiki/Podatek_od_niekt%C3%B3rych_instytucji_finansowych" TargetMode="External"/><Relationship Id="rId18" Type="http://schemas.openxmlformats.org/officeDocument/2006/relationships/hyperlink" Target="https://pl.wikipedia.org/wiki/Podatek_od_gier" TargetMode="External"/><Relationship Id="rId3" Type="http://schemas.openxmlformats.org/officeDocument/2006/relationships/hyperlink" Target="https://pl.wikipedia.org/wiki/Podatek_dochodowy_od_os%C3%B3b_prawnych" TargetMode="External"/><Relationship Id="rId7" Type="http://schemas.openxmlformats.org/officeDocument/2006/relationships/hyperlink" Target="https://pl.wikipedia.org/wiki/Podatek_le%C5%9Bny" TargetMode="External"/><Relationship Id="rId12" Type="http://schemas.openxmlformats.org/officeDocument/2006/relationships/hyperlink" Target="https://pl.wikipedia.org/wiki/Zrycza%C5%82towany_podatek_od_warto%C5%9Bci_sprzedanej_produkcji" TargetMode="External"/><Relationship Id="rId17" Type="http://schemas.openxmlformats.org/officeDocument/2006/relationships/hyperlink" Target="https://pl.wikipedia.org/wiki/Akcyza_w_Polsce" TargetMode="External"/><Relationship Id="rId2" Type="http://schemas.openxmlformats.org/officeDocument/2006/relationships/hyperlink" Target="https://pl.wikipedia.org/wiki/Podatek_dochodowy_od_os%C3%B3b_fizycznych" TargetMode="External"/><Relationship Id="rId16" Type="http://schemas.openxmlformats.org/officeDocument/2006/relationships/hyperlink" Target="https://pl.wikipedia.org/wiki/Podatek_od_towar%C3%B3w_i_us%C5%82ug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pl.wikipedia.org/wiki/Podatek_rolny" TargetMode="External"/><Relationship Id="rId11" Type="http://schemas.openxmlformats.org/officeDocument/2006/relationships/hyperlink" Target="https://pl.wikipedia.org/wiki/Podatek_od_wydobycia_niekt%C3%B3rych_kopalin" TargetMode="External"/><Relationship Id="rId5" Type="http://schemas.openxmlformats.org/officeDocument/2006/relationships/hyperlink" Target="https://pl.wikipedia.org/wiki/Podatek_od_czynno%C5%9Bci_cywilnoprawnych" TargetMode="External"/><Relationship Id="rId15" Type="http://schemas.openxmlformats.org/officeDocument/2006/relationships/hyperlink" Target="https://pl.wikipedia.org/wiki/Podatek_od_dochod%C3%B3w_kapita%C5%82owych_w_Polsce" TargetMode="External"/><Relationship Id="rId10" Type="http://schemas.openxmlformats.org/officeDocument/2006/relationships/hyperlink" Target="https://pl.wikipedia.org/wiki/Podatek_tona%C5%BCowy" TargetMode="External"/><Relationship Id="rId4" Type="http://schemas.openxmlformats.org/officeDocument/2006/relationships/hyperlink" Target="https://pl.wikipedia.org/wiki/Podatek_od_spadk%C3%B3w_i_darowizn" TargetMode="External"/><Relationship Id="rId9" Type="http://schemas.openxmlformats.org/officeDocument/2006/relationships/hyperlink" Target="https://pl.wikipedia.org/wiki/Podatek_od_%C5%9Brodk%C3%B3w_transportowych" TargetMode="External"/><Relationship Id="rId14" Type="http://schemas.openxmlformats.org/officeDocument/2006/relationships/hyperlink" Target="https://pl.wikipedia.org/wiki/Podatek_od_sprzeda%C5%BCy_detalicznej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/index.php?title=%D0%A1%D0%B1%D0%BE%D1%80%D1%8B_%D0%B7%D0%B0_%D0%BF%D0%BE%D0%BB%D1%8C%D0%B7%D0%BE%D0%B2%D0%B0%D0%BD%D0%B8%D0%B5_%D0%BE%D0%B1%D1%8A%D0%B5%D0%BA%D1%82%D0%B0%D0%BC%D0%B8_%D0%B6%D0%B8%D0%B2%D0%BE%D1%82%D0%BD%D0%BE%D0%B3%D0%BE_%D0%BC%D0%B8%D1%80%D0%B0_%D0%B8_%D0%B7%D0%B0_%D0%BF%D0%BE%D0%BB%D1%8C%D0%B7%D0%BE%D0%B2%D0%B0%D0%BD%D0%B8%D0%B5_%D0%BE%D0%B1%D1%8A%D0%B5%D0%BA%D1%82%D0%B0%D0%BC%D0%B8_%D0%B2%D0%BE%D0%B4%D0%BD%D1%8B%D1%85_%D0%B1%D0%B8%D0%BE%D0%BB%D0%BE%D0%B3%D0%B8%D1%87%D0%B5%D1%81%D0%BA%D0%B8%D1%85_%D1%80%D0%B5%D1%81%D1%83%D1%80%D1%81%D0%BE%D0%B2&amp;action=edit&amp;redlink=1" TargetMode="External"/><Relationship Id="rId3" Type="http://schemas.openxmlformats.org/officeDocument/2006/relationships/hyperlink" Target="https://ru.wikipedia.org/wiki/%D0%90%D0%BA%D1%86%D0%B8%D0%B7" TargetMode="External"/><Relationship Id="rId7" Type="http://schemas.openxmlformats.org/officeDocument/2006/relationships/hyperlink" Target="https://ru.wikipedia.org/wiki/%D0%92%D0%BE%D0%B4%D0%BD%D1%8B%D0%B9_%D0%BD%D0%B0%D0%BB%D0%BE%D0%B3" TargetMode="External"/><Relationship Id="rId2" Type="http://schemas.openxmlformats.org/officeDocument/2006/relationships/hyperlink" Target="https://ru.wikipedia.org/wiki/%D0%9D%D0%B0%D0%BB%D0%BE%D0%B3_%D0%BD%D0%B0_%D0%B4%D0%BE%D0%B1%D0%B0%D0%B2%D0%BB%D0%B5%D0%BD%D0%BD%D1%83%D1%8E_%D1%81%D1%82%D0%BE%D0%B8%D0%BC%D0%BE%D1%81%D1%82%D1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D%D0%B0%D0%BB%D0%BE%D0%B3_%D0%BD%D0%B0_%D0%B4%D0%BE%D0%B1%D1%8B%D1%87%D1%83_%D0%BF%D0%BE%D0%BB%D0%B5%D0%B7%D0%BD%D1%8B%D1%85_%D0%B8%D1%81%D0%BA%D0%BE%D0%BF%D0%B0%D0%B5%D0%BC%D1%8B%D1%85_(%D0%A0%D0%BE%D1%81%D1%81%D0%B8%D1%8F)" TargetMode="External"/><Relationship Id="rId5" Type="http://schemas.openxmlformats.org/officeDocument/2006/relationships/hyperlink" Target="https://ru.wikipedia.org/wiki/%D0%9D%D0%B0%D0%BB%D0%BE%D0%B3_%D0%BD%D0%B0_%D0%BF%D1%80%D0%B8%D0%B1%D1%8B%D0%BB%D1%8C" TargetMode="External"/><Relationship Id="rId4" Type="http://schemas.openxmlformats.org/officeDocument/2006/relationships/hyperlink" Target="https://ru.wikipedia.org/wiki/%D0%9D%D0%B0%D0%BB%D0%BE%D0%B3_%D0%BD%D0%B0_%D0%B4%D0%BE%D1%85%D0%BE%D0%B4%D1%8B_%D1%84%D0%B8%D0%B7%D0%B8%D1%87%D0%B5%D1%81%D0%BA%D0%B8%D1%85_%D0%BB%D0%B8%D1%86" TargetMode="External"/><Relationship Id="rId9" Type="http://schemas.openxmlformats.org/officeDocument/2006/relationships/hyperlink" Target="https://ru.wikipedia.org/wiki/%D0%93%D0%BE%D1%81%D1%83%D0%B4%D0%B0%D1%80%D1%81%D1%82%D0%B2%D0%B5%D0%BD%D0%BD%D0%B0%D1%8F_%D0%BF%D0%BE%D1%88%D0%BB%D0%B8%D0%BD%D0%B0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/index.php?title=%D0%9D%D0%B0%D0%BB%D0%BE%D0%B3_%D0%BD%D0%B0_%D0%B8%D0%B3%D0%BE%D1%80%D0%BD%D1%8B%D0%B9_%D0%B1%D0%B8%D0%B7%D0%BD%D0%B5%D1%81&amp;action=edit&amp;redlink=1" TargetMode="External"/><Relationship Id="rId2" Type="http://schemas.openxmlformats.org/officeDocument/2006/relationships/hyperlink" Target="https://ru.wikipedia.org/wiki/%D0%9D%D0%B0%D0%BB%D0%BE%D0%B3_%D0%BD%D0%B0_%D0%B8%D0%BC%D1%83%D1%89%D0%B5%D1%81%D1%82%D0%B2%D0%BE#&#1042;_&#1056;&#1086;&#1089;&#1089;&#1080;&#1080;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/index.php?title=%D0%A2%D0%BE%D1%80%D0%B3%D0%BE%D0%B2%D1%8B%D0%B9_%D1%81%D0%B1%D0%BE%D1%80&amp;action=edit&amp;redlink=1" TargetMode="External"/><Relationship Id="rId5" Type="http://schemas.openxmlformats.org/officeDocument/2006/relationships/hyperlink" Target="https://ru.wikipedia.org/wiki/%D0%97%D0%B5%D0%BC%D0%B5%D0%BB%D1%8C%D0%BD%D1%8B%D0%B9_%D0%BD%D0%B0%D0%BB%D0%BE%D0%B3" TargetMode="External"/><Relationship Id="rId4" Type="http://schemas.openxmlformats.org/officeDocument/2006/relationships/hyperlink" Target="https://ru.wikipedia.org/wiki/%D0%A2%D1%80%D0%B0%D0%BD%D1%81%D0%BF%D0%BE%D1%80%D1%82%D0%BD%D1%8B%D0%B9_%D0%BD%D0%B0%D0%BB%D0%BE%D0%B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ABE928-2AA9-4D16-9470-375A28097E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Skok do daňového 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352550-A7EB-48F4-BEBC-CE961AA2DC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863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97A524-6D4E-43C0-8EEF-B2C1D0CA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Správce daně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F045B4-9B2D-4B6D-9C5C-698739135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Obecný pojem</a:t>
            </a:r>
          </a:p>
          <a:p>
            <a:r>
              <a:rPr lang="cs-CZ" dirty="0"/>
              <a:t>Označení správního </a:t>
            </a:r>
            <a:r>
              <a:rPr lang="cs-CZ" dirty="0" err="1"/>
              <a:t>porgánů</a:t>
            </a:r>
            <a:r>
              <a:rPr lang="cs-CZ" dirty="0"/>
              <a:t>, který vykonává správu „daně“ ve své věcné působnosti</a:t>
            </a:r>
          </a:p>
          <a:p>
            <a:r>
              <a:rPr lang="cs-CZ" dirty="0"/>
              <a:t>Správce daně </a:t>
            </a:r>
            <a:r>
              <a:rPr lang="cs-CZ" dirty="0" err="1"/>
              <a:t>sensu</a:t>
            </a:r>
            <a:r>
              <a:rPr lang="cs-CZ" dirty="0"/>
              <a:t> </a:t>
            </a:r>
            <a:r>
              <a:rPr lang="cs-CZ" dirty="0" err="1"/>
              <a:t>stricto</a:t>
            </a:r>
            <a:r>
              <a:rPr lang="cs-CZ" dirty="0"/>
              <a:t>: Finanční správa České republiky, Celní správa České republiky</a:t>
            </a:r>
          </a:p>
          <a:p>
            <a:r>
              <a:rPr lang="cs-CZ" dirty="0"/>
              <a:t>Poplatky – obecní úřad (místní poplatky), správní orgán (správní poplatky), soud (</a:t>
            </a:r>
            <a:r>
              <a:rPr lang="cs-CZ"/>
              <a:t>soudní poplatky)</a:t>
            </a:r>
          </a:p>
        </p:txBody>
      </p:sp>
    </p:spTree>
    <p:extLst>
      <p:ext uri="{BB962C8B-B14F-4D97-AF65-F5344CB8AC3E}">
        <p14:creationId xmlns:p14="http://schemas.microsoft.com/office/powerpoint/2010/main" val="139847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88E654-C839-4C72-8937-F804FFB0E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Podatki</a:t>
            </a:r>
            <a:r>
              <a:rPr lang="cs-CZ" dirty="0"/>
              <a:t> w </a:t>
            </a:r>
            <a:r>
              <a:rPr lang="cs-CZ" dirty="0" err="1"/>
              <a:t>Polsce</a:t>
            </a: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9250827-260E-4F58-81E8-4B3DA3FD2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914401"/>
            <a:ext cx="5157787" cy="549276"/>
          </a:xfrm>
        </p:spPr>
        <p:txBody>
          <a:bodyPr/>
          <a:lstStyle/>
          <a:p>
            <a:r>
              <a:rPr lang="cs-CZ" dirty="0" err="1"/>
              <a:t>Podatki</a:t>
            </a:r>
            <a:r>
              <a:rPr lang="cs-CZ" dirty="0"/>
              <a:t> </a:t>
            </a:r>
            <a:r>
              <a:rPr lang="cs-CZ" dirty="0" err="1"/>
              <a:t>bezpoŕednie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9AF415-DB8A-4D71-8B4A-83283C626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463677"/>
            <a:ext cx="5157787" cy="4725986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u="sng" dirty="0" err="1">
                <a:hlinkClick r:id="rId2" tooltip="Podatek dochodowy od osób fizycznych"/>
              </a:rPr>
              <a:t>podatek</a:t>
            </a:r>
            <a:r>
              <a:rPr lang="cs-CZ" u="sng" dirty="0">
                <a:hlinkClick r:id="rId2" tooltip="Podatek dochodowy od osób fizycznych"/>
              </a:rPr>
              <a:t> </a:t>
            </a:r>
            <a:r>
              <a:rPr lang="cs-CZ" u="sng" dirty="0" err="1">
                <a:hlinkClick r:id="rId2" tooltip="Podatek dochodowy od osób fizycznych"/>
              </a:rPr>
              <a:t>dochodowy</a:t>
            </a:r>
            <a:r>
              <a:rPr lang="cs-CZ" u="sng" dirty="0">
                <a:hlinkClick r:id="rId2" tooltip="Podatek dochodowy od osób fizycznych"/>
              </a:rPr>
              <a:t> od </a:t>
            </a:r>
            <a:r>
              <a:rPr lang="cs-CZ" u="sng" dirty="0" err="1">
                <a:hlinkClick r:id="rId2" tooltip="Podatek dochodowy od osób fizycznych"/>
              </a:rPr>
              <a:t>osób</a:t>
            </a:r>
            <a:r>
              <a:rPr lang="cs-CZ" u="sng" dirty="0">
                <a:hlinkClick r:id="rId2" tooltip="Podatek dochodowy od osób fizycznych"/>
              </a:rPr>
              <a:t> </a:t>
            </a:r>
            <a:r>
              <a:rPr lang="cs-CZ" u="sng" dirty="0" err="1">
                <a:hlinkClick r:id="rId2" tooltip="Podatek dochodowy od osób fizycznych"/>
              </a:rPr>
              <a:t>fizycznych</a:t>
            </a:r>
            <a:r>
              <a:rPr lang="cs-CZ" u="sng" dirty="0"/>
              <a:t> (PIT),</a:t>
            </a:r>
          </a:p>
          <a:p>
            <a:pPr lvl="0"/>
            <a:r>
              <a:rPr lang="cs-CZ" u="sng" dirty="0" err="1">
                <a:hlinkClick r:id="rId3" tooltip="Podatek dochodowy od osób prawnych"/>
              </a:rPr>
              <a:t>podatek</a:t>
            </a:r>
            <a:r>
              <a:rPr lang="cs-CZ" u="sng" dirty="0">
                <a:hlinkClick r:id="rId3" tooltip="Podatek dochodowy od osób prawnych"/>
              </a:rPr>
              <a:t> </a:t>
            </a:r>
            <a:r>
              <a:rPr lang="cs-CZ" u="sng" dirty="0" err="1">
                <a:hlinkClick r:id="rId3" tooltip="Podatek dochodowy od osób prawnych"/>
              </a:rPr>
              <a:t>dochodowy</a:t>
            </a:r>
            <a:r>
              <a:rPr lang="cs-CZ" u="sng" dirty="0">
                <a:hlinkClick r:id="rId3" tooltip="Podatek dochodowy od osób prawnych"/>
              </a:rPr>
              <a:t> od </a:t>
            </a:r>
            <a:r>
              <a:rPr lang="cs-CZ" u="sng" dirty="0" err="1">
                <a:hlinkClick r:id="rId3" tooltip="Podatek dochodowy od osób prawnych"/>
              </a:rPr>
              <a:t>osób</a:t>
            </a:r>
            <a:r>
              <a:rPr lang="cs-CZ" u="sng" dirty="0">
                <a:hlinkClick r:id="rId3" tooltip="Podatek dochodowy od osób prawnych"/>
              </a:rPr>
              <a:t> </a:t>
            </a:r>
            <a:r>
              <a:rPr lang="cs-CZ" u="sng" dirty="0" err="1">
                <a:hlinkClick r:id="rId3" tooltip="Podatek dochodowy od osób prawnych"/>
              </a:rPr>
              <a:t>prawnych</a:t>
            </a:r>
            <a:r>
              <a:rPr lang="cs-CZ" u="sng" dirty="0"/>
              <a:t> (CIT),</a:t>
            </a:r>
          </a:p>
          <a:p>
            <a:pPr lvl="0"/>
            <a:r>
              <a:rPr lang="cs-CZ" u="sng" dirty="0" err="1">
                <a:hlinkClick r:id="rId4" tooltip="Podatek od spadków i darowizn"/>
              </a:rPr>
              <a:t>podatek</a:t>
            </a:r>
            <a:r>
              <a:rPr lang="cs-CZ" u="sng" dirty="0">
                <a:hlinkClick r:id="rId4" tooltip="Podatek od spadków i darowizn"/>
              </a:rPr>
              <a:t> od </a:t>
            </a:r>
            <a:r>
              <a:rPr lang="cs-CZ" u="sng" dirty="0" err="1">
                <a:hlinkClick r:id="rId4" tooltip="Podatek od spadków i darowizn"/>
              </a:rPr>
              <a:t>spadków</a:t>
            </a:r>
            <a:r>
              <a:rPr lang="cs-CZ" u="sng" dirty="0">
                <a:hlinkClick r:id="rId4" tooltip="Podatek od spadków i darowizn"/>
              </a:rPr>
              <a:t> i </a:t>
            </a:r>
            <a:r>
              <a:rPr lang="cs-CZ" u="sng" dirty="0" err="1">
                <a:hlinkClick r:id="rId4" tooltip="Podatek od spadków i darowizn"/>
              </a:rPr>
              <a:t>darowizn</a:t>
            </a:r>
            <a:r>
              <a:rPr lang="cs-CZ" u="sng" dirty="0"/>
              <a:t>,</a:t>
            </a:r>
          </a:p>
          <a:p>
            <a:pPr lvl="0"/>
            <a:r>
              <a:rPr lang="cs-CZ" u="sng" dirty="0" err="1">
                <a:hlinkClick r:id="rId5" tooltip="Podatek od czynności cywilnoprawnych"/>
              </a:rPr>
              <a:t>podatek</a:t>
            </a:r>
            <a:r>
              <a:rPr lang="cs-CZ" u="sng" dirty="0">
                <a:hlinkClick r:id="rId5" tooltip="Podatek od czynności cywilnoprawnych"/>
              </a:rPr>
              <a:t> od </a:t>
            </a:r>
            <a:r>
              <a:rPr lang="cs-CZ" u="sng" dirty="0" err="1">
                <a:hlinkClick r:id="rId5" tooltip="Podatek od czynności cywilnoprawnych"/>
              </a:rPr>
              <a:t>czynności</a:t>
            </a:r>
            <a:r>
              <a:rPr lang="cs-CZ" u="sng" dirty="0">
                <a:hlinkClick r:id="rId5" tooltip="Podatek od czynności cywilnoprawnych"/>
              </a:rPr>
              <a:t> </a:t>
            </a:r>
            <a:r>
              <a:rPr lang="cs-CZ" u="sng" dirty="0" err="1">
                <a:hlinkClick r:id="rId5" tooltip="Podatek od czynności cywilnoprawnych"/>
              </a:rPr>
              <a:t>cywilnoprawnych</a:t>
            </a:r>
            <a:r>
              <a:rPr lang="cs-CZ" u="sng" dirty="0"/>
              <a:t>,</a:t>
            </a:r>
          </a:p>
          <a:p>
            <a:pPr lvl="0"/>
            <a:r>
              <a:rPr lang="cs-CZ" u="sng" dirty="0" err="1">
                <a:hlinkClick r:id="rId6" tooltip="Podatek rolny"/>
              </a:rPr>
              <a:t>podatek</a:t>
            </a:r>
            <a:r>
              <a:rPr lang="cs-CZ" u="sng" dirty="0">
                <a:hlinkClick r:id="rId6" tooltip="Podatek rolny"/>
              </a:rPr>
              <a:t> rolny</a:t>
            </a:r>
            <a:r>
              <a:rPr lang="cs-CZ" u="sng" dirty="0"/>
              <a:t>,</a:t>
            </a:r>
          </a:p>
          <a:p>
            <a:pPr lvl="0"/>
            <a:r>
              <a:rPr lang="cs-CZ" u="sng" dirty="0" err="1">
                <a:hlinkClick r:id="rId7" tooltip="Podatek leśny"/>
              </a:rPr>
              <a:t>podatek</a:t>
            </a:r>
            <a:r>
              <a:rPr lang="cs-CZ" u="sng" dirty="0">
                <a:hlinkClick r:id="rId7" tooltip="Podatek leśny"/>
              </a:rPr>
              <a:t> </a:t>
            </a:r>
            <a:r>
              <a:rPr lang="cs-CZ" u="sng" dirty="0" err="1">
                <a:hlinkClick r:id="rId7" tooltip="Podatek leśny"/>
              </a:rPr>
              <a:t>leśny</a:t>
            </a:r>
            <a:r>
              <a:rPr lang="cs-CZ" u="sng" dirty="0"/>
              <a:t>,</a:t>
            </a:r>
          </a:p>
          <a:p>
            <a:pPr lvl="0"/>
            <a:r>
              <a:rPr lang="cs-CZ" u="sng" dirty="0" err="1">
                <a:hlinkClick r:id="rId8" tooltip="Podatek od nieruchomości"/>
              </a:rPr>
              <a:t>podatek</a:t>
            </a:r>
            <a:r>
              <a:rPr lang="cs-CZ" u="sng" dirty="0">
                <a:hlinkClick r:id="rId8" tooltip="Podatek od nieruchomości"/>
              </a:rPr>
              <a:t> od </a:t>
            </a:r>
            <a:r>
              <a:rPr lang="cs-CZ" u="sng" dirty="0" err="1">
                <a:hlinkClick r:id="rId8" tooltip="Podatek od nieruchomości"/>
              </a:rPr>
              <a:t>nieruchomości</a:t>
            </a:r>
            <a:r>
              <a:rPr lang="cs-CZ" u="sng" dirty="0"/>
              <a:t>,</a:t>
            </a:r>
          </a:p>
          <a:p>
            <a:pPr lvl="0"/>
            <a:r>
              <a:rPr lang="cs-CZ" u="sng" dirty="0" err="1">
                <a:hlinkClick r:id="rId9" tooltip="Podatek od środków transportowych"/>
              </a:rPr>
              <a:t>podatek</a:t>
            </a:r>
            <a:r>
              <a:rPr lang="cs-CZ" u="sng" dirty="0">
                <a:hlinkClick r:id="rId9" tooltip="Podatek od środków transportowych"/>
              </a:rPr>
              <a:t> od </a:t>
            </a:r>
            <a:r>
              <a:rPr lang="cs-CZ" u="sng" dirty="0" err="1">
                <a:hlinkClick r:id="rId9" tooltip="Podatek od środków transportowych"/>
              </a:rPr>
              <a:t>środków</a:t>
            </a:r>
            <a:r>
              <a:rPr lang="cs-CZ" u="sng" dirty="0">
                <a:hlinkClick r:id="rId9" tooltip="Podatek od środków transportowych"/>
              </a:rPr>
              <a:t> </a:t>
            </a:r>
            <a:r>
              <a:rPr lang="cs-CZ" u="sng" dirty="0" err="1">
                <a:hlinkClick r:id="rId9" tooltip="Podatek od środków transportowych"/>
              </a:rPr>
              <a:t>transportowych</a:t>
            </a:r>
            <a:r>
              <a:rPr lang="cs-CZ" u="sng" dirty="0"/>
              <a:t>,</a:t>
            </a:r>
          </a:p>
          <a:p>
            <a:pPr lvl="0"/>
            <a:r>
              <a:rPr lang="cs-CZ" u="sng" dirty="0" err="1">
                <a:hlinkClick r:id="rId10" tooltip="Podatek tonażowy"/>
              </a:rPr>
              <a:t>podatek</a:t>
            </a:r>
            <a:r>
              <a:rPr lang="cs-CZ" u="sng" dirty="0">
                <a:hlinkClick r:id="rId10" tooltip="Podatek tonażowy"/>
              </a:rPr>
              <a:t> </a:t>
            </a:r>
            <a:r>
              <a:rPr lang="cs-CZ" u="sng" dirty="0" err="1">
                <a:hlinkClick r:id="rId10" tooltip="Podatek tonażowy"/>
              </a:rPr>
              <a:t>tonażowy</a:t>
            </a:r>
            <a:r>
              <a:rPr lang="cs-CZ" u="sng" dirty="0"/>
              <a:t>,</a:t>
            </a:r>
          </a:p>
          <a:p>
            <a:pPr lvl="0"/>
            <a:r>
              <a:rPr lang="cs-CZ" u="sng" dirty="0" err="1">
                <a:hlinkClick r:id="rId11" tooltip="Podatek od wydobycia niektórych kopalin"/>
              </a:rPr>
              <a:t>podatek</a:t>
            </a:r>
            <a:r>
              <a:rPr lang="cs-CZ" u="sng" dirty="0">
                <a:hlinkClick r:id="rId11" tooltip="Podatek od wydobycia niektórych kopalin"/>
              </a:rPr>
              <a:t> od </a:t>
            </a:r>
            <a:r>
              <a:rPr lang="cs-CZ" u="sng" dirty="0" err="1">
                <a:hlinkClick r:id="rId11" tooltip="Podatek od wydobycia niektórych kopalin"/>
              </a:rPr>
              <a:t>wydobycia</a:t>
            </a:r>
            <a:r>
              <a:rPr lang="cs-CZ" u="sng" dirty="0">
                <a:hlinkClick r:id="rId11" tooltip="Podatek od wydobycia niektórych kopalin"/>
              </a:rPr>
              <a:t> </a:t>
            </a:r>
            <a:r>
              <a:rPr lang="cs-CZ" u="sng" dirty="0" err="1">
                <a:hlinkClick r:id="rId11" tooltip="Podatek od wydobycia niektórych kopalin"/>
              </a:rPr>
              <a:t>niektórych</a:t>
            </a:r>
            <a:r>
              <a:rPr lang="cs-CZ" u="sng" dirty="0">
                <a:hlinkClick r:id="rId11" tooltip="Podatek od wydobycia niektórych kopalin"/>
              </a:rPr>
              <a:t> </a:t>
            </a:r>
            <a:r>
              <a:rPr lang="cs-CZ" u="sng" dirty="0" err="1">
                <a:hlinkClick r:id="rId11" tooltip="Podatek od wydobycia niektórych kopalin"/>
              </a:rPr>
              <a:t>kopalin</a:t>
            </a:r>
            <a:r>
              <a:rPr lang="cs-CZ" u="sng" dirty="0"/>
              <a:t>,</a:t>
            </a:r>
          </a:p>
          <a:p>
            <a:pPr lvl="0"/>
            <a:r>
              <a:rPr lang="cs-CZ" u="sng" dirty="0" err="1">
                <a:hlinkClick r:id="rId12" tooltip="Zryczałtowany podatek od wartości sprzedanej produkcji"/>
              </a:rPr>
              <a:t>zryczałtowany</a:t>
            </a:r>
            <a:r>
              <a:rPr lang="cs-CZ" u="sng" dirty="0">
                <a:hlinkClick r:id="rId12" tooltip="Zryczałtowany podatek od wartości sprzedanej produkcji"/>
              </a:rPr>
              <a:t> </a:t>
            </a:r>
            <a:r>
              <a:rPr lang="cs-CZ" u="sng" dirty="0" err="1">
                <a:hlinkClick r:id="rId12" tooltip="Zryczałtowany podatek od wartości sprzedanej produkcji"/>
              </a:rPr>
              <a:t>podatek</a:t>
            </a:r>
            <a:r>
              <a:rPr lang="cs-CZ" u="sng" dirty="0">
                <a:hlinkClick r:id="rId12" tooltip="Zryczałtowany podatek od wartości sprzedanej produkcji"/>
              </a:rPr>
              <a:t> od </a:t>
            </a:r>
            <a:r>
              <a:rPr lang="cs-CZ" u="sng" dirty="0" err="1">
                <a:hlinkClick r:id="rId12" tooltip="Zryczałtowany podatek od wartości sprzedanej produkcji"/>
              </a:rPr>
              <a:t>wartości</a:t>
            </a:r>
            <a:r>
              <a:rPr lang="cs-CZ" u="sng" dirty="0">
                <a:hlinkClick r:id="rId12" tooltip="Zryczałtowany podatek od wartości sprzedanej produkcji"/>
              </a:rPr>
              <a:t> </a:t>
            </a:r>
            <a:r>
              <a:rPr lang="cs-CZ" u="sng" dirty="0" err="1">
                <a:hlinkClick r:id="rId12" tooltip="Zryczałtowany podatek od wartości sprzedanej produkcji"/>
              </a:rPr>
              <a:t>sprzedanej</a:t>
            </a:r>
            <a:r>
              <a:rPr lang="cs-CZ" u="sng" dirty="0">
                <a:hlinkClick r:id="rId12" tooltip="Zryczałtowany podatek od wartości sprzedanej produkcji"/>
              </a:rPr>
              <a:t> </a:t>
            </a:r>
            <a:r>
              <a:rPr lang="cs-CZ" u="sng" dirty="0" err="1">
                <a:hlinkClick r:id="rId12" tooltip="Zryczałtowany podatek od wartości sprzedanej produkcji"/>
              </a:rPr>
              <a:t>produkcji</a:t>
            </a:r>
            <a:r>
              <a:rPr lang="cs-CZ" u="sng" dirty="0">
                <a:hlinkClick r:id="rId12" tooltip="Zryczałtowany podatek od wartości sprzedanej produkcji"/>
              </a:rPr>
              <a:t> (</a:t>
            </a:r>
            <a:r>
              <a:rPr lang="cs-CZ" u="sng" dirty="0" err="1">
                <a:hlinkClick r:id="rId12" tooltip="Zryczałtowany podatek od wartości sprzedanej produkcji"/>
              </a:rPr>
              <a:t>tzw</a:t>
            </a:r>
            <a:r>
              <a:rPr lang="cs-CZ" u="sng" dirty="0">
                <a:hlinkClick r:id="rId12" tooltip="Zryczałtowany podatek od wartości sprzedanej produkcji"/>
              </a:rPr>
              <a:t>. </a:t>
            </a:r>
            <a:r>
              <a:rPr lang="cs-CZ" u="sng" dirty="0" err="1">
                <a:hlinkClick r:id="rId12" tooltip="Zryczałtowany podatek od wartości sprzedanej produkcji"/>
              </a:rPr>
              <a:t>podatek</a:t>
            </a:r>
            <a:r>
              <a:rPr lang="cs-CZ" u="sng" dirty="0">
                <a:hlinkClick r:id="rId12" tooltip="Zryczałtowany podatek od wartości sprzedanej produkcji"/>
              </a:rPr>
              <a:t> od </a:t>
            </a:r>
            <a:r>
              <a:rPr lang="cs-CZ" u="sng" dirty="0" err="1">
                <a:hlinkClick r:id="rId12" tooltip="Zryczałtowany podatek od wartości sprzedanej produkcji"/>
              </a:rPr>
              <a:t>produkcji</a:t>
            </a:r>
            <a:r>
              <a:rPr lang="cs-CZ" u="sng" dirty="0">
                <a:hlinkClick r:id="rId12" tooltip="Zryczałtowany podatek od wartości sprzedanej produkcji"/>
              </a:rPr>
              <a:t> </a:t>
            </a:r>
            <a:r>
              <a:rPr lang="cs-CZ" u="sng" dirty="0" err="1">
                <a:hlinkClick r:id="rId12" tooltip="Zryczałtowany podatek od wartości sprzedanej produkcji"/>
              </a:rPr>
              <a:t>okrętowej</a:t>
            </a:r>
            <a:r>
              <a:rPr lang="cs-CZ" u="sng" dirty="0">
                <a:hlinkClick r:id="rId12" tooltip="Zryczałtowany podatek od wartości sprzedanej produkcji"/>
              </a:rPr>
              <a:t>)</a:t>
            </a:r>
            <a:r>
              <a:rPr lang="cs-CZ" u="sng" dirty="0"/>
              <a:t>,</a:t>
            </a:r>
          </a:p>
          <a:p>
            <a:pPr lvl="0"/>
            <a:r>
              <a:rPr lang="cs-CZ" u="sng" dirty="0" err="1">
                <a:hlinkClick r:id="rId13" tooltip="Podatek od niektórych instytucji finansowych"/>
              </a:rPr>
              <a:t>podatek</a:t>
            </a:r>
            <a:r>
              <a:rPr lang="cs-CZ" u="sng" dirty="0">
                <a:hlinkClick r:id="rId13" tooltip="Podatek od niektórych instytucji finansowych"/>
              </a:rPr>
              <a:t> od </a:t>
            </a:r>
            <a:r>
              <a:rPr lang="cs-CZ" u="sng" dirty="0" err="1">
                <a:hlinkClick r:id="rId13" tooltip="Podatek od niektórych instytucji finansowych"/>
              </a:rPr>
              <a:t>niektórych</a:t>
            </a:r>
            <a:r>
              <a:rPr lang="cs-CZ" u="sng" dirty="0">
                <a:hlinkClick r:id="rId13" tooltip="Podatek od niektórych instytucji finansowych"/>
              </a:rPr>
              <a:t> </a:t>
            </a:r>
            <a:r>
              <a:rPr lang="cs-CZ" u="sng" dirty="0" err="1">
                <a:hlinkClick r:id="rId13" tooltip="Podatek od niektórych instytucji finansowych"/>
              </a:rPr>
              <a:t>instytucji</a:t>
            </a:r>
            <a:r>
              <a:rPr lang="cs-CZ" u="sng" dirty="0">
                <a:hlinkClick r:id="rId13" tooltip="Podatek od niektórych instytucji finansowych"/>
              </a:rPr>
              <a:t> </a:t>
            </a:r>
            <a:r>
              <a:rPr lang="cs-CZ" u="sng" dirty="0" err="1">
                <a:hlinkClick r:id="rId13" tooltip="Podatek od niektórych instytucji finansowych"/>
              </a:rPr>
              <a:t>finansowych</a:t>
            </a:r>
            <a:r>
              <a:rPr lang="cs-CZ" u="sng" dirty="0"/>
              <a:t>,</a:t>
            </a:r>
          </a:p>
          <a:p>
            <a:pPr lvl="0"/>
            <a:r>
              <a:rPr lang="cs-CZ" u="sng" dirty="0" err="1">
                <a:hlinkClick r:id="rId14" tooltip="Podatek od sprzedaży detalicznej"/>
              </a:rPr>
              <a:t>podatek</a:t>
            </a:r>
            <a:r>
              <a:rPr lang="cs-CZ" u="sng" dirty="0">
                <a:hlinkClick r:id="rId14" tooltip="Podatek od sprzedaży detalicznej"/>
              </a:rPr>
              <a:t> od </a:t>
            </a:r>
            <a:r>
              <a:rPr lang="cs-CZ" u="sng" dirty="0" err="1">
                <a:hlinkClick r:id="rId14" tooltip="Podatek od sprzedaży detalicznej"/>
              </a:rPr>
              <a:t>sprzedaży</a:t>
            </a:r>
            <a:r>
              <a:rPr lang="cs-CZ" u="sng" dirty="0">
                <a:hlinkClick r:id="rId14" tooltip="Podatek od sprzedaży detalicznej"/>
              </a:rPr>
              <a:t> </a:t>
            </a:r>
            <a:r>
              <a:rPr lang="cs-CZ" u="sng" dirty="0" err="1">
                <a:hlinkClick r:id="rId14" tooltip="Podatek od sprzedaży detalicznej"/>
              </a:rPr>
              <a:t>detalicznej</a:t>
            </a:r>
            <a:r>
              <a:rPr lang="cs-CZ" u="sng" dirty="0"/>
              <a:t>,</a:t>
            </a:r>
          </a:p>
          <a:p>
            <a:pPr lvl="0"/>
            <a:r>
              <a:rPr lang="cs-CZ" u="sng" dirty="0" err="1">
                <a:hlinkClick r:id="rId15" tooltip="Podatek od dochodów kapitałowych w Polsce"/>
              </a:rPr>
              <a:t>podatek</a:t>
            </a:r>
            <a:r>
              <a:rPr lang="cs-CZ" u="sng" dirty="0">
                <a:hlinkClick r:id="rId15" tooltip="Podatek od dochodów kapitałowych w Polsce"/>
              </a:rPr>
              <a:t> od </a:t>
            </a:r>
            <a:r>
              <a:rPr lang="cs-CZ" u="sng" dirty="0" err="1">
                <a:hlinkClick r:id="rId15" tooltip="Podatek od dochodów kapitałowych w Polsce"/>
              </a:rPr>
              <a:t>dochodów</a:t>
            </a:r>
            <a:r>
              <a:rPr lang="cs-CZ" u="sng" dirty="0">
                <a:hlinkClick r:id="rId15" tooltip="Podatek od dochodów kapitałowych w Polsce"/>
              </a:rPr>
              <a:t> </a:t>
            </a:r>
            <a:r>
              <a:rPr lang="cs-CZ" u="sng" dirty="0" err="1">
                <a:hlinkClick r:id="rId15" tooltip="Podatek od dochodów kapitałowych w Polsce"/>
              </a:rPr>
              <a:t>kapitałowych</a:t>
            </a:r>
            <a:r>
              <a:rPr lang="cs-CZ" u="sng" dirty="0"/>
              <a:t>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A40F03D-9C0D-4EA2-87F5-24C49DFDE2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914401"/>
            <a:ext cx="5183188" cy="549276"/>
          </a:xfrm>
        </p:spPr>
        <p:txBody>
          <a:bodyPr/>
          <a:lstStyle/>
          <a:p>
            <a:r>
              <a:rPr lang="cs-CZ" dirty="0" err="1"/>
              <a:t>Podatki</a:t>
            </a:r>
            <a:r>
              <a:rPr lang="cs-CZ" dirty="0"/>
              <a:t> </a:t>
            </a:r>
            <a:r>
              <a:rPr lang="cs-CZ" dirty="0" err="1"/>
              <a:t>pośrednie</a:t>
            </a:r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8222047-CFA0-40BA-9F23-B2C0139D7E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560352"/>
            <a:ext cx="5183188" cy="4629311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dirty="0" err="1">
                <a:hlinkClick r:id="rId16" tooltip="Podatek od towarów i usług"/>
              </a:rPr>
              <a:t>podatek</a:t>
            </a:r>
            <a:r>
              <a:rPr lang="cs-CZ" dirty="0">
                <a:hlinkClick r:id="rId16" tooltip="Podatek od towarów i usług"/>
              </a:rPr>
              <a:t> od </a:t>
            </a:r>
            <a:r>
              <a:rPr lang="cs-CZ" dirty="0" err="1">
                <a:hlinkClick r:id="rId16" tooltip="Podatek od towarów i usług"/>
              </a:rPr>
              <a:t>towarów</a:t>
            </a:r>
            <a:r>
              <a:rPr lang="cs-CZ" dirty="0">
                <a:hlinkClick r:id="rId16" tooltip="Podatek od towarów i usług"/>
              </a:rPr>
              <a:t> i </a:t>
            </a:r>
            <a:r>
              <a:rPr lang="cs-CZ" dirty="0" err="1">
                <a:hlinkClick r:id="rId16" tooltip="Podatek od towarów i usług"/>
              </a:rPr>
              <a:t>usług</a:t>
            </a:r>
            <a:r>
              <a:rPr lang="cs-CZ" dirty="0"/>
              <a:t> (VAT),</a:t>
            </a:r>
          </a:p>
          <a:p>
            <a:pPr lvl="0"/>
            <a:r>
              <a:rPr lang="cs-CZ" dirty="0" err="1">
                <a:hlinkClick r:id="rId17" tooltip="Akcyza w Polsce"/>
              </a:rPr>
              <a:t>podatek</a:t>
            </a:r>
            <a:r>
              <a:rPr lang="cs-CZ" dirty="0">
                <a:hlinkClick r:id="rId17" tooltip="Akcyza w Polsce"/>
              </a:rPr>
              <a:t> </a:t>
            </a:r>
            <a:r>
              <a:rPr lang="cs-CZ" dirty="0" err="1">
                <a:hlinkClick r:id="rId17" tooltip="Akcyza w Polsce"/>
              </a:rPr>
              <a:t>akcyzowy</a:t>
            </a:r>
            <a:r>
              <a:rPr lang="cs-CZ" dirty="0"/>
              <a:t>,</a:t>
            </a:r>
          </a:p>
          <a:p>
            <a:r>
              <a:rPr lang="cs-CZ" dirty="0" err="1">
                <a:hlinkClick r:id="rId18" tooltip="Podatek od gier"/>
              </a:rPr>
              <a:t>podatek</a:t>
            </a:r>
            <a:r>
              <a:rPr lang="cs-CZ" dirty="0">
                <a:hlinkClick r:id="rId18" tooltip="Podatek od gier"/>
              </a:rPr>
              <a:t> od </a:t>
            </a:r>
            <a:r>
              <a:rPr lang="cs-CZ" dirty="0" err="1">
                <a:hlinkClick r:id="rId18" tooltip="Podatek od gier"/>
              </a:rPr>
              <a:t>gier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Akcyzy</a:t>
            </a:r>
            <a:r>
              <a:rPr lang="cs-CZ" dirty="0"/>
              <a:t>:</a:t>
            </a:r>
          </a:p>
          <a:p>
            <a:r>
              <a:rPr lang="cs-CZ" dirty="0" err="1"/>
              <a:t>Wyroby</a:t>
            </a:r>
            <a:r>
              <a:rPr lang="cs-CZ" dirty="0"/>
              <a:t> </a:t>
            </a:r>
            <a:r>
              <a:rPr lang="cs-CZ" dirty="0" err="1"/>
              <a:t>energetyczne</a:t>
            </a:r>
            <a:r>
              <a:rPr lang="cs-CZ" dirty="0"/>
              <a:t> i </a:t>
            </a:r>
            <a:r>
              <a:rPr lang="cs-CZ" dirty="0" err="1"/>
              <a:t>energia</a:t>
            </a:r>
            <a:r>
              <a:rPr lang="cs-CZ" dirty="0"/>
              <a:t> </a:t>
            </a:r>
            <a:r>
              <a:rPr lang="cs-CZ" dirty="0" err="1"/>
              <a:t>elektryczna</a:t>
            </a:r>
            <a:endParaRPr lang="cs-CZ" dirty="0"/>
          </a:p>
          <a:p>
            <a:r>
              <a:rPr lang="cs-CZ" dirty="0" err="1"/>
              <a:t>Napoje</a:t>
            </a:r>
            <a:r>
              <a:rPr lang="cs-CZ" dirty="0"/>
              <a:t> </a:t>
            </a:r>
            <a:r>
              <a:rPr lang="cs-CZ" dirty="0" err="1"/>
              <a:t>alkoholowe</a:t>
            </a:r>
            <a:endParaRPr lang="cs-CZ" dirty="0"/>
          </a:p>
          <a:p>
            <a:r>
              <a:rPr lang="cs-CZ" dirty="0" err="1"/>
              <a:t>Wyroby</a:t>
            </a:r>
            <a:r>
              <a:rPr lang="cs-CZ" dirty="0"/>
              <a:t> </a:t>
            </a:r>
            <a:r>
              <a:rPr lang="cs-CZ" dirty="0" err="1"/>
              <a:t>tytoniowe</a:t>
            </a:r>
            <a:endParaRPr lang="cs-CZ" dirty="0"/>
          </a:p>
          <a:p>
            <a:r>
              <a:rPr lang="cs-CZ" dirty="0"/>
              <a:t>Samochody </a:t>
            </a:r>
            <a:r>
              <a:rPr lang="cs-CZ" dirty="0" err="1"/>
              <a:t>osobowe</a:t>
            </a:r>
            <a:endParaRPr lang="cs-CZ" dirty="0"/>
          </a:p>
          <a:p>
            <a:r>
              <a:rPr lang="cs-CZ" dirty="0" err="1"/>
              <a:t>Cukier</a:t>
            </a:r>
            <a:r>
              <a:rPr lang="cs-CZ" dirty="0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1849923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4C694608-48F3-4124-BD51-B9231C6CF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Налоги в РФ / федеральные</a:t>
            </a:r>
            <a:endParaRPr lang="cs-CZ" dirty="0"/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FA1397CD-A0FF-4A35-9FAE-AEF1FA316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hlinkClick r:id="rId2"/>
              </a:rPr>
              <a:t>Налог на добавленную стоимость</a:t>
            </a:r>
            <a:r>
              <a:rPr lang="ru-RU" dirty="0"/>
              <a:t>;</a:t>
            </a:r>
          </a:p>
          <a:p>
            <a:r>
              <a:rPr lang="ru-RU" dirty="0">
                <a:hlinkClick r:id="rId3" tooltip="Акциз"/>
              </a:rPr>
              <a:t>Акцизы</a:t>
            </a:r>
            <a:r>
              <a:rPr lang="ru-RU" dirty="0"/>
              <a:t>;</a:t>
            </a:r>
          </a:p>
          <a:p>
            <a:r>
              <a:rPr lang="ru-RU" dirty="0">
                <a:hlinkClick r:id="rId4" tooltip="Налог на доходы физических лиц"/>
              </a:rPr>
              <a:t>Налог на доходы физических лиц</a:t>
            </a:r>
            <a:r>
              <a:rPr lang="ru-RU" dirty="0"/>
              <a:t>;</a:t>
            </a:r>
          </a:p>
          <a:p>
            <a:r>
              <a:rPr lang="ru-RU" dirty="0">
                <a:hlinkClick r:id="rId5" tooltip="Налог на прибыль"/>
              </a:rPr>
              <a:t>Налог на прибыль организаций</a:t>
            </a:r>
            <a:r>
              <a:rPr lang="ru-RU" dirty="0"/>
              <a:t>;</a:t>
            </a:r>
          </a:p>
          <a:p>
            <a:r>
              <a:rPr lang="ru-RU" dirty="0">
                <a:hlinkClick r:id="rId6" tooltip="Налог на добычу полезных ископаемых (Россия)"/>
              </a:rPr>
              <a:t>Налог на добычу полезных ископаемых</a:t>
            </a:r>
            <a:r>
              <a:rPr lang="ru-RU" dirty="0"/>
              <a:t>;</a:t>
            </a:r>
          </a:p>
          <a:p>
            <a:r>
              <a:rPr lang="ru-RU" dirty="0">
                <a:hlinkClick r:id="rId7" tooltip="Водный налог"/>
              </a:rPr>
              <a:t>Водный налог</a:t>
            </a:r>
            <a:r>
              <a:rPr lang="ru-RU" dirty="0"/>
              <a:t>;</a:t>
            </a:r>
          </a:p>
          <a:p>
            <a:r>
              <a:rPr lang="ru-RU" dirty="0">
                <a:hlinkClick r:id="rId8" tooltip="Сборы за пользование объектами животного мира и за пользование объектами водных биологических ресурсов (страница отсутствует)"/>
              </a:rPr>
              <a:t>Сборы за пользование объектами животного мира и за пользование объектами водных биологических ресурсов</a:t>
            </a:r>
            <a:r>
              <a:rPr lang="ru-RU" dirty="0"/>
              <a:t>;</a:t>
            </a:r>
          </a:p>
          <a:p>
            <a:r>
              <a:rPr lang="ru-RU" dirty="0">
                <a:hlinkClick r:id="rId9" tooltip="Государственная пошлина"/>
              </a:rPr>
              <a:t>Государственная пошлина</a:t>
            </a:r>
            <a:r>
              <a:rPr lang="ru-RU" dirty="0"/>
              <a:t>;</a:t>
            </a:r>
          </a:p>
          <a:p>
            <a:r>
              <a:rPr lang="ru-RU" dirty="0"/>
              <a:t>Налог на дополнительный доход от добычи углеводородного сырья (с 19.07.2018).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435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7E5662-73EB-4BD7-9F5E-94803634E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Региональные и местные налоги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6C95CD-674A-46A1-8E67-E117F948A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hlinkClick r:id="rId2" tooltip="Налог на имущество"/>
              </a:rPr>
              <a:t>Налог на имущество организаций</a:t>
            </a:r>
            <a:r>
              <a:rPr lang="ru-RU" dirty="0"/>
              <a:t>;</a:t>
            </a:r>
          </a:p>
          <a:p>
            <a:r>
              <a:rPr lang="ru-RU" dirty="0">
                <a:hlinkClick r:id="rId3" tooltip="Налог на игорный бизнес (страница отсутствует)"/>
              </a:rPr>
              <a:t>Налог на игорный бизнес</a:t>
            </a:r>
            <a:r>
              <a:rPr lang="ru-RU" dirty="0"/>
              <a:t>;</a:t>
            </a:r>
          </a:p>
          <a:p>
            <a:r>
              <a:rPr lang="ru-RU" dirty="0">
                <a:hlinkClick r:id="rId4" tooltip="Транспортный налог"/>
              </a:rPr>
              <a:t>Транспортный налог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>
                <a:hlinkClick r:id="rId5" tooltip="Земельный налог"/>
              </a:rPr>
              <a:t>Земельный налог</a:t>
            </a:r>
            <a:r>
              <a:rPr lang="ru-RU" dirty="0"/>
              <a:t>;</a:t>
            </a:r>
          </a:p>
          <a:p>
            <a:r>
              <a:rPr lang="ru-RU" dirty="0">
                <a:hlinkClick r:id="rId2" tooltip="Налог на имущество"/>
              </a:rPr>
              <a:t>Налог на имущество физических лиц</a:t>
            </a:r>
            <a:r>
              <a:rPr lang="ru-RU" dirty="0"/>
              <a:t>;</a:t>
            </a:r>
          </a:p>
          <a:p>
            <a:r>
              <a:rPr lang="ru-RU">
                <a:hlinkClick r:id="rId6" tooltip="Торговый сбор (страница отсутствует)"/>
              </a:rPr>
              <a:t>Торговый сбор</a:t>
            </a:r>
            <a:r>
              <a:rPr lang="ru-RU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414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B74F6-846E-4F38-9944-CC69B6CE8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03F710-0E65-4BF5-AD40-5C86AD402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finančního práva</a:t>
            </a:r>
          </a:p>
          <a:p>
            <a:r>
              <a:rPr lang="cs-CZ" dirty="0"/>
              <a:t>Pojem daň</a:t>
            </a:r>
          </a:p>
          <a:p>
            <a:r>
              <a:rPr lang="cs-CZ" dirty="0"/>
              <a:t>Daň v užším smyslu</a:t>
            </a:r>
          </a:p>
          <a:p>
            <a:r>
              <a:rPr lang="cs-CZ" dirty="0"/>
              <a:t>Daň v širším smyslu – pojem daňového řádu</a:t>
            </a:r>
          </a:p>
          <a:p>
            <a:r>
              <a:rPr lang="cs-CZ" dirty="0"/>
              <a:t>Rozdíl mezi daní v užším smyslu a poplatkem</a:t>
            </a:r>
          </a:p>
        </p:txBody>
      </p:sp>
    </p:spTree>
    <p:extLst>
      <p:ext uri="{BB962C8B-B14F-4D97-AF65-F5344CB8AC3E}">
        <p14:creationId xmlns:p14="http://schemas.microsoft.com/office/powerpoint/2010/main" val="4092045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F91E62-1E3C-4D4B-908D-3C0A22E7D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Daň</a:t>
            </a:r>
            <a:r>
              <a:rPr lang="cs-CZ" dirty="0"/>
              <a:t> x poplatek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EDF509-B47E-4A48-8996-1EFA1016E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Zákonem stanovené</a:t>
            </a:r>
          </a:p>
          <a:p>
            <a:r>
              <a:rPr lang="cs-CZ" dirty="0"/>
              <a:t>Peněžité plnění</a:t>
            </a:r>
          </a:p>
          <a:p>
            <a:r>
              <a:rPr lang="cs-CZ" dirty="0"/>
              <a:t>Prostřednictvím správce</a:t>
            </a:r>
          </a:p>
          <a:p>
            <a:r>
              <a:rPr lang="cs-CZ" dirty="0"/>
              <a:t>Do veřejného rozpočtu </a:t>
            </a:r>
          </a:p>
          <a:p>
            <a:r>
              <a:rPr lang="cs-CZ" dirty="0">
                <a:solidFill>
                  <a:srgbClr val="FF0000"/>
                </a:solidFill>
              </a:rPr>
              <a:t>Cyklické</a:t>
            </a:r>
            <a:r>
              <a:rPr lang="cs-CZ" dirty="0"/>
              <a:t>  x </a:t>
            </a:r>
            <a:r>
              <a:rPr lang="cs-CZ" dirty="0">
                <a:solidFill>
                  <a:srgbClr val="00B050"/>
                </a:solidFill>
              </a:rPr>
              <a:t>ad hoc</a:t>
            </a:r>
          </a:p>
          <a:p>
            <a:r>
              <a:rPr lang="cs-CZ" dirty="0">
                <a:solidFill>
                  <a:srgbClr val="FF0000"/>
                </a:solidFill>
              </a:rPr>
              <a:t>Bez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protiplnění</a:t>
            </a:r>
            <a:r>
              <a:rPr lang="cs-CZ" dirty="0"/>
              <a:t> správce x </a:t>
            </a:r>
            <a:r>
              <a:rPr lang="cs-CZ" dirty="0">
                <a:solidFill>
                  <a:srgbClr val="00B050"/>
                </a:solidFill>
              </a:rPr>
              <a:t>s protiplněním </a:t>
            </a:r>
            <a:r>
              <a:rPr lang="cs-CZ" dirty="0"/>
              <a:t>správcem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6256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0F06C6-B165-4CDB-8F03-B38DB7B49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Konstrukční prvky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C64730-37D2-4AFC-AD06-D87A735F3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</a:t>
            </a:r>
          </a:p>
          <a:p>
            <a:r>
              <a:rPr lang="cs-CZ" dirty="0"/>
              <a:t>Objekt</a:t>
            </a:r>
          </a:p>
          <a:p>
            <a:r>
              <a:rPr lang="cs-CZ" dirty="0"/>
              <a:t>Základ</a:t>
            </a:r>
          </a:p>
          <a:p>
            <a:r>
              <a:rPr lang="cs-CZ" dirty="0"/>
              <a:t>Sazba</a:t>
            </a:r>
          </a:p>
          <a:p>
            <a:r>
              <a:rPr lang="cs-CZ" dirty="0"/>
              <a:t>Splatnost</a:t>
            </a:r>
          </a:p>
          <a:p>
            <a:r>
              <a:rPr lang="cs-CZ" dirty="0"/>
              <a:t>Korekční prvky</a:t>
            </a:r>
          </a:p>
        </p:txBody>
      </p:sp>
    </p:spTree>
    <p:extLst>
      <p:ext uri="{BB962C8B-B14F-4D97-AF65-F5344CB8AC3E}">
        <p14:creationId xmlns:p14="http://schemas.microsoft.com/office/powerpoint/2010/main" val="2334439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40A27E-031D-4230-AFC9-0488B1E60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Soustava daní v České republice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1C957A-AF6A-42D5-A9AE-FD746AAFA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 z příjmů fyzických osob</a:t>
            </a:r>
          </a:p>
          <a:p>
            <a:r>
              <a:rPr lang="cs-CZ" dirty="0"/>
              <a:t>Daň z příjmů právnických osob</a:t>
            </a:r>
          </a:p>
          <a:p>
            <a:r>
              <a:rPr lang="cs-CZ" dirty="0"/>
              <a:t>Daň z nemovitých věcí</a:t>
            </a:r>
          </a:p>
          <a:p>
            <a:r>
              <a:rPr lang="cs-CZ" dirty="0"/>
              <a:t>Silniční daň</a:t>
            </a:r>
          </a:p>
          <a:p>
            <a:r>
              <a:rPr lang="cs-CZ" dirty="0"/>
              <a:t>Daň z hazardních her</a:t>
            </a:r>
          </a:p>
          <a:p>
            <a:r>
              <a:rPr lang="cs-CZ" dirty="0"/>
              <a:t>Daň z přidané hodnoty</a:t>
            </a:r>
          </a:p>
          <a:p>
            <a:r>
              <a:rPr lang="cs-CZ" dirty="0"/>
              <a:t>Spotřební daně</a:t>
            </a:r>
          </a:p>
          <a:p>
            <a:r>
              <a:rPr lang="cs-CZ" dirty="0"/>
              <a:t>Energetické daně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080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704C2A-CE13-4A3D-868E-3F08D9739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Spotřební daně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FD7C4C-8F0F-46E4-A04B-673D1AD62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 z minerálních olejů</a:t>
            </a:r>
          </a:p>
          <a:p>
            <a:r>
              <a:rPr lang="cs-CZ" dirty="0"/>
              <a:t>Daň z lihu</a:t>
            </a:r>
          </a:p>
          <a:p>
            <a:r>
              <a:rPr lang="cs-CZ" dirty="0"/>
              <a:t>Daň z piva</a:t>
            </a:r>
          </a:p>
          <a:p>
            <a:r>
              <a:rPr lang="cs-CZ" dirty="0"/>
              <a:t>Daň z vína a meziproduktů</a:t>
            </a:r>
          </a:p>
          <a:p>
            <a:r>
              <a:rPr lang="cs-CZ" dirty="0"/>
              <a:t>Daň z tabákových výrobků</a:t>
            </a:r>
          </a:p>
          <a:p>
            <a:r>
              <a:rPr lang="cs-CZ" dirty="0"/>
              <a:t>Daň ze surového tabáku</a:t>
            </a:r>
          </a:p>
          <a:p>
            <a:r>
              <a:rPr lang="cs-CZ" dirty="0"/>
              <a:t>Daň ze zahřívaných tabákových výrobků</a:t>
            </a:r>
          </a:p>
        </p:txBody>
      </p:sp>
    </p:spTree>
    <p:extLst>
      <p:ext uri="{BB962C8B-B14F-4D97-AF65-F5344CB8AC3E}">
        <p14:creationId xmlns:p14="http://schemas.microsoft.com/office/powerpoint/2010/main" val="1319690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163779-0E24-499B-A753-AA60B6E74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Energetické daně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4036D2-9C34-4C32-A968-2868A24A0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Nesprávné označení ekologické daně</a:t>
            </a:r>
          </a:p>
          <a:p>
            <a:r>
              <a:rPr lang="cs-CZ" dirty="0"/>
              <a:t>Zvláštní kategorie spotřebních daní</a:t>
            </a:r>
          </a:p>
          <a:p>
            <a:r>
              <a:rPr lang="cs-CZ" dirty="0"/>
              <a:t>Daň z elektřiny</a:t>
            </a:r>
          </a:p>
          <a:p>
            <a:r>
              <a:rPr lang="cs-CZ" dirty="0"/>
              <a:t>Daň z pevných paliv</a:t>
            </a:r>
          </a:p>
          <a:p>
            <a:r>
              <a:rPr lang="cs-CZ" dirty="0"/>
              <a:t>Daň z plynů</a:t>
            </a:r>
          </a:p>
        </p:txBody>
      </p:sp>
    </p:spTree>
    <p:extLst>
      <p:ext uri="{BB962C8B-B14F-4D97-AF65-F5344CB8AC3E}">
        <p14:creationId xmlns:p14="http://schemas.microsoft.com/office/powerpoint/2010/main" val="3723873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902BF-778C-4B53-9C75-F0B0F7DFA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Poplatky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AEE897-282B-4B6E-8502-1D96CFA8E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Místní poplatky = místní daně</a:t>
            </a:r>
          </a:p>
          <a:p>
            <a:r>
              <a:rPr lang="cs-CZ" dirty="0"/>
              <a:t>Soudní poplatky</a:t>
            </a:r>
          </a:p>
          <a:p>
            <a:r>
              <a:rPr lang="cs-CZ" dirty="0"/>
              <a:t>Správní poplatky</a:t>
            </a:r>
          </a:p>
        </p:txBody>
      </p:sp>
    </p:spTree>
    <p:extLst>
      <p:ext uri="{BB962C8B-B14F-4D97-AF65-F5344CB8AC3E}">
        <p14:creationId xmlns:p14="http://schemas.microsoft.com/office/powerpoint/2010/main" val="2671835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628308-E7BA-4F93-AA98-EAA420EEC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7D75AD-18A9-4908-A3C9-149364501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ČR neexistuje daňový kodex x ruské daňové právo</a:t>
            </a:r>
          </a:p>
          <a:p>
            <a:r>
              <a:rPr lang="cs-CZ" dirty="0"/>
              <a:t>Proces a správa: daňový řád, v PL: </a:t>
            </a:r>
            <a:r>
              <a:rPr lang="cs-CZ" dirty="0" err="1"/>
              <a:t>Ordynacja</a:t>
            </a:r>
            <a:r>
              <a:rPr lang="cs-CZ" dirty="0"/>
              <a:t> </a:t>
            </a:r>
            <a:r>
              <a:rPr lang="cs-CZ" dirty="0" err="1"/>
              <a:t>podatkowa</a:t>
            </a:r>
            <a:endParaRPr lang="cs-CZ" dirty="0"/>
          </a:p>
          <a:p>
            <a:r>
              <a:rPr lang="cs-CZ" dirty="0"/>
              <a:t>Hmotně právní úprava + speciální úprava procesu a správy v jednotlivých daňových zákonech</a:t>
            </a:r>
          </a:p>
          <a:p>
            <a:r>
              <a:rPr lang="cs-CZ" dirty="0"/>
              <a:t>Kumulace regulace: </a:t>
            </a:r>
          </a:p>
          <a:p>
            <a:pPr>
              <a:buFontTx/>
              <a:buChar char="-"/>
            </a:pPr>
            <a:r>
              <a:rPr lang="cs-CZ" dirty="0"/>
              <a:t>Důchodové daně – zákon o daních z příjmů</a:t>
            </a:r>
          </a:p>
          <a:p>
            <a:pPr>
              <a:buFontTx/>
              <a:buChar char="-"/>
            </a:pPr>
            <a:r>
              <a:rPr lang="cs-CZ" dirty="0"/>
              <a:t>Spotřební daně (některé) – Zákon o spotřebních daních</a:t>
            </a:r>
          </a:p>
          <a:p>
            <a:pPr>
              <a:buFontTx/>
              <a:buChar char="-"/>
            </a:pPr>
            <a:r>
              <a:rPr lang="cs-CZ" dirty="0"/>
              <a:t>Energetické daně . Zákon o stabilizaci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1902454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479</Words>
  <Application>Microsoft Office PowerPoint</Application>
  <PresentationFormat>Širokoúhlá obrazovka</PresentationFormat>
  <Paragraphs>108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Skok do daňového práva</vt:lpstr>
      <vt:lpstr>Daňové právo</vt:lpstr>
      <vt:lpstr>Daň x poplatek</vt:lpstr>
      <vt:lpstr>Konstrukční prvky</vt:lpstr>
      <vt:lpstr>Soustava daní v České republice</vt:lpstr>
      <vt:lpstr>Spotřební daně</vt:lpstr>
      <vt:lpstr>Energetické daně</vt:lpstr>
      <vt:lpstr>Poplatky</vt:lpstr>
      <vt:lpstr>Právní úprava</vt:lpstr>
      <vt:lpstr>Správce daně</vt:lpstr>
      <vt:lpstr>Podatki w Polsce</vt:lpstr>
      <vt:lpstr>Налоги в РФ / федеральные</vt:lpstr>
      <vt:lpstr>Региональные и местные налоги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Skok do daňového práva</dc:title>
  <dc:creator>Petr Mrkývka</dc:creator>
  <cp:lastModifiedBy>Petr Mrkývka</cp:lastModifiedBy>
  <cp:revision>5</cp:revision>
  <dcterms:created xsi:type="dcterms:W3CDTF">2021-04-27T11:44:40Z</dcterms:created>
  <dcterms:modified xsi:type="dcterms:W3CDTF">2021-04-27T14:05:02Z</dcterms:modified>
</cp:coreProperties>
</file>