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79" r:id="rId9"/>
    <p:sldId id="281" r:id="rId10"/>
    <p:sldId id="282" r:id="rId11"/>
    <p:sldId id="283" r:id="rId12"/>
    <p:sldId id="284" r:id="rId13"/>
    <p:sldId id="285" r:id="rId14"/>
    <p:sldId id="286" r:id="rId15"/>
    <p:sldId id="287" r:id="rId16"/>
    <p:sldId id="288" r:id="rId17"/>
    <p:sldId id="289" r:id="rId18"/>
    <p:sldId id="302" r:id="rId19"/>
    <p:sldId id="290" r:id="rId20"/>
    <p:sldId id="296" r:id="rId21"/>
    <p:sldId id="277" r:id="rId22"/>
    <p:sldId id="278" r:id="rId23"/>
    <p:sldId id="303" r:id="rId24"/>
    <p:sldId id="304" r:id="rId25"/>
    <p:sldId id="305" r:id="rId26"/>
    <p:sldId id="306" r:id="rId27"/>
    <p:sldId id="307" r:id="rId28"/>
    <p:sldId id="308" r:id="rId29"/>
    <p:sldId id="264" r:id="rId30"/>
    <p:sldId id="265" r:id="rId31"/>
    <p:sldId id="266" r:id="rId32"/>
    <p:sldId id="267" r:id="rId33"/>
    <p:sldId id="268" r:id="rId34"/>
    <p:sldId id="269" r:id="rId35"/>
    <p:sldId id="270" r:id="rId36"/>
    <p:sldId id="272" r:id="rId37"/>
    <p:sldId id="273" r:id="rId38"/>
    <p:sldId id="274" r:id="rId39"/>
    <p:sldId id="275" r:id="rId40"/>
    <p:sldId id="276" r:id="rId4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3A513A-B8D5-4DE8-93C9-64DBF630642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3699D75-094A-439B-BC43-3EF0ABFDA4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B013673-93E0-498B-9894-62CD3F5ABB41}"/>
              </a:ext>
            </a:extLst>
          </p:cNvPr>
          <p:cNvSpPr>
            <a:spLocks noGrp="1"/>
          </p:cNvSpPr>
          <p:nvPr>
            <p:ph type="dt" sz="half" idx="10"/>
          </p:nvPr>
        </p:nvSpPr>
        <p:spPr/>
        <p:txBody>
          <a:bodyPr/>
          <a:lstStyle/>
          <a:p>
            <a:fld id="{CF46DACB-CC8C-477F-AB81-B53DB4208B8A}" type="datetimeFigureOut">
              <a:rPr lang="cs-CZ" smtClean="0"/>
              <a:t>04.05.2021</a:t>
            </a:fld>
            <a:endParaRPr lang="cs-CZ"/>
          </a:p>
        </p:txBody>
      </p:sp>
      <p:sp>
        <p:nvSpPr>
          <p:cNvPr id="5" name="Zástupný symbol pro zápatí 4">
            <a:extLst>
              <a:ext uri="{FF2B5EF4-FFF2-40B4-BE49-F238E27FC236}">
                <a16:creationId xmlns:a16="http://schemas.microsoft.com/office/drawing/2014/main" id="{99E75877-9EAD-407C-9EA8-27242355E5C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3FBF432-A151-420F-A6B8-81CB53E50A36}"/>
              </a:ext>
            </a:extLst>
          </p:cNvPr>
          <p:cNvSpPr>
            <a:spLocks noGrp="1"/>
          </p:cNvSpPr>
          <p:nvPr>
            <p:ph type="sldNum" sz="quarter" idx="12"/>
          </p:nvPr>
        </p:nvSpPr>
        <p:spPr/>
        <p:txBody>
          <a:bodyPr/>
          <a:lstStyle/>
          <a:p>
            <a:fld id="{E14F80F9-5F55-4836-B174-8EB7371F0CDD}" type="slidenum">
              <a:rPr lang="cs-CZ" smtClean="0"/>
              <a:t>‹#›</a:t>
            </a:fld>
            <a:endParaRPr lang="cs-CZ"/>
          </a:p>
        </p:txBody>
      </p:sp>
    </p:spTree>
    <p:extLst>
      <p:ext uri="{BB962C8B-B14F-4D97-AF65-F5344CB8AC3E}">
        <p14:creationId xmlns:p14="http://schemas.microsoft.com/office/powerpoint/2010/main" val="3948816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D3E379-E02B-4CDA-9404-FFEB0038933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0C16359-FB92-4B38-9EBD-650E279893C2}"/>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932583D-E4F3-4ECE-8991-ECEA0620C893}"/>
              </a:ext>
            </a:extLst>
          </p:cNvPr>
          <p:cNvSpPr>
            <a:spLocks noGrp="1"/>
          </p:cNvSpPr>
          <p:nvPr>
            <p:ph type="dt" sz="half" idx="10"/>
          </p:nvPr>
        </p:nvSpPr>
        <p:spPr/>
        <p:txBody>
          <a:bodyPr/>
          <a:lstStyle/>
          <a:p>
            <a:fld id="{CF46DACB-CC8C-477F-AB81-B53DB4208B8A}" type="datetimeFigureOut">
              <a:rPr lang="cs-CZ" smtClean="0"/>
              <a:t>04.05.2021</a:t>
            </a:fld>
            <a:endParaRPr lang="cs-CZ"/>
          </a:p>
        </p:txBody>
      </p:sp>
      <p:sp>
        <p:nvSpPr>
          <p:cNvPr id="5" name="Zástupný symbol pro zápatí 4">
            <a:extLst>
              <a:ext uri="{FF2B5EF4-FFF2-40B4-BE49-F238E27FC236}">
                <a16:creationId xmlns:a16="http://schemas.microsoft.com/office/drawing/2014/main" id="{350EE26D-AB81-4EEC-8B3D-F2D64AD1542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CD19D42-C16C-42A0-828A-7C85F920FDFF}"/>
              </a:ext>
            </a:extLst>
          </p:cNvPr>
          <p:cNvSpPr>
            <a:spLocks noGrp="1"/>
          </p:cNvSpPr>
          <p:nvPr>
            <p:ph type="sldNum" sz="quarter" idx="12"/>
          </p:nvPr>
        </p:nvSpPr>
        <p:spPr/>
        <p:txBody>
          <a:bodyPr/>
          <a:lstStyle/>
          <a:p>
            <a:fld id="{E14F80F9-5F55-4836-B174-8EB7371F0CDD}" type="slidenum">
              <a:rPr lang="cs-CZ" smtClean="0"/>
              <a:t>‹#›</a:t>
            </a:fld>
            <a:endParaRPr lang="cs-CZ"/>
          </a:p>
        </p:txBody>
      </p:sp>
    </p:spTree>
    <p:extLst>
      <p:ext uri="{BB962C8B-B14F-4D97-AF65-F5344CB8AC3E}">
        <p14:creationId xmlns:p14="http://schemas.microsoft.com/office/powerpoint/2010/main" val="721644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4A5E1A6-33BC-4DF4-AB06-6A067D8A224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83B50C4-EF11-41CA-91F2-5BDFA3FF3407}"/>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94A970D-2191-4637-AAF2-786E5287A25D}"/>
              </a:ext>
            </a:extLst>
          </p:cNvPr>
          <p:cNvSpPr>
            <a:spLocks noGrp="1"/>
          </p:cNvSpPr>
          <p:nvPr>
            <p:ph type="dt" sz="half" idx="10"/>
          </p:nvPr>
        </p:nvSpPr>
        <p:spPr/>
        <p:txBody>
          <a:bodyPr/>
          <a:lstStyle/>
          <a:p>
            <a:fld id="{CF46DACB-CC8C-477F-AB81-B53DB4208B8A}" type="datetimeFigureOut">
              <a:rPr lang="cs-CZ" smtClean="0"/>
              <a:t>04.05.2021</a:t>
            </a:fld>
            <a:endParaRPr lang="cs-CZ"/>
          </a:p>
        </p:txBody>
      </p:sp>
      <p:sp>
        <p:nvSpPr>
          <p:cNvPr id="5" name="Zástupný symbol pro zápatí 4">
            <a:extLst>
              <a:ext uri="{FF2B5EF4-FFF2-40B4-BE49-F238E27FC236}">
                <a16:creationId xmlns:a16="http://schemas.microsoft.com/office/drawing/2014/main" id="{7E358E37-5519-4011-BB09-961D67709A7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AD22ABC-2B52-4429-8F78-275B90F82824}"/>
              </a:ext>
            </a:extLst>
          </p:cNvPr>
          <p:cNvSpPr>
            <a:spLocks noGrp="1"/>
          </p:cNvSpPr>
          <p:nvPr>
            <p:ph type="sldNum" sz="quarter" idx="12"/>
          </p:nvPr>
        </p:nvSpPr>
        <p:spPr/>
        <p:txBody>
          <a:bodyPr/>
          <a:lstStyle/>
          <a:p>
            <a:fld id="{E14F80F9-5F55-4836-B174-8EB7371F0CDD}" type="slidenum">
              <a:rPr lang="cs-CZ" smtClean="0"/>
              <a:t>‹#›</a:t>
            </a:fld>
            <a:endParaRPr lang="cs-CZ"/>
          </a:p>
        </p:txBody>
      </p:sp>
    </p:spTree>
    <p:extLst>
      <p:ext uri="{BB962C8B-B14F-4D97-AF65-F5344CB8AC3E}">
        <p14:creationId xmlns:p14="http://schemas.microsoft.com/office/powerpoint/2010/main" val="1888186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Nadpis, obsah a text">
    <p:spTree>
      <p:nvGrpSpPr>
        <p:cNvPr id="1" name=""/>
        <p:cNvGrpSpPr/>
        <p:nvPr/>
      </p:nvGrpSpPr>
      <p:grpSpPr>
        <a:xfrm>
          <a:off x="0" y="0"/>
          <a:ext cx="0" cy="0"/>
          <a:chOff x="0" y="0"/>
          <a:chExt cx="0" cy="0"/>
        </a:xfrm>
      </p:grpSpPr>
      <p:sp>
        <p:nvSpPr>
          <p:cNvPr id="2" name="Nadpis 1"/>
          <p:cNvSpPr>
            <a:spLocks noGrp="1"/>
          </p:cNvSpPr>
          <p:nvPr>
            <p:ph type="title"/>
          </p:nvPr>
        </p:nvSpPr>
        <p:spPr>
          <a:xfrm>
            <a:off x="609600" y="122238"/>
            <a:ext cx="10058400" cy="1295400"/>
          </a:xfrm>
        </p:spPr>
        <p:txBody>
          <a:bodyPr/>
          <a:lstStyle/>
          <a:p>
            <a:r>
              <a:rPr lang="cs-CZ"/>
              <a:t>Kliknutím lze upravit styl.</a:t>
            </a:r>
          </a:p>
        </p:txBody>
      </p:sp>
      <p:sp>
        <p:nvSpPr>
          <p:cNvPr id="3" name="Zástupný symbol pro obsah 2"/>
          <p:cNvSpPr>
            <a:spLocks noGrp="1"/>
          </p:cNvSpPr>
          <p:nvPr>
            <p:ph sz="half" idx="1"/>
          </p:nvPr>
        </p:nvSpPr>
        <p:spPr>
          <a:xfrm>
            <a:off x="609600" y="1719263"/>
            <a:ext cx="5384800" cy="441166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197600" y="1719263"/>
            <a:ext cx="5384800" cy="441166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609600" y="6248400"/>
            <a:ext cx="2844800" cy="457200"/>
          </a:xfrm>
        </p:spPr>
        <p:txBody>
          <a:bodyPr/>
          <a:lstStyle>
            <a:lvl1pPr>
              <a:defRPr/>
            </a:lvl1pPr>
          </a:lstStyle>
          <a:p>
            <a:endParaRPr lang="cs-CZ" altLang="en-US"/>
          </a:p>
        </p:txBody>
      </p:sp>
      <p:sp>
        <p:nvSpPr>
          <p:cNvPr id="6" name="Zástupný symbol pro zápatí 5"/>
          <p:cNvSpPr>
            <a:spLocks noGrp="1"/>
          </p:cNvSpPr>
          <p:nvPr>
            <p:ph type="ftr" sz="quarter" idx="11"/>
          </p:nvPr>
        </p:nvSpPr>
        <p:spPr>
          <a:xfrm>
            <a:off x="4165600" y="6248400"/>
            <a:ext cx="3860800" cy="457200"/>
          </a:xfrm>
        </p:spPr>
        <p:txBody>
          <a:bodyPr/>
          <a:lstStyle>
            <a:lvl1pPr>
              <a:defRPr/>
            </a:lvl1pPr>
          </a:lstStyle>
          <a:p>
            <a:endParaRPr lang="cs-CZ" altLang="en-US"/>
          </a:p>
        </p:txBody>
      </p:sp>
      <p:sp>
        <p:nvSpPr>
          <p:cNvPr id="7" name="Zástupný symbol pro číslo snímku 6"/>
          <p:cNvSpPr>
            <a:spLocks noGrp="1"/>
          </p:cNvSpPr>
          <p:nvPr>
            <p:ph type="sldNum" sz="quarter" idx="12"/>
          </p:nvPr>
        </p:nvSpPr>
        <p:spPr>
          <a:xfrm>
            <a:off x="8737600" y="6248400"/>
            <a:ext cx="2844800" cy="457200"/>
          </a:xfrm>
        </p:spPr>
        <p:txBody>
          <a:bodyPr/>
          <a:lstStyle>
            <a:lvl1pPr>
              <a:defRPr/>
            </a:lvl1pPr>
          </a:lstStyle>
          <a:p>
            <a:fld id="{12D90DB3-B593-49B9-9789-466286DD01B9}" type="slidenum">
              <a:rPr lang="cs-CZ" altLang="en-US"/>
              <a:pPr/>
              <a:t>‹#›</a:t>
            </a:fld>
            <a:endParaRPr lang="cs-CZ" altLang="en-US"/>
          </a:p>
        </p:txBody>
      </p:sp>
    </p:spTree>
    <p:extLst>
      <p:ext uri="{BB962C8B-B14F-4D97-AF65-F5344CB8AC3E}">
        <p14:creationId xmlns:p14="http://schemas.microsoft.com/office/powerpoint/2010/main" val="1859114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DD14F1-4D07-4DD4-A671-DDB5415141F1}"/>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6E9D6AF-9B22-4A04-B0FA-7C5F574810FB}"/>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817D9C9-9B96-4F71-96B3-A8A0F0A383DC}"/>
              </a:ext>
            </a:extLst>
          </p:cNvPr>
          <p:cNvSpPr>
            <a:spLocks noGrp="1"/>
          </p:cNvSpPr>
          <p:nvPr>
            <p:ph type="dt" sz="half" idx="10"/>
          </p:nvPr>
        </p:nvSpPr>
        <p:spPr/>
        <p:txBody>
          <a:bodyPr/>
          <a:lstStyle/>
          <a:p>
            <a:fld id="{CF46DACB-CC8C-477F-AB81-B53DB4208B8A}" type="datetimeFigureOut">
              <a:rPr lang="cs-CZ" smtClean="0"/>
              <a:t>04.05.2021</a:t>
            </a:fld>
            <a:endParaRPr lang="cs-CZ"/>
          </a:p>
        </p:txBody>
      </p:sp>
      <p:sp>
        <p:nvSpPr>
          <p:cNvPr id="5" name="Zástupný symbol pro zápatí 4">
            <a:extLst>
              <a:ext uri="{FF2B5EF4-FFF2-40B4-BE49-F238E27FC236}">
                <a16:creationId xmlns:a16="http://schemas.microsoft.com/office/drawing/2014/main" id="{0EDAD5DF-A1AE-4F6E-933F-D1548DCCF25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AD46D9C-85E3-4AC8-8EE2-57FBBE1ED4D2}"/>
              </a:ext>
            </a:extLst>
          </p:cNvPr>
          <p:cNvSpPr>
            <a:spLocks noGrp="1"/>
          </p:cNvSpPr>
          <p:nvPr>
            <p:ph type="sldNum" sz="quarter" idx="12"/>
          </p:nvPr>
        </p:nvSpPr>
        <p:spPr/>
        <p:txBody>
          <a:bodyPr/>
          <a:lstStyle/>
          <a:p>
            <a:fld id="{E14F80F9-5F55-4836-B174-8EB7371F0CDD}" type="slidenum">
              <a:rPr lang="cs-CZ" smtClean="0"/>
              <a:t>‹#›</a:t>
            </a:fld>
            <a:endParaRPr lang="cs-CZ"/>
          </a:p>
        </p:txBody>
      </p:sp>
    </p:spTree>
    <p:extLst>
      <p:ext uri="{BB962C8B-B14F-4D97-AF65-F5344CB8AC3E}">
        <p14:creationId xmlns:p14="http://schemas.microsoft.com/office/powerpoint/2010/main" val="4206538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36CE61-E9AA-4B2B-9418-1EBC787B921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290B5A46-A648-4B92-99AC-DC9553AB16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9C999B14-E8A3-494A-867D-956C1FAF3BF5}"/>
              </a:ext>
            </a:extLst>
          </p:cNvPr>
          <p:cNvSpPr>
            <a:spLocks noGrp="1"/>
          </p:cNvSpPr>
          <p:nvPr>
            <p:ph type="dt" sz="half" idx="10"/>
          </p:nvPr>
        </p:nvSpPr>
        <p:spPr/>
        <p:txBody>
          <a:bodyPr/>
          <a:lstStyle/>
          <a:p>
            <a:fld id="{CF46DACB-CC8C-477F-AB81-B53DB4208B8A}" type="datetimeFigureOut">
              <a:rPr lang="cs-CZ" smtClean="0"/>
              <a:t>04.05.2021</a:t>
            </a:fld>
            <a:endParaRPr lang="cs-CZ"/>
          </a:p>
        </p:txBody>
      </p:sp>
      <p:sp>
        <p:nvSpPr>
          <p:cNvPr id="5" name="Zástupný symbol pro zápatí 4">
            <a:extLst>
              <a:ext uri="{FF2B5EF4-FFF2-40B4-BE49-F238E27FC236}">
                <a16:creationId xmlns:a16="http://schemas.microsoft.com/office/drawing/2014/main" id="{B663E0CF-F8EA-4987-9BC2-6ADE697C0E4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7C53160-7567-43E7-B54E-7E40AADD33A5}"/>
              </a:ext>
            </a:extLst>
          </p:cNvPr>
          <p:cNvSpPr>
            <a:spLocks noGrp="1"/>
          </p:cNvSpPr>
          <p:nvPr>
            <p:ph type="sldNum" sz="quarter" idx="12"/>
          </p:nvPr>
        </p:nvSpPr>
        <p:spPr/>
        <p:txBody>
          <a:bodyPr/>
          <a:lstStyle/>
          <a:p>
            <a:fld id="{E14F80F9-5F55-4836-B174-8EB7371F0CDD}" type="slidenum">
              <a:rPr lang="cs-CZ" smtClean="0"/>
              <a:t>‹#›</a:t>
            </a:fld>
            <a:endParaRPr lang="cs-CZ"/>
          </a:p>
        </p:txBody>
      </p:sp>
    </p:spTree>
    <p:extLst>
      <p:ext uri="{BB962C8B-B14F-4D97-AF65-F5344CB8AC3E}">
        <p14:creationId xmlns:p14="http://schemas.microsoft.com/office/powerpoint/2010/main" val="388243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600FFF-451D-40EB-8328-3428EE4065CC}"/>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1A0C215-2032-4A47-BCCD-B81382528C6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CA64FDFC-5336-431B-A0B9-623CF10E2CE9}"/>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76BE11B-C879-4EA1-BB22-5C30E7F5E56B}"/>
              </a:ext>
            </a:extLst>
          </p:cNvPr>
          <p:cNvSpPr>
            <a:spLocks noGrp="1"/>
          </p:cNvSpPr>
          <p:nvPr>
            <p:ph type="dt" sz="half" idx="10"/>
          </p:nvPr>
        </p:nvSpPr>
        <p:spPr/>
        <p:txBody>
          <a:bodyPr/>
          <a:lstStyle/>
          <a:p>
            <a:fld id="{CF46DACB-CC8C-477F-AB81-B53DB4208B8A}" type="datetimeFigureOut">
              <a:rPr lang="cs-CZ" smtClean="0"/>
              <a:t>04.05.2021</a:t>
            </a:fld>
            <a:endParaRPr lang="cs-CZ"/>
          </a:p>
        </p:txBody>
      </p:sp>
      <p:sp>
        <p:nvSpPr>
          <p:cNvPr id="6" name="Zástupný symbol pro zápatí 5">
            <a:extLst>
              <a:ext uri="{FF2B5EF4-FFF2-40B4-BE49-F238E27FC236}">
                <a16:creationId xmlns:a16="http://schemas.microsoft.com/office/drawing/2014/main" id="{C25B13B9-1936-4FB7-9841-2AA40EDA7B2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A97852A-0A9B-43DE-B243-6671A808EC2F}"/>
              </a:ext>
            </a:extLst>
          </p:cNvPr>
          <p:cNvSpPr>
            <a:spLocks noGrp="1"/>
          </p:cNvSpPr>
          <p:nvPr>
            <p:ph type="sldNum" sz="quarter" idx="12"/>
          </p:nvPr>
        </p:nvSpPr>
        <p:spPr/>
        <p:txBody>
          <a:bodyPr/>
          <a:lstStyle/>
          <a:p>
            <a:fld id="{E14F80F9-5F55-4836-B174-8EB7371F0CDD}" type="slidenum">
              <a:rPr lang="cs-CZ" smtClean="0"/>
              <a:t>‹#›</a:t>
            </a:fld>
            <a:endParaRPr lang="cs-CZ"/>
          </a:p>
        </p:txBody>
      </p:sp>
    </p:spTree>
    <p:extLst>
      <p:ext uri="{BB962C8B-B14F-4D97-AF65-F5344CB8AC3E}">
        <p14:creationId xmlns:p14="http://schemas.microsoft.com/office/powerpoint/2010/main" val="1009940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729EBE-65BD-491D-9C23-62E82B8FB33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0AA87C95-3DB8-4451-AB30-C6D96314EE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1B61FEC1-1058-4F95-992F-ED1ED6C8649E}"/>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1839E4DF-BB5F-4060-96D6-64E42A9241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33D9B5B7-92FE-43DF-9D3F-482C795B812B}"/>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BC02878-3250-4F21-863D-1BA21C086FBE}"/>
              </a:ext>
            </a:extLst>
          </p:cNvPr>
          <p:cNvSpPr>
            <a:spLocks noGrp="1"/>
          </p:cNvSpPr>
          <p:nvPr>
            <p:ph type="dt" sz="half" idx="10"/>
          </p:nvPr>
        </p:nvSpPr>
        <p:spPr/>
        <p:txBody>
          <a:bodyPr/>
          <a:lstStyle/>
          <a:p>
            <a:fld id="{CF46DACB-CC8C-477F-AB81-B53DB4208B8A}" type="datetimeFigureOut">
              <a:rPr lang="cs-CZ" smtClean="0"/>
              <a:t>04.05.2021</a:t>
            </a:fld>
            <a:endParaRPr lang="cs-CZ"/>
          </a:p>
        </p:txBody>
      </p:sp>
      <p:sp>
        <p:nvSpPr>
          <p:cNvPr id="8" name="Zástupný symbol pro zápatí 7">
            <a:extLst>
              <a:ext uri="{FF2B5EF4-FFF2-40B4-BE49-F238E27FC236}">
                <a16:creationId xmlns:a16="http://schemas.microsoft.com/office/drawing/2014/main" id="{EFDCFB3F-A0D4-425F-A462-BD5A7A9C97F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D441B24-1814-4396-9638-03D5D0708FF0}"/>
              </a:ext>
            </a:extLst>
          </p:cNvPr>
          <p:cNvSpPr>
            <a:spLocks noGrp="1"/>
          </p:cNvSpPr>
          <p:nvPr>
            <p:ph type="sldNum" sz="quarter" idx="12"/>
          </p:nvPr>
        </p:nvSpPr>
        <p:spPr/>
        <p:txBody>
          <a:bodyPr/>
          <a:lstStyle/>
          <a:p>
            <a:fld id="{E14F80F9-5F55-4836-B174-8EB7371F0CDD}" type="slidenum">
              <a:rPr lang="cs-CZ" smtClean="0"/>
              <a:t>‹#›</a:t>
            </a:fld>
            <a:endParaRPr lang="cs-CZ"/>
          </a:p>
        </p:txBody>
      </p:sp>
    </p:spTree>
    <p:extLst>
      <p:ext uri="{BB962C8B-B14F-4D97-AF65-F5344CB8AC3E}">
        <p14:creationId xmlns:p14="http://schemas.microsoft.com/office/powerpoint/2010/main" val="3606172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1BBE9C-6A7F-4ACF-8DBA-B07600E9323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791E633-832E-4DB4-8093-4D75C3FC1A9E}"/>
              </a:ext>
            </a:extLst>
          </p:cNvPr>
          <p:cNvSpPr>
            <a:spLocks noGrp="1"/>
          </p:cNvSpPr>
          <p:nvPr>
            <p:ph type="dt" sz="half" idx="10"/>
          </p:nvPr>
        </p:nvSpPr>
        <p:spPr/>
        <p:txBody>
          <a:bodyPr/>
          <a:lstStyle/>
          <a:p>
            <a:fld id="{CF46DACB-CC8C-477F-AB81-B53DB4208B8A}" type="datetimeFigureOut">
              <a:rPr lang="cs-CZ" smtClean="0"/>
              <a:t>04.05.2021</a:t>
            </a:fld>
            <a:endParaRPr lang="cs-CZ"/>
          </a:p>
        </p:txBody>
      </p:sp>
      <p:sp>
        <p:nvSpPr>
          <p:cNvPr id="4" name="Zástupný symbol pro zápatí 3">
            <a:extLst>
              <a:ext uri="{FF2B5EF4-FFF2-40B4-BE49-F238E27FC236}">
                <a16:creationId xmlns:a16="http://schemas.microsoft.com/office/drawing/2014/main" id="{E8143B12-F7F6-4A61-A943-FD2541CCBDB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B558E34-FA21-4BA9-96AF-1DB6A60A6DC7}"/>
              </a:ext>
            </a:extLst>
          </p:cNvPr>
          <p:cNvSpPr>
            <a:spLocks noGrp="1"/>
          </p:cNvSpPr>
          <p:nvPr>
            <p:ph type="sldNum" sz="quarter" idx="12"/>
          </p:nvPr>
        </p:nvSpPr>
        <p:spPr/>
        <p:txBody>
          <a:bodyPr/>
          <a:lstStyle/>
          <a:p>
            <a:fld id="{E14F80F9-5F55-4836-B174-8EB7371F0CDD}" type="slidenum">
              <a:rPr lang="cs-CZ" smtClean="0"/>
              <a:t>‹#›</a:t>
            </a:fld>
            <a:endParaRPr lang="cs-CZ"/>
          </a:p>
        </p:txBody>
      </p:sp>
    </p:spTree>
    <p:extLst>
      <p:ext uri="{BB962C8B-B14F-4D97-AF65-F5344CB8AC3E}">
        <p14:creationId xmlns:p14="http://schemas.microsoft.com/office/powerpoint/2010/main" val="2421940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AEEE297-0098-423D-A57E-68F46F497399}"/>
              </a:ext>
            </a:extLst>
          </p:cNvPr>
          <p:cNvSpPr>
            <a:spLocks noGrp="1"/>
          </p:cNvSpPr>
          <p:nvPr>
            <p:ph type="dt" sz="half" idx="10"/>
          </p:nvPr>
        </p:nvSpPr>
        <p:spPr/>
        <p:txBody>
          <a:bodyPr/>
          <a:lstStyle/>
          <a:p>
            <a:fld id="{CF46DACB-CC8C-477F-AB81-B53DB4208B8A}" type="datetimeFigureOut">
              <a:rPr lang="cs-CZ" smtClean="0"/>
              <a:t>04.05.2021</a:t>
            </a:fld>
            <a:endParaRPr lang="cs-CZ"/>
          </a:p>
        </p:txBody>
      </p:sp>
      <p:sp>
        <p:nvSpPr>
          <p:cNvPr id="3" name="Zástupný symbol pro zápatí 2">
            <a:extLst>
              <a:ext uri="{FF2B5EF4-FFF2-40B4-BE49-F238E27FC236}">
                <a16:creationId xmlns:a16="http://schemas.microsoft.com/office/drawing/2014/main" id="{059D4000-2CAF-4725-A651-DD1D1400506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1CDC4D8-529C-4E31-B3BB-01EF02FC9A26}"/>
              </a:ext>
            </a:extLst>
          </p:cNvPr>
          <p:cNvSpPr>
            <a:spLocks noGrp="1"/>
          </p:cNvSpPr>
          <p:nvPr>
            <p:ph type="sldNum" sz="quarter" idx="12"/>
          </p:nvPr>
        </p:nvSpPr>
        <p:spPr/>
        <p:txBody>
          <a:bodyPr/>
          <a:lstStyle/>
          <a:p>
            <a:fld id="{E14F80F9-5F55-4836-B174-8EB7371F0CDD}" type="slidenum">
              <a:rPr lang="cs-CZ" smtClean="0"/>
              <a:t>‹#›</a:t>
            </a:fld>
            <a:endParaRPr lang="cs-CZ"/>
          </a:p>
        </p:txBody>
      </p:sp>
    </p:spTree>
    <p:extLst>
      <p:ext uri="{BB962C8B-B14F-4D97-AF65-F5344CB8AC3E}">
        <p14:creationId xmlns:p14="http://schemas.microsoft.com/office/powerpoint/2010/main" val="258413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C7A83E-4715-401F-B78E-6E657150C1E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02DA8D03-88F1-4122-A4AC-B7A294A02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4128F864-B64B-4472-B04A-B12EFC147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893B8BB8-845D-4A61-89C5-D7848F3B6CB6}"/>
              </a:ext>
            </a:extLst>
          </p:cNvPr>
          <p:cNvSpPr>
            <a:spLocks noGrp="1"/>
          </p:cNvSpPr>
          <p:nvPr>
            <p:ph type="dt" sz="half" idx="10"/>
          </p:nvPr>
        </p:nvSpPr>
        <p:spPr/>
        <p:txBody>
          <a:bodyPr/>
          <a:lstStyle/>
          <a:p>
            <a:fld id="{CF46DACB-CC8C-477F-AB81-B53DB4208B8A}" type="datetimeFigureOut">
              <a:rPr lang="cs-CZ" smtClean="0"/>
              <a:t>04.05.2021</a:t>
            </a:fld>
            <a:endParaRPr lang="cs-CZ"/>
          </a:p>
        </p:txBody>
      </p:sp>
      <p:sp>
        <p:nvSpPr>
          <p:cNvPr id="6" name="Zástupný symbol pro zápatí 5">
            <a:extLst>
              <a:ext uri="{FF2B5EF4-FFF2-40B4-BE49-F238E27FC236}">
                <a16:creationId xmlns:a16="http://schemas.microsoft.com/office/drawing/2014/main" id="{1EF10DA7-5364-40FF-B2BC-FADC7F9AD15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CA752D8-6427-4EE4-AC06-6F0BB7EF42BE}"/>
              </a:ext>
            </a:extLst>
          </p:cNvPr>
          <p:cNvSpPr>
            <a:spLocks noGrp="1"/>
          </p:cNvSpPr>
          <p:nvPr>
            <p:ph type="sldNum" sz="quarter" idx="12"/>
          </p:nvPr>
        </p:nvSpPr>
        <p:spPr/>
        <p:txBody>
          <a:bodyPr/>
          <a:lstStyle/>
          <a:p>
            <a:fld id="{E14F80F9-5F55-4836-B174-8EB7371F0CDD}" type="slidenum">
              <a:rPr lang="cs-CZ" smtClean="0"/>
              <a:t>‹#›</a:t>
            </a:fld>
            <a:endParaRPr lang="cs-CZ"/>
          </a:p>
        </p:txBody>
      </p:sp>
    </p:spTree>
    <p:extLst>
      <p:ext uri="{BB962C8B-B14F-4D97-AF65-F5344CB8AC3E}">
        <p14:creationId xmlns:p14="http://schemas.microsoft.com/office/powerpoint/2010/main" val="722853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3ED593-B310-4903-8886-D5D1CCCC73B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7D1920A-12AC-4428-816F-78DC57C027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40E83F78-83A7-49B1-84D2-DB8C5F869E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0CED99F-C9ED-486B-8A9A-1EF8D43196A0}"/>
              </a:ext>
            </a:extLst>
          </p:cNvPr>
          <p:cNvSpPr>
            <a:spLocks noGrp="1"/>
          </p:cNvSpPr>
          <p:nvPr>
            <p:ph type="dt" sz="half" idx="10"/>
          </p:nvPr>
        </p:nvSpPr>
        <p:spPr/>
        <p:txBody>
          <a:bodyPr/>
          <a:lstStyle/>
          <a:p>
            <a:fld id="{CF46DACB-CC8C-477F-AB81-B53DB4208B8A}" type="datetimeFigureOut">
              <a:rPr lang="cs-CZ" smtClean="0"/>
              <a:t>04.05.2021</a:t>
            </a:fld>
            <a:endParaRPr lang="cs-CZ"/>
          </a:p>
        </p:txBody>
      </p:sp>
      <p:sp>
        <p:nvSpPr>
          <p:cNvPr id="6" name="Zástupný symbol pro zápatí 5">
            <a:extLst>
              <a:ext uri="{FF2B5EF4-FFF2-40B4-BE49-F238E27FC236}">
                <a16:creationId xmlns:a16="http://schemas.microsoft.com/office/drawing/2014/main" id="{4CE3E3EC-5105-4197-8F7D-CDD45EF788F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EDE8B6B-5AA0-424B-BF19-7438D2BF0F88}"/>
              </a:ext>
            </a:extLst>
          </p:cNvPr>
          <p:cNvSpPr>
            <a:spLocks noGrp="1"/>
          </p:cNvSpPr>
          <p:nvPr>
            <p:ph type="sldNum" sz="quarter" idx="12"/>
          </p:nvPr>
        </p:nvSpPr>
        <p:spPr/>
        <p:txBody>
          <a:bodyPr/>
          <a:lstStyle/>
          <a:p>
            <a:fld id="{E14F80F9-5F55-4836-B174-8EB7371F0CDD}" type="slidenum">
              <a:rPr lang="cs-CZ" smtClean="0"/>
              <a:t>‹#›</a:t>
            </a:fld>
            <a:endParaRPr lang="cs-CZ"/>
          </a:p>
        </p:txBody>
      </p:sp>
    </p:spTree>
    <p:extLst>
      <p:ext uri="{BB962C8B-B14F-4D97-AF65-F5344CB8AC3E}">
        <p14:creationId xmlns:p14="http://schemas.microsoft.com/office/powerpoint/2010/main" val="421186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3B81806-B631-45AE-A394-042DF973D4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F0A94E2D-7F99-4CC7-AC1E-402D44DB18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4A8F76F-8466-4C1B-AC56-CACC303A8C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6DACB-CC8C-477F-AB81-B53DB4208B8A}" type="datetimeFigureOut">
              <a:rPr lang="cs-CZ" smtClean="0"/>
              <a:t>04.05.2021</a:t>
            </a:fld>
            <a:endParaRPr lang="cs-CZ"/>
          </a:p>
        </p:txBody>
      </p:sp>
      <p:sp>
        <p:nvSpPr>
          <p:cNvPr id="5" name="Zástupný symbol pro zápatí 4">
            <a:extLst>
              <a:ext uri="{FF2B5EF4-FFF2-40B4-BE49-F238E27FC236}">
                <a16:creationId xmlns:a16="http://schemas.microsoft.com/office/drawing/2014/main" id="{159BDC59-5060-41CC-A01A-C058698FA1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E255B0C-31A3-47A3-AE81-1937F9298C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F80F9-5F55-4836-B174-8EB7371F0CDD}" type="slidenum">
              <a:rPr lang="cs-CZ" smtClean="0"/>
              <a:t>‹#›</a:t>
            </a:fld>
            <a:endParaRPr lang="cs-CZ"/>
          </a:p>
        </p:txBody>
      </p:sp>
    </p:spTree>
    <p:extLst>
      <p:ext uri="{BB962C8B-B14F-4D97-AF65-F5344CB8AC3E}">
        <p14:creationId xmlns:p14="http://schemas.microsoft.com/office/powerpoint/2010/main" val="2218289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ur-lex.europa.eu/LexUriServ/LexUriServ.do?uri=OJ:C:2007:303:0001:0016:C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F6E178-1C9A-42EA-AA21-2125B08F655E}"/>
              </a:ext>
            </a:extLst>
          </p:cNvPr>
          <p:cNvSpPr>
            <a:spLocks noGrp="1"/>
          </p:cNvSpPr>
          <p:nvPr>
            <p:ph type="ctrTitle"/>
          </p:nvPr>
        </p:nvSpPr>
        <p:spPr/>
        <p:txBody>
          <a:bodyPr/>
          <a:lstStyle/>
          <a:p>
            <a:r>
              <a:rPr lang="cs-CZ" dirty="0"/>
              <a:t>Skok do správního práva</a:t>
            </a:r>
          </a:p>
        </p:txBody>
      </p:sp>
      <p:sp>
        <p:nvSpPr>
          <p:cNvPr id="3" name="Podnadpis 2">
            <a:extLst>
              <a:ext uri="{FF2B5EF4-FFF2-40B4-BE49-F238E27FC236}">
                <a16:creationId xmlns:a16="http://schemas.microsoft.com/office/drawing/2014/main" id="{BF2DC8FD-5374-4D44-B1B9-334BE28373E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4254299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b="0"/>
              <a:t>Dobrá správa</a:t>
            </a:r>
          </a:p>
        </p:txBody>
      </p:sp>
      <p:sp>
        <p:nvSpPr>
          <p:cNvPr id="10243" name="Rectangle 3"/>
          <p:cNvSpPr>
            <a:spLocks noGrp="1" noChangeArrowheads="1"/>
          </p:cNvSpPr>
          <p:nvPr>
            <p:ph type="body" idx="1"/>
          </p:nvPr>
        </p:nvSpPr>
        <p:spPr/>
        <p:txBody>
          <a:bodyPr/>
          <a:lstStyle/>
          <a:p>
            <a:r>
              <a:rPr lang="cs-CZ" altLang="cs-CZ"/>
              <a:t>dobré mravy veřejné správy</a:t>
            </a:r>
          </a:p>
          <a:p>
            <a:r>
              <a:rPr lang="cs-CZ" altLang="cs-CZ"/>
              <a:t>nestrannost - impartiallness</a:t>
            </a:r>
          </a:p>
          <a:p>
            <a:r>
              <a:rPr lang="cs-CZ" altLang="cs-CZ"/>
              <a:t>správnost – fairness</a:t>
            </a:r>
          </a:p>
          <a:p>
            <a:r>
              <a:rPr lang="cs-CZ" altLang="cs-CZ"/>
              <a:t>včasnost –reasonable time</a:t>
            </a:r>
          </a:p>
        </p:txBody>
      </p:sp>
    </p:spTree>
    <p:extLst>
      <p:ext uri="{BB962C8B-B14F-4D97-AF65-F5344CB8AC3E}">
        <p14:creationId xmlns:p14="http://schemas.microsoft.com/office/powerpoint/2010/main" val="284058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cs-CZ"/>
              <a:t>Roy Perry</a:t>
            </a:r>
          </a:p>
        </p:txBody>
      </p:sp>
      <p:sp>
        <p:nvSpPr>
          <p:cNvPr id="5127" name="Rectangle 7"/>
          <p:cNvSpPr>
            <a:spLocks noGrp="1" noChangeArrowheads="1"/>
          </p:cNvSpPr>
          <p:nvPr>
            <p:ph type="body" sz="half" idx="2"/>
          </p:nvPr>
        </p:nvSpPr>
        <p:spPr>
          <a:xfrm>
            <a:off x="6170614" y="1719263"/>
            <a:ext cx="4040187" cy="4411662"/>
          </a:xfrm>
        </p:spPr>
        <p:txBody>
          <a:bodyPr/>
          <a:lstStyle/>
          <a:p>
            <a:r>
              <a:rPr lang="cs-CZ" altLang="cs-CZ" sz="2600"/>
              <a:t>Konzervativní politik</a:t>
            </a:r>
          </a:p>
          <a:p>
            <a:r>
              <a:rPr lang="cs-CZ" altLang="cs-CZ" sz="2600"/>
              <a:t>nar. 1943 Londýn</a:t>
            </a:r>
          </a:p>
          <a:p>
            <a:r>
              <a:rPr lang="cs-CZ" altLang="cs-CZ" sz="2600"/>
              <a:t>poslanec Evropského parlamentu</a:t>
            </a:r>
          </a:p>
          <a:p>
            <a:r>
              <a:rPr lang="cs-CZ" altLang="cs-CZ" sz="2600"/>
              <a:t>tvůrce myšlenky Kodexu dobré správy (1998)</a:t>
            </a:r>
          </a:p>
          <a:p>
            <a:endParaRPr lang="cs-CZ" altLang="cs-CZ" sz="2600"/>
          </a:p>
        </p:txBody>
      </p:sp>
      <p:pic>
        <p:nvPicPr>
          <p:cNvPr id="5128" name="Picture 8" descr="RPerry"/>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2830514" y="2254250"/>
            <a:ext cx="2338387" cy="3341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53401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altLang="cs-CZ" sz="3500"/>
              <a:t>Formování obsahu dobré správy</a:t>
            </a:r>
          </a:p>
        </p:txBody>
      </p:sp>
      <p:sp>
        <p:nvSpPr>
          <p:cNvPr id="11267" name="Rectangle 3"/>
          <p:cNvSpPr>
            <a:spLocks noGrp="1" noChangeArrowheads="1"/>
          </p:cNvSpPr>
          <p:nvPr>
            <p:ph type="body" idx="1"/>
          </p:nvPr>
        </p:nvSpPr>
        <p:spPr/>
        <p:txBody>
          <a:bodyPr/>
          <a:lstStyle/>
          <a:p>
            <a:r>
              <a:rPr lang="cs-CZ" altLang="cs-CZ"/>
              <a:t>doktrína</a:t>
            </a:r>
          </a:p>
          <a:p>
            <a:r>
              <a:rPr lang="cs-CZ" altLang="cs-CZ"/>
              <a:t>judikatura </a:t>
            </a:r>
          </a:p>
          <a:p>
            <a:pPr algn="ctr">
              <a:buFont typeface="Wingdings" panose="05000000000000000000" pitchFamily="2" charset="2"/>
              <a:buNone/>
            </a:pPr>
            <a:r>
              <a:rPr lang="cs-CZ" altLang="cs-CZ">
                <a:cs typeface="Arial" panose="020B0604020202020204" pitchFamily="34" charset="0"/>
              </a:rPr>
              <a:t>▼</a:t>
            </a:r>
          </a:p>
          <a:p>
            <a:pPr algn="ctr">
              <a:buFont typeface="Wingdings" panose="05000000000000000000" pitchFamily="2" charset="2"/>
              <a:buNone/>
            </a:pPr>
            <a:r>
              <a:rPr lang="cs-CZ" altLang="cs-CZ">
                <a:cs typeface="Arial" panose="020B0604020202020204" pitchFamily="34" charset="0"/>
              </a:rPr>
              <a:t>Právo na dobrou správu</a:t>
            </a:r>
          </a:p>
          <a:p>
            <a:pPr algn="just"/>
            <a:r>
              <a:rPr lang="cs-CZ" altLang="cs-CZ">
                <a:cs typeface="Arial" panose="020B0604020202020204" pitchFamily="34" charset="0"/>
              </a:rPr>
              <a:t>Listina základních práv Evropské unie čl.41 (7.12.2000)</a:t>
            </a:r>
          </a:p>
          <a:p>
            <a:pPr>
              <a:buFont typeface="Wingdings" panose="05000000000000000000" pitchFamily="2" charset="2"/>
              <a:buNone/>
            </a:pPr>
            <a:endParaRPr lang="cs-CZ" altLang="cs-CZ"/>
          </a:p>
        </p:txBody>
      </p:sp>
    </p:spTree>
    <p:extLst>
      <p:ext uri="{BB962C8B-B14F-4D97-AF65-F5344CB8AC3E}">
        <p14:creationId xmlns:p14="http://schemas.microsoft.com/office/powerpoint/2010/main" val="2720126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a:t>Listina 2007</a:t>
            </a:r>
          </a:p>
        </p:txBody>
      </p:sp>
      <p:sp>
        <p:nvSpPr>
          <p:cNvPr id="13315" name="Rectangle 3"/>
          <p:cNvSpPr>
            <a:spLocks noGrp="1" noChangeArrowheads="1"/>
          </p:cNvSpPr>
          <p:nvPr>
            <p:ph type="body" idx="1"/>
          </p:nvPr>
        </p:nvSpPr>
        <p:spPr/>
        <p:txBody>
          <a:bodyPr/>
          <a:lstStyle/>
          <a:p>
            <a:pPr>
              <a:lnSpc>
                <a:spcPct val="80000"/>
              </a:lnSpc>
            </a:pPr>
            <a:r>
              <a:rPr lang="cs-CZ" altLang="cs-CZ" sz="1700"/>
              <a:t>(2007/C 303/01)</a:t>
            </a:r>
          </a:p>
          <a:p>
            <a:pPr>
              <a:lnSpc>
                <a:spcPct val="80000"/>
              </a:lnSpc>
            </a:pPr>
            <a:r>
              <a:rPr lang="cs-CZ" altLang="cs-CZ" sz="1700" b="1"/>
              <a:t>Právo na </a:t>
            </a:r>
            <a:r>
              <a:rPr lang="cs-CZ" altLang="cs-CZ" sz="1700" b="1">
                <a:solidFill>
                  <a:srgbClr val="990000"/>
                </a:solidFill>
              </a:rPr>
              <a:t>řádnou</a:t>
            </a:r>
            <a:r>
              <a:rPr lang="cs-CZ" altLang="cs-CZ" sz="1700" b="1"/>
              <a:t> správu</a:t>
            </a:r>
            <a:endParaRPr lang="cs-CZ" altLang="cs-CZ" sz="1700"/>
          </a:p>
          <a:p>
            <a:pPr>
              <a:lnSpc>
                <a:spcPct val="80000"/>
              </a:lnSpc>
            </a:pPr>
            <a:r>
              <a:rPr lang="cs-CZ" altLang="cs-CZ" sz="1700"/>
              <a:t>1.   Každý má právo na to, aby jeho záležitosti byly orgány, institucemi a jinými subjekty Unie řešeny nestranně,</a:t>
            </a:r>
            <a:r>
              <a:rPr lang="cs-CZ" altLang="cs-CZ" sz="1700">
                <a:solidFill>
                  <a:srgbClr val="990000"/>
                </a:solidFill>
              </a:rPr>
              <a:t> spravedlivě</a:t>
            </a:r>
            <a:r>
              <a:rPr lang="cs-CZ" altLang="cs-CZ" sz="1700"/>
              <a:t> a v přiměřené lhůtě.</a:t>
            </a:r>
          </a:p>
          <a:p>
            <a:pPr>
              <a:lnSpc>
                <a:spcPct val="80000"/>
              </a:lnSpc>
            </a:pPr>
            <a:r>
              <a:rPr lang="cs-CZ" altLang="cs-CZ" sz="1700"/>
              <a:t>2.   Toto právo zahrnuje především:</a:t>
            </a:r>
          </a:p>
          <a:p>
            <a:pPr>
              <a:lnSpc>
                <a:spcPct val="80000"/>
              </a:lnSpc>
            </a:pPr>
            <a:r>
              <a:rPr lang="cs-CZ" altLang="cs-CZ" sz="1700"/>
              <a:t> a) právo každého být vyslechnut před přijetím jemu určeného individuálního opatření, které by se jej mohlo nepříznivě dotknout;</a:t>
            </a:r>
          </a:p>
          <a:p>
            <a:pPr>
              <a:lnSpc>
                <a:spcPct val="80000"/>
              </a:lnSpc>
            </a:pPr>
            <a:r>
              <a:rPr lang="cs-CZ" altLang="cs-CZ" sz="1700"/>
              <a:t> b) právo každého na přístup ke spisu, který se jej týká, při respektování oprávněných zájmů důvěrnosti a profesního a obchodního tajemství; </a:t>
            </a:r>
          </a:p>
          <a:p>
            <a:pPr>
              <a:lnSpc>
                <a:spcPct val="80000"/>
              </a:lnSpc>
            </a:pPr>
            <a:r>
              <a:rPr lang="cs-CZ" altLang="cs-CZ" sz="1700"/>
              <a:t>c) povinnost správních orgánů odůvodňovat svá rozhodnutí.</a:t>
            </a:r>
          </a:p>
          <a:p>
            <a:pPr>
              <a:lnSpc>
                <a:spcPct val="80000"/>
              </a:lnSpc>
            </a:pPr>
            <a:r>
              <a:rPr lang="cs-CZ" altLang="cs-CZ" sz="1700"/>
              <a:t>3.   Každý má právo na to, aby mu Unie v souladu s obecnými zásadami společnými právním řádům členských států nahradila škodu způsobenou jejími orgány nebo jejími zaměstnanci při výkonu jejich funkce.</a:t>
            </a:r>
          </a:p>
          <a:p>
            <a:pPr>
              <a:lnSpc>
                <a:spcPct val="80000"/>
              </a:lnSpc>
            </a:pPr>
            <a:r>
              <a:rPr lang="cs-CZ" altLang="cs-CZ" sz="1700"/>
              <a:t>4.   Každý se může písemně obracet na orgány Unie v jednom z jazyků Smluv a musí obdržet odpověď ve stejném jazyce.</a:t>
            </a:r>
          </a:p>
        </p:txBody>
      </p:sp>
    </p:spTree>
    <p:extLst>
      <p:ext uri="{BB962C8B-B14F-4D97-AF65-F5344CB8AC3E}">
        <p14:creationId xmlns:p14="http://schemas.microsoft.com/office/powerpoint/2010/main" val="1935060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cs-CZ"/>
              <a:t>Text Listiny</a:t>
            </a:r>
          </a:p>
        </p:txBody>
      </p:sp>
      <p:sp>
        <p:nvSpPr>
          <p:cNvPr id="20483" name="Rectangle 3"/>
          <p:cNvSpPr>
            <a:spLocks noGrp="1" noChangeArrowheads="1"/>
          </p:cNvSpPr>
          <p:nvPr>
            <p:ph type="body" idx="1"/>
          </p:nvPr>
        </p:nvSpPr>
        <p:spPr/>
        <p:txBody>
          <a:bodyPr/>
          <a:lstStyle/>
          <a:p>
            <a:r>
              <a:rPr lang="cs-CZ" altLang="cs-CZ" b="1">
                <a:hlinkClick r:id="rId2"/>
              </a:rPr>
              <a:t>http://eur-lex.europa.eu/LexUriServ/LexUriServ.do?uri=OJ:C:2007:303:0001:0016:CS:PDF</a:t>
            </a:r>
            <a:endParaRPr lang="cs-CZ" altLang="cs-CZ" b="1"/>
          </a:p>
          <a:p>
            <a:pPr>
              <a:buFont typeface="Wingdings" panose="05000000000000000000" pitchFamily="2" charset="2"/>
              <a:buNone/>
            </a:pPr>
            <a:endParaRPr lang="cs-CZ" altLang="cs-CZ"/>
          </a:p>
        </p:txBody>
      </p:sp>
    </p:spTree>
    <p:extLst>
      <p:ext uri="{BB962C8B-B14F-4D97-AF65-F5344CB8AC3E}">
        <p14:creationId xmlns:p14="http://schemas.microsoft.com/office/powerpoint/2010/main" val="949989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a:t>Právo na dobrou správu</a:t>
            </a:r>
          </a:p>
        </p:txBody>
      </p:sp>
      <p:sp>
        <p:nvSpPr>
          <p:cNvPr id="12291" name="Rectangle 3"/>
          <p:cNvSpPr>
            <a:spLocks noGrp="1" noChangeArrowheads="1"/>
          </p:cNvSpPr>
          <p:nvPr>
            <p:ph type="body" idx="1"/>
          </p:nvPr>
        </p:nvSpPr>
        <p:spPr/>
        <p:txBody>
          <a:bodyPr/>
          <a:lstStyle/>
          <a:p>
            <a:r>
              <a:rPr lang="cs-CZ" altLang="cs-CZ"/>
              <a:t>v katalogu občanských práv LZPEU</a:t>
            </a:r>
          </a:p>
          <a:p>
            <a:r>
              <a:rPr lang="cs-CZ" altLang="cs-CZ"/>
              <a:t>„lidské právo“ - …Každá osoba ….</a:t>
            </a:r>
          </a:p>
          <a:p>
            <a:r>
              <a:rPr lang="cs-CZ" altLang="cs-CZ"/>
              <a:t>vztahuje se na orgány EU</a:t>
            </a:r>
          </a:p>
          <a:p>
            <a:endParaRPr lang="cs-CZ" altLang="cs-CZ"/>
          </a:p>
          <a:p>
            <a:endParaRPr lang="cs-CZ" altLang="cs-CZ"/>
          </a:p>
          <a:p>
            <a:endParaRPr lang="cs-CZ" altLang="cs-CZ"/>
          </a:p>
        </p:txBody>
      </p:sp>
    </p:spTree>
    <p:extLst>
      <p:ext uri="{BB962C8B-B14F-4D97-AF65-F5344CB8AC3E}">
        <p14:creationId xmlns:p14="http://schemas.microsoft.com/office/powerpoint/2010/main" val="195348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a:t>Jacob Söderman</a:t>
            </a:r>
          </a:p>
        </p:txBody>
      </p:sp>
      <p:sp>
        <p:nvSpPr>
          <p:cNvPr id="8197" name="Rectangle 5"/>
          <p:cNvSpPr>
            <a:spLocks noGrp="1" noChangeArrowheads="1"/>
          </p:cNvSpPr>
          <p:nvPr>
            <p:ph type="body" sz="half" idx="2"/>
          </p:nvPr>
        </p:nvSpPr>
        <p:spPr>
          <a:xfrm>
            <a:off x="6170614" y="1719263"/>
            <a:ext cx="4040187" cy="4411662"/>
          </a:xfrm>
        </p:spPr>
        <p:txBody>
          <a:bodyPr/>
          <a:lstStyle/>
          <a:p>
            <a:r>
              <a:rPr lang="cs-CZ" altLang="cs-CZ" sz="2600"/>
              <a:t>člen švédské sociální demokracie ve Finsku</a:t>
            </a:r>
          </a:p>
          <a:p>
            <a:r>
              <a:rPr lang="cs-CZ" altLang="cs-CZ" sz="2600"/>
              <a:t>evropský ombudsman (1995-2003)</a:t>
            </a:r>
          </a:p>
          <a:p>
            <a:r>
              <a:rPr lang="cs-CZ" altLang="cs-CZ" sz="2600"/>
              <a:t>návrh  Kodexu dobré správy (2001)</a:t>
            </a:r>
          </a:p>
        </p:txBody>
      </p:sp>
      <p:pic>
        <p:nvPicPr>
          <p:cNvPr id="8198" name="Picture 6" descr="Jacke%20Soderman%20hemsida"/>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505076" y="1719263"/>
            <a:ext cx="2987675" cy="4411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78591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a:t>Kodex dobré správy</a:t>
            </a:r>
          </a:p>
        </p:txBody>
      </p:sp>
      <p:sp>
        <p:nvSpPr>
          <p:cNvPr id="14339" name="Rectangle 3"/>
          <p:cNvSpPr>
            <a:spLocks noGrp="1" noChangeArrowheads="1"/>
          </p:cNvSpPr>
          <p:nvPr>
            <p:ph type="body" idx="1"/>
          </p:nvPr>
        </p:nvSpPr>
        <p:spPr/>
        <p:txBody>
          <a:bodyPr/>
          <a:lstStyle/>
          <a:p>
            <a:r>
              <a:rPr lang="cs-CZ" altLang="cs-CZ"/>
              <a:t>Morální kodex veřejné správy EU</a:t>
            </a:r>
          </a:p>
          <a:p>
            <a:r>
              <a:rPr lang="cs-CZ" altLang="cs-CZ"/>
              <a:t>Inspirace pro vnitrostátní kodexy veřejné právy</a:t>
            </a:r>
          </a:p>
        </p:txBody>
      </p:sp>
    </p:spTree>
    <p:extLst>
      <p:ext uri="{BB962C8B-B14F-4D97-AF65-F5344CB8AC3E}">
        <p14:creationId xmlns:p14="http://schemas.microsoft.com/office/powerpoint/2010/main" val="83828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b="1" dirty="0"/>
              <a:t>JUDr. Otakar </a:t>
            </a:r>
            <a:r>
              <a:rPr lang="cs-CZ" altLang="cs-CZ" b="1" dirty="0" err="1"/>
              <a:t>Motejl</a:t>
            </a:r>
            <a:endParaRPr lang="cs-CZ" altLang="cs-CZ" b="1" dirty="0"/>
          </a:p>
        </p:txBody>
      </p:sp>
      <p:sp>
        <p:nvSpPr>
          <p:cNvPr id="8197" name="Rectangle 5"/>
          <p:cNvSpPr>
            <a:spLocks noGrp="1" noChangeArrowheads="1"/>
          </p:cNvSpPr>
          <p:nvPr>
            <p:ph type="body" sz="half" idx="2"/>
          </p:nvPr>
        </p:nvSpPr>
        <p:spPr>
          <a:xfrm>
            <a:off x="6170614" y="1719263"/>
            <a:ext cx="4040187" cy="4411662"/>
          </a:xfrm>
        </p:spPr>
        <p:txBody>
          <a:bodyPr/>
          <a:lstStyle/>
          <a:p>
            <a:r>
              <a:rPr lang="cs-CZ" altLang="cs-CZ" sz="2600" dirty="0"/>
              <a:t>10.9.1932 – 9.5.2010</a:t>
            </a:r>
          </a:p>
          <a:p>
            <a:r>
              <a:rPr lang="cs-CZ" altLang="cs-CZ" sz="2600" dirty="0"/>
              <a:t>Právník a politik</a:t>
            </a:r>
          </a:p>
          <a:p>
            <a:r>
              <a:rPr lang="cs-CZ" altLang="cs-CZ" sz="2600" dirty="0"/>
              <a:t>Advokát, soudce</a:t>
            </a:r>
          </a:p>
          <a:p>
            <a:r>
              <a:rPr lang="cs-CZ" altLang="cs-CZ" sz="2600" dirty="0"/>
              <a:t>Ministr spravedlnosti</a:t>
            </a:r>
          </a:p>
          <a:p>
            <a:r>
              <a:rPr lang="cs-CZ" altLang="cs-CZ" sz="2600" dirty="0"/>
              <a:t>Předseda NS</a:t>
            </a:r>
          </a:p>
          <a:p>
            <a:r>
              <a:rPr lang="cs-CZ" altLang="cs-CZ" sz="2600" dirty="0"/>
              <a:t>1. Veřejný ochránce práv</a:t>
            </a:r>
          </a:p>
          <a:p>
            <a:r>
              <a:rPr lang="cs-CZ" altLang="cs-CZ" sz="2600" dirty="0"/>
              <a:t>Se svými spolupracovníky vytvořil </a:t>
            </a:r>
            <a:r>
              <a:rPr lang="cs-CZ" altLang="cs-CZ" sz="2600" b="1" dirty="0"/>
              <a:t>Principy dobré správy VOP</a:t>
            </a:r>
          </a:p>
          <a:p>
            <a:endParaRPr lang="cs-CZ" altLang="cs-CZ" sz="2600" dirty="0"/>
          </a:p>
        </p:txBody>
      </p:sp>
      <p:pic>
        <p:nvPicPr>
          <p:cNvPr id="2050" name="Picture 2" descr="Zemřel ombudsman Otakar Motejl - Novinky.cz">
            <a:extLst>
              <a:ext uri="{FF2B5EF4-FFF2-40B4-BE49-F238E27FC236}">
                <a16:creationId xmlns:a16="http://schemas.microsoft.com/office/drawing/2014/main" id="{FA2E1AA2-FD1F-4DEE-B9B9-3412A32126AF}"/>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13232" y="1719263"/>
            <a:ext cx="4925568" cy="3108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9564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b="1" dirty="0"/>
              <a:t>Principy dobré správy Veřejného ochránce práv</a:t>
            </a:r>
          </a:p>
        </p:txBody>
      </p:sp>
      <p:sp>
        <p:nvSpPr>
          <p:cNvPr id="15363" name="Rectangle 3"/>
          <p:cNvSpPr>
            <a:spLocks noGrp="1" noChangeArrowheads="1"/>
          </p:cNvSpPr>
          <p:nvPr>
            <p:ph idx="1"/>
          </p:nvPr>
        </p:nvSpPr>
        <p:spPr/>
        <p:txBody>
          <a:bodyPr>
            <a:normAutofit lnSpcReduction="10000"/>
          </a:bodyPr>
          <a:lstStyle/>
          <a:p>
            <a:pPr marL="609600" indent="-609600" algn="just">
              <a:lnSpc>
                <a:spcPct val="80000"/>
              </a:lnSpc>
              <a:buFontTx/>
              <a:buAutoNum type="arabicPeriod"/>
            </a:pPr>
            <a:r>
              <a:rPr lang="cs-CZ" altLang="cs-CZ" sz="2600" dirty="0"/>
              <a:t>Soulad s právem</a:t>
            </a:r>
          </a:p>
          <a:p>
            <a:pPr marL="609600" indent="-609600" algn="just">
              <a:lnSpc>
                <a:spcPct val="80000"/>
              </a:lnSpc>
              <a:buFontTx/>
              <a:buAutoNum type="arabicPeriod"/>
            </a:pPr>
            <a:r>
              <a:rPr lang="cs-CZ" altLang="cs-CZ" sz="2600" dirty="0"/>
              <a:t>Nestrannost</a:t>
            </a:r>
          </a:p>
          <a:p>
            <a:pPr marL="609600" indent="-609600" algn="just">
              <a:lnSpc>
                <a:spcPct val="80000"/>
              </a:lnSpc>
              <a:buFontTx/>
              <a:buAutoNum type="arabicPeriod"/>
            </a:pPr>
            <a:r>
              <a:rPr lang="cs-CZ" altLang="cs-CZ" sz="2600" dirty="0"/>
              <a:t>Včasnost</a:t>
            </a:r>
          </a:p>
          <a:p>
            <a:pPr marL="609600" indent="-609600" algn="just">
              <a:lnSpc>
                <a:spcPct val="80000"/>
              </a:lnSpc>
              <a:buFontTx/>
              <a:buAutoNum type="arabicPeriod"/>
            </a:pPr>
            <a:r>
              <a:rPr lang="cs-CZ" altLang="cs-CZ" sz="2600" dirty="0"/>
              <a:t>Předvídatelnost</a:t>
            </a:r>
          </a:p>
          <a:p>
            <a:pPr marL="609600" indent="-609600" algn="just">
              <a:lnSpc>
                <a:spcPct val="80000"/>
              </a:lnSpc>
              <a:buFontTx/>
              <a:buAutoNum type="arabicPeriod"/>
            </a:pPr>
            <a:r>
              <a:rPr lang="cs-CZ" altLang="cs-CZ" sz="2600" dirty="0"/>
              <a:t>Přesvědčivost</a:t>
            </a:r>
          </a:p>
          <a:p>
            <a:pPr marL="609600" indent="-609600" algn="just">
              <a:lnSpc>
                <a:spcPct val="80000"/>
              </a:lnSpc>
              <a:buFontTx/>
              <a:buAutoNum type="arabicPeriod"/>
            </a:pPr>
            <a:r>
              <a:rPr lang="cs-CZ" altLang="cs-CZ" sz="2600" dirty="0"/>
              <a:t>Přiměřenost</a:t>
            </a:r>
          </a:p>
          <a:p>
            <a:pPr marL="609600" indent="-609600" algn="just">
              <a:lnSpc>
                <a:spcPct val="80000"/>
              </a:lnSpc>
              <a:buFontTx/>
              <a:buAutoNum type="arabicPeriod"/>
            </a:pPr>
            <a:r>
              <a:rPr lang="cs-CZ" altLang="cs-CZ" sz="2600" dirty="0"/>
              <a:t>Součinnost</a:t>
            </a:r>
          </a:p>
          <a:p>
            <a:pPr marL="609600" indent="-609600" algn="just">
              <a:lnSpc>
                <a:spcPct val="80000"/>
              </a:lnSpc>
              <a:buFontTx/>
              <a:buAutoNum type="arabicPeriod"/>
            </a:pPr>
            <a:r>
              <a:rPr lang="cs-CZ" altLang="cs-CZ" sz="2600" dirty="0"/>
              <a:t>Odpovědnost</a:t>
            </a:r>
          </a:p>
          <a:p>
            <a:pPr marL="609600" indent="-609600" algn="just">
              <a:lnSpc>
                <a:spcPct val="80000"/>
              </a:lnSpc>
              <a:buFontTx/>
              <a:buAutoNum type="arabicPeriod"/>
            </a:pPr>
            <a:r>
              <a:rPr lang="cs-CZ" altLang="cs-CZ" sz="2600" dirty="0"/>
              <a:t>Otevřenost</a:t>
            </a:r>
          </a:p>
          <a:p>
            <a:pPr marL="609600" indent="-609600" algn="just">
              <a:lnSpc>
                <a:spcPct val="80000"/>
              </a:lnSpc>
              <a:buFontTx/>
              <a:buAutoNum type="arabicPeriod"/>
            </a:pPr>
            <a:r>
              <a:rPr lang="cs-CZ" altLang="cs-CZ" sz="2600" dirty="0"/>
              <a:t>Vstřícnost</a:t>
            </a:r>
          </a:p>
        </p:txBody>
      </p:sp>
      <p:sp>
        <p:nvSpPr>
          <p:cNvPr id="2" name="Zástupný symbol pro obsah 1">
            <a:extLst>
              <a:ext uri="{FF2B5EF4-FFF2-40B4-BE49-F238E27FC236}">
                <a16:creationId xmlns:a16="http://schemas.microsoft.com/office/drawing/2014/main" id="{B7C66A1E-78BB-46E4-97AA-1140127DD14A}"/>
              </a:ext>
            </a:extLst>
          </p:cNvPr>
          <p:cNvSpPr>
            <a:spLocks noGrp="1"/>
          </p:cNvSpPr>
          <p:nvPr>
            <p:ph sz="half" idx="4294967295"/>
          </p:nvPr>
        </p:nvSpPr>
        <p:spPr>
          <a:xfrm>
            <a:off x="7815263" y="1568450"/>
            <a:ext cx="4376737" cy="4351338"/>
          </a:xfrm>
        </p:spPr>
        <p:txBody>
          <a:bodyPr>
            <a:normAutofit/>
          </a:bodyPr>
          <a:lstStyle/>
          <a:p>
            <a:pPr marL="0" indent="0">
              <a:buNone/>
            </a:pPr>
            <a:endParaRPr lang="cs-CZ" dirty="0"/>
          </a:p>
          <a:p>
            <a:pPr marL="0" indent="0" algn="just">
              <a:buNone/>
            </a:pPr>
            <a:r>
              <a:rPr lang="cs-CZ" dirty="0"/>
              <a:t>	</a:t>
            </a:r>
          </a:p>
        </p:txBody>
      </p:sp>
    </p:spTree>
    <p:extLst>
      <p:ext uri="{BB962C8B-B14F-4D97-AF65-F5344CB8AC3E}">
        <p14:creationId xmlns:p14="http://schemas.microsoft.com/office/powerpoint/2010/main" val="3171278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55FEA8-463A-4A60-8D6A-1CD2AB15D8A9}"/>
              </a:ext>
            </a:extLst>
          </p:cNvPr>
          <p:cNvSpPr>
            <a:spLocks noGrp="1"/>
          </p:cNvSpPr>
          <p:nvPr>
            <p:ph type="title"/>
          </p:nvPr>
        </p:nvSpPr>
        <p:spPr/>
        <p:txBody>
          <a:bodyPr/>
          <a:lstStyle/>
          <a:p>
            <a:r>
              <a:rPr lang="cs-CZ" dirty="0"/>
              <a:t>Správní právo</a:t>
            </a:r>
          </a:p>
        </p:txBody>
      </p:sp>
      <p:sp>
        <p:nvSpPr>
          <p:cNvPr id="3" name="Zástupný symbol pro obsah 2">
            <a:extLst>
              <a:ext uri="{FF2B5EF4-FFF2-40B4-BE49-F238E27FC236}">
                <a16:creationId xmlns:a16="http://schemas.microsoft.com/office/drawing/2014/main" id="{FE48FEAB-3450-4BA8-A4B5-EFAE58E6571B}"/>
              </a:ext>
            </a:extLst>
          </p:cNvPr>
          <p:cNvSpPr>
            <a:spLocks noGrp="1"/>
          </p:cNvSpPr>
          <p:nvPr>
            <p:ph idx="1"/>
          </p:nvPr>
        </p:nvSpPr>
        <p:spPr/>
        <p:txBody>
          <a:bodyPr/>
          <a:lstStyle/>
          <a:p>
            <a:r>
              <a:rPr lang="cs-CZ" dirty="0"/>
              <a:t>Jedno z právních odvětví </a:t>
            </a:r>
          </a:p>
          <a:p>
            <a:r>
              <a:rPr lang="cs-CZ" dirty="0"/>
              <a:t>Veřejnoprávní odvětví </a:t>
            </a:r>
          </a:p>
          <a:p>
            <a:r>
              <a:rPr lang="cs-CZ" dirty="0"/>
              <a:t>Reguluje společenské vztahy ve sféře veřejné správy</a:t>
            </a:r>
          </a:p>
          <a:p>
            <a:r>
              <a:rPr lang="cs-CZ" dirty="0"/>
              <a:t>Předmět regulace: společenské vztahy vznikající, realizující se a zanikající v souvislosti s praktickou realizací výkonné moci</a:t>
            </a:r>
          </a:p>
          <a:p>
            <a:pPr marL="0" indent="0">
              <a:buNone/>
            </a:pPr>
            <a:endParaRPr lang="cs-CZ" dirty="0"/>
          </a:p>
        </p:txBody>
      </p:sp>
    </p:spTree>
    <p:extLst>
      <p:ext uri="{BB962C8B-B14F-4D97-AF65-F5344CB8AC3E}">
        <p14:creationId xmlns:p14="http://schemas.microsoft.com/office/powerpoint/2010/main" val="1851931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solidFill>
                  <a:srgbClr val="FF0000"/>
                </a:solidFill>
              </a:rPr>
              <a:t>Komparace zásad SŘ a DŘ</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964527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Vztah správního řádu a daňového řádu</a:t>
            </a:r>
          </a:p>
        </p:txBody>
      </p:sp>
      <p:sp>
        <p:nvSpPr>
          <p:cNvPr id="6" name="Zástupný symbol pro text 5"/>
          <p:cNvSpPr>
            <a:spLocks noGrp="1"/>
          </p:cNvSpPr>
          <p:nvPr>
            <p:ph type="body" idx="1"/>
          </p:nvPr>
        </p:nvSpPr>
        <p:spPr/>
        <p:txBody>
          <a:bodyPr/>
          <a:lstStyle/>
          <a:p>
            <a:r>
              <a:rPr lang="cs-CZ" dirty="0"/>
              <a:t>SŘ § 1</a:t>
            </a:r>
          </a:p>
        </p:txBody>
      </p:sp>
      <p:sp>
        <p:nvSpPr>
          <p:cNvPr id="7" name="Zástupný symbol pro obsah 6"/>
          <p:cNvSpPr>
            <a:spLocks noGrp="1"/>
          </p:cNvSpPr>
          <p:nvPr>
            <p:ph sz="half" idx="2"/>
          </p:nvPr>
        </p:nvSpPr>
        <p:spPr/>
        <p:txBody>
          <a:bodyPr>
            <a:normAutofit fontScale="77500" lnSpcReduction="20000"/>
          </a:bodyPr>
          <a:lstStyle/>
          <a:p>
            <a:r>
              <a:rPr lang="cs-CZ" dirty="0"/>
              <a:t>SŘ upravuje postup orgánů moci výkonné, orgánů územních samosprávných celků a jiných orgánů, právnických a fyzických osob, pokud vykonávají působnost v oblasti veřejné správy (dále jen "správní orgán").</a:t>
            </a:r>
          </a:p>
          <a:p>
            <a:r>
              <a:rPr lang="cs-CZ" dirty="0"/>
              <a:t>SŘ nebo jeho jednotlivá ustanovení se použijí, nestanoví-li zvláštní zákon jiný postup.</a:t>
            </a:r>
          </a:p>
          <a:p>
            <a:r>
              <a:rPr lang="cs-CZ" dirty="0"/>
              <a:t> SŘ se nevztahuje na právní jednání prováděná správními orgány a na vztahy mezi orgány téhož územního samosprávného celku při výkonu samostatné působnosti.</a:t>
            </a:r>
          </a:p>
        </p:txBody>
      </p:sp>
      <p:sp>
        <p:nvSpPr>
          <p:cNvPr id="8" name="Zástupný symbol pro text 7"/>
          <p:cNvSpPr>
            <a:spLocks noGrp="1"/>
          </p:cNvSpPr>
          <p:nvPr>
            <p:ph type="body" sz="quarter" idx="3"/>
          </p:nvPr>
        </p:nvSpPr>
        <p:spPr/>
        <p:txBody>
          <a:bodyPr/>
          <a:lstStyle/>
          <a:p>
            <a:r>
              <a:rPr lang="cs-CZ" dirty="0"/>
              <a:t>DŘ § 262</a:t>
            </a:r>
          </a:p>
        </p:txBody>
      </p:sp>
      <p:sp>
        <p:nvSpPr>
          <p:cNvPr id="9" name="Zástupný symbol pro obsah 8"/>
          <p:cNvSpPr>
            <a:spLocks noGrp="1"/>
          </p:cNvSpPr>
          <p:nvPr>
            <p:ph sz="quarter" idx="4"/>
          </p:nvPr>
        </p:nvSpPr>
        <p:spPr/>
        <p:txBody>
          <a:bodyPr/>
          <a:lstStyle/>
          <a:p>
            <a:r>
              <a:rPr lang="cs-CZ" dirty="0"/>
              <a:t>Při správě daní se správní řád nepoužije.</a:t>
            </a:r>
          </a:p>
          <a:p>
            <a:r>
              <a:rPr lang="cs-CZ" dirty="0"/>
              <a:t>Pozn.: Správa daně je postup, jehož cílem je správné zjištění a stanovení daní a zabezpečení jejich úhrady. (§ 1/2 DŘ)</a:t>
            </a:r>
          </a:p>
        </p:txBody>
      </p:sp>
    </p:spTree>
    <p:extLst>
      <p:ext uri="{BB962C8B-B14F-4D97-AF65-F5344CB8AC3E}">
        <p14:creationId xmlns:p14="http://schemas.microsoft.com/office/powerpoint/2010/main" val="463319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pPr algn="ctr"/>
            <a:r>
              <a:rPr lang="cs-CZ" b="1" dirty="0">
                <a:solidFill>
                  <a:srgbClr val="FF0000"/>
                </a:solidFill>
              </a:rPr>
              <a:t>§ 177 odst. 1 správního řádu </a:t>
            </a:r>
          </a:p>
        </p:txBody>
      </p:sp>
      <p:sp>
        <p:nvSpPr>
          <p:cNvPr id="9" name="Zástupný symbol pro obsah 8"/>
          <p:cNvSpPr>
            <a:spLocks noGrp="1"/>
          </p:cNvSpPr>
          <p:nvPr>
            <p:ph idx="1"/>
          </p:nvPr>
        </p:nvSpPr>
        <p:spPr/>
        <p:txBody>
          <a:bodyPr>
            <a:normAutofit/>
          </a:bodyPr>
          <a:lstStyle/>
          <a:p>
            <a:r>
              <a:rPr lang="cs-CZ" sz="4400" dirty="0"/>
              <a:t>Základní zásady činnosti správních orgánů uvedené v § 2 až 8 se použijí při výkonu veřejné správy i v případech, kdy zvláštní zákon stanoví, že se správní řád nepoužije, ale sám úpravu odpovídající těmto zásadám neobsahuje.</a:t>
            </a:r>
          </a:p>
        </p:txBody>
      </p:sp>
    </p:spTree>
    <p:extLst>
      <p:ext uri="{BB962C8B-B14F-4D97-AF65-F5344CB8AC3E}">
        <p14:creationId xmlns:p14="http://schemas.microsoft.com/office/powerpoint/2010/main" val="1464019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Zásada legality </a:t>
            </a:r>
          </a:p>
        </p:txBody>
      </p:sp>
      <p:sp>
        <p:nvSpPr>
          <p:cNvPr id="5" name="Zástupný symbol pro text 4"/>
          <p:cNvSpPr>
            <a:spLocks noGrp="1"/>
          </p:cNvSpPr>
          <p:nvPr>
            <p:ph type="body" idx="1"/>
          </p:nvPr>
        </p:nvSpPr>
        <p:spPr/>
        <p:txBody>
          <a:bodyPr/>
          <a:lstStyle/>
          <a:p>
            <a:r>
              <a:rPr lang="cs-CZ" dirty="0"/>
              <a:t>SŘ § 2/1</a:t>
            </a:r>
          </a:p>
        </p:txBody>
      </p:sp>
      <p:sp>
        <p:nvSpPr>
          <p:cNvPr id="6" name="Zástupný symbol pro obsah 5"/>
          <p:cNvSpPr>
            <a:spLocks noGrp="1"/>
          </p:cNvSpPr>
          <p:nvPr>
            <p:ph sz="half" idx="2"/>
          </p:nvPr>
        </p:nvSpPr>
        <p:spPr/>
        <p:txBody>
          <a:bodyPr>
            <a:normAutofit lnSpcReduction="10000"/>
          </a:bodyPr>
          <a:lstStyle/>
          <a:p>
            <a:r>
              <a:rPr lang="cs-CZ" dirty="0"/>
              <a:t>Správní orgán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p>
        </p:txBody>
      </p:sp>
      <p:sp>
        <p:nvSpPr>
          <p:cNvPr id="7" name="Zástupný symbol pro text 6"/>
          <p:cNvSpPr>
            <a:spLocks noGrp="1"/>
          </p:cNvSpPr>
          <p:nvPr>
            <p:ph type="body" sz="quarter" idx="3"/>
          </p:nvPr>
        </p:nvSpPr>
        <p:spPr/>
        <p:txBody>
          <a:bodyPr/>
          <a:lstStyle/>
          <a:p>
            <a:r>
              <a:rPr lang="cs-CZ" dirty="0"/>
              <a:t>DŘ § 5/1</a:t>
            </a:r>
          </a:p>
        </p:txBody>
      </p:sp>
      <p:sp>
        <p:nvSpPr>
          <p:cNvPr id="8" name="Zástupný symbol pro obsah 7"/>
          <p:cNvSpPr>
            <a:spLocks noGrp="1"/>
          </p:cNvSpPr>
          <p:nvPr>
            <p:ph sz="quarter" idx="4"/>
          </p:nvPr>
        </p:nvSpPr>
        <p:spPr/>
        <p:txBody>
          <a:bodyPr/>
          <a:lstStyle/>
          <a:p>
            <a:r>
              <a:rPr lang="cs-CZ" dirty="0"/>
              <a:t>Správce daně postupuje při správě daní v souladu se zákony a jinými právními předpisy (dále jen „právní předpis“). Zákonem se pro účely tohoto zákona rozumí též mezinárodní smlouva, která je součástí právního řádu.</a:t>
            </a:r>
          </a:p>
        </p:txBody>
      </p:sp>
    </p:spTree>
    <p:extLst>
      <p:ext uri="{BB962C8B-B14F-4D97-AF65-F5344CB8AC3E}">
        <p14:creationId xmlns:p14="http://schemas.microsoft.com/office/powerpoint/2010/main" val="1114852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legitimity</a:t>
            </a:r>
          </a:p>
        </p:txBody>
      </p:sp>
      <p:sp>
        <p:nvSpPr>
          <p:cNvPr id="3" name="Zástupný symbol pro text 2"/>
          <p:cNvSpPr>
            <a:spLocks noGrp="1"/>
          </p:cNvSpPr>
          <p:nvPr>
            <p:ph type="body" idx="1"/>
          </p:nvPr>
        </p:nvSpPr>
        <p:spPr/>
        <p:txBody>
          <a:bodyPr/>
          <a:lstStyle/>
          <a:p>
            <a:r>
              <a:rPr lang="cs-CZ" dirty="0"/>
              <a:t>SŘ § 2/2</a:t>
            </a:r>
          </a:p>
        </p:txBody>
      </p:sp>
      <p:sp>
        <p:nvSpPr>
          <p:cNvPr id="4" name="Zástupný symbol pro obsah 3"/>
          <p:cNvSpPr>
            <a:spLocks noGrp="1"/>
          </p:cNvSpPr>
          <p:nvPr>
            <p:ph sz="half" idx="2"/>
          </p:nvPr>
        </p:nvSpPr>
        <p:spPr/>
        <p:txBody>
          <a:bodyPr/>
          <a:lstStyle/>
          <a:p>
            <a:r>
              <a:rPr lang="cs-CZ" dirty="0"/>
              <a:t>Správní orgán uplatňuje svou pravomoc pouze k těm účelům, k nimž mu byla zákonem nebo na základě zákona svěřena, a v rozsahu, v jakém mu byla svěřena.</a:t>
            </a:r>
          </a:p>
          <a:p>
            <a:r>
              <a:rPr lang="cs-CZ" dirty="0"/>
              <a:t>= </a:t>
            </a:r>
            <a:r>
              <a:rPr lang="cs-CZ" dirty="0">
                <a:solidFill>
                  <a:srgbClr val="FF0000"/>
                </a:solidFill>
              </a:rPr>
              <a:t>zákaz zneužití správního uvážení</a:t>
            </a:r>
          </a:p>
        </p:txBody>
      </p:sp>
      <p:sp>
        <p:nvSpPr>
          <p:cNvPr id="5" name="Zástupný symbol pro text 4"/>
          <p:cNvSpPr>
            <a:spLocks noGrp="1"/>
          </p:cNvSpPr>
          <p:nvPr>
            <p:ph type="body" sz="quarter" idx="3"/>
          </p:nvPr>
        </p:nvSpPr>
        <p:spPr/>
        <p:txBody>
          <a:bodyPr/>
          <a:lstStyle/>
          <a:p>
            <a:r>
              <a:rPr lang="cs-CZ" dirty="0"/>
              <a:t>DŘ § 5/2</a:t>
            </a:r>
          </a:p>
        </p:txBody>
      </p:sp>
      <p:sp>
        <p:nvSpPr>
          <p:cNvPr id="6" name="Zástupný symbol pro obsah 5"/>
          <p:cNvSpPr>
            <a:spLocks noGrp="1"/>
          </p:cNvSpPr>
          <p:nvPr>
            <p:ph sz="quarter" idx="4"/>
          </p:nvPr>
        </p:nvSpPr>
        <p:spPr/>
        <p:txBody>
          <a:bodyPr/>
          <a:lstStyle/>
          <a:p>
            <a:r>
              <a:rPr lang="cs-CZ" dirty="0"/>
              <a:t>Správce daně uplatňuje svou pravomoc pouze k těm účelům, k nimž mu byla zákonem nebo na základě zákona svěřena, a v rozsahu, v jakém mu byla svěřena.</a:t>
            </a:r>
          </a:p>
        </p:txBody>
      </p:sp>
    </p:spTree>
    <p:extLst>
      <p:ext uri="{BB962C8B-B14F-4D97-AF65-F5344CB8AC3E}">
        <p14:creationId xmlns:p14="http://schemas.microsoft.com/office/powerpoint/2010/main" val="2607044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Zásada proporcionality (přiměřenosti) – zásada ochrany dobré víry a oprávněných zájmů</a:t>
            </a:r>
          </a:p>
        </p:txBody>
      </p:sp>
      <p:sp>
        <p:nvSpPr>
          <p:cNvPr id="3" name="Zástupný symbol pro text 2"/>
          <p:cNvSpPr>
            <a:spLocks noGrp="1"/>
          </p:cNvSpPr>
          <p:nvPr>
            <p:ph type="body" idx="1"/>
          </p:nvPr>
        </p:nvSpPr>
        <p:spPr/>
        <p:txBody>
          <a:bodyPr/>
          <a:lstStyle/>
          <a:p>
            <a:r>
              <a:rPr lang="cs-CZ" dirty="0"/>
              <a:t>SŘ § 2/3</a:t>
            </a:r>
          </a:p>
        </p:txBody>
      </p:sp>
      <p:sp>
        <p:nvSpPr>
          <p:cNvPr id="4" name="Zástupný symbol pro obsah 3"/>
          <p:cNvSpPr>
            <a:spLocks noGrp="1"/>
          </p:cNvSpPr>
          <p:nvPr>
            <p:ph sz="half" idx="2"/>
          </p:nvPr>
        </p:nvSpPr>
        <p:spPr/>
        <p:txBody>
          <a:bodyPr/>
          <a:lstStyle/>
          <a:p>
            <a:r>
              <a:rPr lang="cs-CZ" dirty="0"/>
              <a:t>Správní orgán šetří práva nabytá v dobré víře, jakož i oprávněné zájmy osob, jichž se činnost správního orgánu v jednotlivém případě dotýká (dále jen "dotčené osoby"), a může zasahovat do těchto práv jen za podmínek stanovených zákonem a v nezbytném rozsahu.</a:t>
            </a:r>
          </a:p>
        </p:txBody>
      </p:sp>
      <p:sp>
        <p:nvSpPr>
          <p:cNvPr id="5" name="Zástupný symbol pro text 4"/>
          <p:cNvSpPr>
            <a:spLocks noGrp="1"/>
          </p:cNvSpPr>
          <p:nvPr>
            <p:ph type="body" sz="quarter" idx="3"/>
          </p:nvPr>
        </p:nvSpPr>
        <p:spPr/>
        <p:txBody>
          <a:bodyPr/>
          <a:lstStyle/>
          <a:p>
            <a:r>
              <a:rPr lang="cs-CZ" dirty="0"/>
              <a:t>DŘ § 5/3</a:t>
            </a:r>
          </a:p>
        </p:txBody>
      </p:sp>
      <p:sp>
        <p:nvSpPr>
          <p:cNvPr id="6" name="Zástupný symbol pro obsah 5"/>
          <p:cNvSpPr>
            <a:spLocks noGrp="1"/>
          </p:cNvSpPr>
          <p:nvPr>
            <p:ph sz="quarter" idx="4"/>
          </p:nvPr>
        </p:nvSpPr>
        <p:spPr/>
        <p:txBody>
          <a:bodyPr>
            <a:normAutofit fontScale="92500"/>
          </a:bodyPr>
          <a:lstStyle/>
          <a:p>
            <a:r>
              <a:rPr lang="cs-CZ" dirty="0"/>
              <a:t> Správce daně šetří práva a právem chráněné zájmy daňových subjektů a třetích osob (dále jen „osoba zúčastněná na správě daní“) v souladu s právními předpisy a </a:t>
            </a:r>
            <a:r>
              <a:rPr lang="cs-CZ" u="sng" dirty="0"/>
              <a:t>používá při vyžadování plnění jejich povinností jen takové prostředky, které je nejméně zatěžují a ještě umožňují dosáhnout cíle správy daní.</a:t>
            </a:r>
          </a:p>
        </p:txBody>
      </p:sp>
    </p:spTree>
    <p:extLst>
      <p:ext uri="{BB962C8B-B14F-4D97-AF65-F5344CB8AC3E}">
        <p14:creationId xmlns:p14="http://schemas.microsoft.com/office/powerpoint/2010/main" val="1151786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Zásada legitimního očekávání</a:t>
            </a:r>
          </a:p>
        </p:txBody>
      </p:sp>
      <p:sp>
        <p:nvSpPr>
          <p:cNvPr id="3" name="Zástupný symbol pro text 2"/>
          <p:cNvSpPr>
            <a:spLocks noGrp="1"/>
          </p:cNvSpPr>
          <p:nvPr>
            <p:ph type="body" idx="1"/>
          </p:nvPr>
        </p:nvSpPr>
        <p:spPr/>
        <p:txBody>
          <a:bodyPr/>
          <a:lstStyle/>
          <a:p>
            <a:r>
              <a:rPr lang="cs-CZ" dirty="0"/>
              <a:t>SŘ § 2/4</a:t>
            </a:r>
          </a:p>
        </p:txBody>
      </p:sp>
      <p:sp>
        <p:nvSpPr>
          <p:cNvPr id="4" name="Zástupný symbol pro obsah 3"/>
          <p:cNvSpPr>
            <a:spLocks noGrp="1"/>
          </p:cNvSpPr>
          <p:nvPr>
            <p:ph sz="half" idx="2"/>
          </p:nvPr>
        </p:nvSpPr>
        <p:spPr/>
        <p:txBody>
          <a:bodyPr/>
          <a:lstStyle/>
          <a:p>
            <a:r>
              <a:rPr lang="cs-CZ" dirty="0"/>
              <a:t>Správní orgán dbá, aby přijaté řešení bylo v souladu s veřejným zájmem a aby odpovídalo okolnostem daného případu, jakož i na to, aby při rozhodování skutkově shodných nebo podobných případů nevznikaly nedůvodné rozdíly.</a:t>
            </a:r>
          </a:p>
        </p:txBody>
      </p:sp>
      <p:sp>
        <p:nvSpPr>
          <p:cNvPr id="5" name="Zástupný symbol pro text 4"/>
          <p:cNvSpPr>
            <a:spLocks noGrp="1"/>
          </p:cNvSpPr>
          <p:nvPr>
            <p:ph type="body" sz="quarter" idx="3"/>
          </p:nvPr>
        </p:nvSpPr>
        <p:spPr/>
        <p:txBody>
          <a:bodyPr/>
          <a:lstStyle/>
          <a:p>
            <a:r>
              <a:rPr lang="cs-CZ" dirty="0"/>
              <a:t>DŘ § 8/2</a:t>
            </a:r>
          </a:p>
        </p:txBody>
      </p:sp>
      <p:sp>
        <p:nvSpPr>
          <p:cNvPr id="6" name="Zástupný symbol pro obsah 5"/>
          <p:cNvSpPr>
            <a:spLocks noGrp="1"/>
          </p:cNvSpPr>
          <p:nvPr>
            <p:ph sz="quarter" idx="4"/>
          </p:nvPr>
        </p:nvSpPr>
        <p:spPr/>
        <p:txBody>
          <a:bodyPr/>
          <a:lstStyle/>
          <a:p>
            <a:r>
              <a:rPr lang="cs-CZ" dirty="0"/>
              <a:t>Správce daně dbá na to, aby při rozhodování skutkově shodných nebo podobných případů nevznikaly nedůvodné rozdíly.</a:t>
            </a:r>
          </a:p>
        </p:txBody>
      </p:sp>
    </p:spTree>
    <p:extLst>
      <p:ext uri="{BB962C8B-B14F-4D97-AF65-F5344CB8AC3E}">
        <p14:creationId xmlns:p14="http://schemas.microsoft.com/office/powerpoint/2010/main" val="3332405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materiální pravdy</a:t>
            </a:r>
          </a:p>
        </p:txBody>
      </p:sp>
      <p:sp>
        <p:nvSpPr>
          <p:cNvPr id="3" name="Zástupný symbol pro text 2"/>
          <p:cNvSpPr>
            <a:spLocks noGrp="1"/>
          </p:cNvSpPr>
          <p:nvPr>
            <p:ph type="body" idx="1"/>
          </p:nvPr>
        </p:nvSpPr>
        <p:spPr/>
        <p:txBody>
          <a:bodyPr/>
          <a:lstStyle/>
          <a:p>
            <a:r>
              <a:rPr lang="cs-CZ" dirty="0"/>
              <a:t>SŘ § 3</a:t>
            </a:r>
          </a:p>
        </p:txBody>
      </p:sp>
      <p:sp>
        <p:nvSpPr>
          <p:cNvPr id="4" name="Zástupný symbol pro obsah 3"/>
          <p:cNvSpPr>
            <a:spLocks noGrp="1"/>
          </p:cNvSpPr>
          <p:nvPr>
            <p:ph sz="half" idx="2"/>
          </p:nvPr>
        </p:nvSpPr>
        <p:spPr/>
        <p:txBody>
          <a:bodyPr/>
          <a:lstStyle/>
          <a:p>
            <a:r>
              <a:rPr lang="cs-CZ" dirty="0"/>
              <a:t>Nevyplývá-li ze zákona něco jiného, postupuje správní orgán tak, aby byl zjištěn stav věci, o němž nejsou důvodné pochybnosti, a to v rozsahu, který je nezbytný pro soulad jeho úkonu s požadavky uvedenými v § 2.</a:t>
            </a:r>
          </a:p>
        </p:txBody>
      </p:sp>
      <p:sp>
        <p:nvSpPr>
          <p:cNvPr id="5" name="Zástupný symbol pro text 4"/>
          <p:cNvSpPr>
            <a:spLocks noGrp="1"/>
          </p:cNvSpPr>
          <p:nvPr>
            <p:ph type="body" sz="quarter" idx="3"/>
          </p:nvPr>
        </p:nvSpPr>
        <p:spPr/>
        <p:txBody>
          <a:bodyPr/>
          <a:lstStyle/>
          <a:p>
            <a:r>
              <a:rPr lang="cs-CZ" dirty="0"/>
              <a:t>DŘ § 8/1, § 8/3</a:t>
            </a:r>
          </a:p>
        </p:txBody>
      </p:sp>
      <p:sp>
        <p:nvSpPr>
          <p:cNvPr id="6" name="Zástupný symbol pro obsah 5"/>
          <p:cNvSpPr>
            <a:spLocks noGrp="1"/>
          </p:cNvSpPr>
          <p:nvPr>
            <p:ph sz="quarter" idx="4"/>
          </p:nvPr>
        </p:nvSpPr>
        <p:spPr/>
        <p:txBody>
          <a:bodyPr>
            <a:normAutofit fontScale="92500" lnSpcReduction="20000"/>
          </a:bodyPr>
          <a:lstStyle/>
          <a:p>
            <a:r>
              <a:rPr lang="cs-CZ" dirty="0"/>
              <a:t>Správce daně při dokazování hodnotí důkazy podle své úvahy. Správce daně posuzuje každý důkaz jednotlivě a všechny důkazy v jejich vzájemné souvislosti; přitom přihlíží ke všemu, co při správě daní vyšlo najevo.</a:t>
            </a:r>
          </a:p>
          <a:p>
            <a:r>
              <a:rPr lang="cs-CZ" dirty="0"/>
              <a:t>Správce daně vychází ze skutečného obsahu právního jednání nebo jiné skutečnosti rozhodné pro správu daní.</a:t>
            </a:r>
          </a:p>
        </p:txBody>
      </p:sp>
    </p:spTree>
    <p:extLst>
      <p:ext uri="{BB962C8B-B14F-4D97-AF65-F5344CB8AC3E}">
        <p14:creationId xmlns:p14="http://schemas.microsoft.com/office/powerpoint/2010/main" val="3720241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a:t>
            </a:r>
            <a:r>
              <a:rPr lang="cs-CZ" i="1" dirty="0" err="1"/>
              <a:t>service</a:t>
            </a:r>
            <a:r>
              <a:rPr lang="cs-CZ" i="1" dirty="0"/>
              <a:t> </a:t>
            </a:r>
            <a:r>
              <a:rPr lang="cs-CZ" i="1" dirty="0" err="1"/>
              <a:t>publique</a:t>
            </a:r>
            <a:endParaRPr lang="cs-CZ" dirty="0"/>
          </a:p>
        </p:txBody>
      </p:sp>
      <p:sp>
        <p:nvSpPr>
          <p:cNvPr id="3" name="Zástupný symbol pro text 2"/>
          <p:cNvSpPr>
            <a:spLocks noGrp="1"/>
          </p:cNvSpPr>
          <p:nvPr>
            <p:ph type="body" idx="1"/>
          </p:nvPr>
        </p:nvSpPr>
        <p:spPr/>
        <p:txBody>
          <a:bodyPr/>
          <a:lstStyle/>
          <a:p>
            <a:r>
              <a:rPr lang="cs-CZ" dirty="0"/>
              <a:t>SŘ § 4/1</a:t>
            </a:r>
          </a:p>
        </p:txBody>
      </p:sp>
      <p:sp>
        <p:nvSpPr>
          <p:cNvPr id="4" name="Zástupný symbol pro obsah 3"/>
          <p:cNvSpPr>
            <a:spLocks noGrp="1"/>
          </p:cNvSpPr>
          <p:nvPr>
            <p:ph sz="half" idx="2"/>
          </p:nvPr>
        </p:nvSpPr>
        <p:spPr/>
        <p:txBody>
          <a:bodyPr/>
          <a:lstStyle/>
          <a:p>
            <a:r>
              <a:rPr lang="cs-CZ" dirty="0"/>
              <a:t>Veřejná správa je službou veřejnosti. Každý, kdo plní úkoly vyplývající z působnosti správního orgánu, má povinnost se k dotčeným osobám chovat zdvořile a podle možností jim vycházet vstříc.</a:t>
            </a:r>
          </a:p>
        </p:txBody>
      </p:sp>
      <p:sp>
        <p:nvSpPr>
          <p:cNvPr id="5" name="Zástupný symbol pro text 4"/>
          <p:cNvSpPr>
            <a:spLocks noGrp="1"/>
          </p:cNvSpPr>
          <p:nvPr>
            <p:ph type="body" sz="quarter" idx="3"/>
          </p:nvPr>
        </p:nvSpPr>
        <p:spPr/>
        <p:txBody>
          <a:bodyPr/>
          <a:lstStyle/>
          <a:p>
            <a:r>
              <a:rPr lang="cs-CZ" dirty="0"/>
              <a:t>DŘ § 6/4</a:t>
            </a:r>
          </a:p>
        </p:txBody>
      </p:sp>
      <p:sp>
        <p:nvSpPr>
          <p:cNvPr id="6" name="Zástupný symbol pro obsah 5"/>
          <p:cNvSpPr>
            <a:spLocks noGrp="1"/>
          </p:cNvSpPr>
          <p:nvPr>
            <p:ph sz="quarter" idx="4"/>
          </p:nvPr>
        </p:nvSpPr>
        <p:spPr/>
        <p:txBody>
          <a:bodyPr/>
          <a:lstStyle/>
          <a:p>
            <a:r>
              <a:rPr lang="cs-CZ" dirty="0"/>
              <a:t>Správce daně podle možností vychází osobám zúčastněným na správě daní vstříc. Úřední osoby jsou povinny vyvarovat se při správě daní nezdvořilostí.</a:t>
            </a:r>
          </a:p>
        </p:txBody>
      </p:sp>
    </p:spTree>
    <p:extLst>
      <p:ext uri="{BB962C8B-B14F-4D97-AF65-F5344CB8AC3E}">
        <p14:creationId xmlns:p14="http://schemas.microsoft.com/office/powerpoint/2010/main" val="4113114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edukační</a:t>
            </a:r>
          </a:p>
        </p:txBody>
      </p:sp>
      <p:sp>
        <p:nvSpPr>
          <p:cNvPr id="3" name="Zástupný symbol pro text 2"/>
          <p:cNvSpPr>
            <a:spLocks noGrp="1"/>
          </p:cNvSpPr>
          <p:nvPr>
            <p:ph type="body" idx="1"/>
          </p:nvPr>
        </p:nvSpPr>
        <p:spPr/>
        <p:txBody>
          <a:bodyPr/>
          <a:lstStyle/>
          <a:p>
            <a:r>
              <a:rPr lang="cs-CZ" dirty="0"/>
              <a:t>SŘ § 4/2</a:t>
            </a:r>
          </a:p>
        </p:txBody>
      </p:sp>
      <p:sp>
        <p:nvSpPr>
          <p:cNvPr id="4" name="Zástupný symbol pro obsah 3"/>
          <p:cNvSpPr>
            <a:spLocks noGrp="1"/>
          </p:cNvSpPr>
          <p:nvPr>
            <p:ph sz="half" idx="2"/>
          </p:nvPr>
        </p:nvSpPr>
        <p:spPr/>
        <p:txBody>
          <a:bodyPr/>
          <a:lstStyle/>
          <a:p>
            <a:r>
              <a:rPr lang="cs-CZ" dirty="0"/>
              <a:t>Správní orgán v souvislosti se svým úkonem poskytne dotčené osobě přiměřené poučení o jejích právech a povinnostech, je-li to vzhledem k povaze úkonu a osobním poměrům dotčené osoby potřebné.</a:t>
            </a:r>
          </a:p>
        </p:txBody>
      </p:sp>
      <p:sp>
        <p:nvSpPr>
          <p:cNvPr id="5" name="Zástupný symbol pro text 4"/>
          <p:cNvSpPr>
            <a:spLocks noGrp="1"/>
          </p:cNvSpPr>
          <p:nvPr>
            <p:ph type="body" sz="quarter" idx="3"/>
          </p:nvPr>
        </p:nvSpPr>
        <p:spPr/>
        <p:txBody>
          <a:bodyPr/>
          <a:lstStyle/>
          <a:p>
            <a:r>
              <a:rPr lang="cs-CZ" dirty="0"/>
              <a:t>DŘ § 6/3</a:t>
            </a:r>
          </a:p>
        </p:txBody>
      </p:sp>
      <p:sp>
        <p:nvSpPr>
          <p:cNvPr id="6" name="Zástupný symbol pro obsah 5"/>
          <p:cNvSpPr>
            <a:spLocks noGrp="1"/>
          </p:cNvSpPr>
          <p:nvPr>
            <p:ph sz="quarter" idx="4"/>
          </p:nvPr>
        </p:nvSpPr>
        <p:spPr/>
        <p:txBody>
          <a:bodyPr/>
          <a:lstStyle/>
          <a:p>
            <a:r>
              <a:rPr lang="cs-CZ" dirty="0"/>
              <a:t>Správce daně umožní osobám zúčastněným na správě daní uplatňovat jejich práva a v souvislosti se svým úkonem jim poskytne přiměřené poučení o jejich právech a povinnostech, je-li to vzhledem k povaze úkonu potřebné nebo stanoví-li tak zákon.</a:t>
            </a:r>
          </a:p>
        </p:txBody>
      </p:sp>
    </p:spTree>
    <p:extLst>
      <p:ext uri="{BB962C8B-B14F-4D97-AF65-F5344CB8AC3E}">
        <p14:creationId xmlns:p14="http://schemas.microsoft.com/office/powerpoint/2010/main" val="240861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C14032-0D65-4175-804F-2F52EDC375DE}"/>
              </a:ext>
            </a:extLst>
          </p:cNvPr>
          <p:cNvSpPr>
            <a:spLocks noGrp="1"/>
          </p:cNvSpPr>
          <p:nvPr>
            <p:ph type="title"/>
          </p:nvPr>
        </p:nvSpPr>
        <p:spPr/>
        <p:txBody>
          <a:bodyPr/>
          <a:lstStyle/>
          <a:p>
            <a:r>
              <a:rPr lang="cs-CZ" dirty="0"/>
              <a:t>Veřejná správa</a:t>
            </a:r>
          </a:p>
        </p:txBody>
      </p:sp>
      <p:sp>
        <p:nvSpPr>
          <p:cNvPr id="3" name="Zástupný symbol pro obsah 2">
            <a:extLst>
              <a:ext uri="{FF2B5EF4-FFF2-40B4-BE49-F238E27FC236}">
                <a16:creationId xmlns:a16="http://schemas.microsoft.com/office/drawing/2014/main" id="{10AE8608-AC7F-4DC3-AFCC-ABF4814F514F}"/>
              </a:ext>
            </a:extLst>
          </p:cNvPr>
          <p:cNvSpPr>
            <a:spLocks noGrp="1"/>
          </p:cNvSpPr>
          <p:nvPr>
            <p:ph idx="1"/>
          </p:nvPr>
        </p:nvSpPr>
        <p:spPr/>
        <p:txBody>
          <a:bodyPr>
            <a:normAutofit lnSpcReduction="10000"/>
          </a:bodyPr>
          <a:lstStyle/>
          <a:p>
            <a:pPr marL="0" indent="0">
              <a:buNone/>
            </a:pPr>
            <a:r>
              <a:rPr lang="cs-CZ" dirty="0"/>
              <a:t>Veřejná správa</a:t>
            </a:r>
          </a:p>
          <a:p>
            <a:pPr marL="0" indent="0">
              <a:buNone/>
            </a:pPr>
            <a:endParaRPr lang="cs-CZ" dirty="0"/>
          </a:p>
          <a:p>
            <a:pPr marL="0" indent="0">
              <a:buNone/>
            </a:pPr>
            <a:r>
              <a:rPr lang="cs-CZ" dirty="0"/>
              <a:t>Státní správa          samospráva</a:t>
            </a:r>
          </a:p>
          <a:p>
            <a:pPr marL="0" indent="0">
              <a:buNone/>
            </a:pPr>
            <a:endParaRPr lang="cs-CZ" dirty="0"/>
          </a:p>
          <a:p>
            <a:pPr marL="0" indent="0">
              <a:buNone/>
            </a:pPr>
            <a:r>
              <a:rPr lang="cs-CZ" dirty="0" err="1"/>
              <a:t>Administracja</a:t>
            </a:r>
            <a:r>
              <a:rPr lang="cs-CZ" dirty="0"/>
              <a:t> publiczny</a:t>
            </a:r>
          </a:p>
          <a:p>
            <a:pPr marL="0" indent="0">
              <a:buNone/>
            </a:pPr>
            <a:endParaRPr lang="pl-PL" dirty="0"/>
          </a:p>
          <a:p>
            <a:pPr marL="0" indent="0">
              <a:buNone/>
            </a:pPr>
            <a:r>
              <a:rPr lang="pl-PL" dirty="0"/>
              <a:t>Administracja rządowa   samorząd</a:t>
            </a:r>
            <a:endParaRPr lang="ru-RU" dirty="0"/>
          </a:p>
          <a:p>
            <a:pPr marL="0" indent="0">
              <a:buNone/>
            </a:pPr>
            <a:endParaRPr lang="ru-RU" dirty="0"/>
          </a:p>
          <a:p>
            <a:pPr marL="0" indent="0">
              <a:buNone/>
            </a:pPr>
            <a:r>
              <a:rPr lang="ru-RU" dirty="0"/>
              <a:t>Государственная служба       самоуправление </a:t>
            </a:r>
            <a:endParaRPr lang="pl-PL" dirty="0"/>
          </a:p>
          <a:p>
            <a:pPr marL="0" indent="0">
              <a:buNone/>
            </a:pPr>
            <a:endParaRPr lang="pl-PL" dirty="0"/>
          </a:p>
          <a:p>
            <a:pPr marL="0" indent="0">
              <a:buNone/>
            </a:pPr>
            <a:endParaRPr lang="cs-CZ" dirty="0"/>
          </a:p>
        </p:txBody>
      </p:sp>
      <p:cxnSp>
        <p:nvCxnSpPr>
          <p:cNvPr id="5" name="Přímá spojnice se šipkou 4">
            <a:extLst>
              <a:ext uri="{FF2B5EF4-FFF2-40B4-BE49-F238E27FC236}">
                <a16:creationId xmlns:a16="http://schemas.microsoft.com/office/drawing/2014/main" id="{4FA42D96-833C-4695-8CF3-9C5CBAF0C05D}"/>
              </a:ext>
            </a:extLst>
          </p:cNvPr>
          <p:cNvCxnSpPr>
            <a:cxnSpLocks/>
          </p:cNvCxnSpPr>
          <p:nvPr/>
        </p:nvCxnSpPr>
        <p:spPr>
          <a:xfrm>
            <a:off x="1912690" y="2197916"/>
            <a:ext cx="0" cy="5872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Přímá spojnice se šipkou 7">
            <a:extLst>
              <a:ext uri="{FF2B5EF4-FFF2-40B4-BE49-F238E27FC236}">
                <a16:creationId xmlns:a16="http://schemas.microsoft.com/office/drawing/2014/main" id="{F206CB14-FE3C-4566-A507-E2424D2017E3}"/>
              </a:ext>
            </a:extLst>
          </p:cNvPr>
          <p:cNvCxnSpPr/>
          <p:nvPr/>
        </p:nvCxnSpPr>
        <p:spPr>
          <a:xfrm>
            <a:off x="1929468" y="2197916"/>
            <a:ext cx="2466363" cy="5872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Přímá spojnice se šipkou 9">
            <a:extLst>
              <a:ext uri="{FF2B5EF4-FFF2-40B4-BE49-F238E27FC236}">
                <a16:creationId xmlns:a16="http://schemas.microsoft.com/office/drawing/2014/main" id="{42C3087A-5AD6-46FC-8F6A-A8D4BBDB4204}"/>
              </a:ext>
            </a:extLst>
          </p:cNvPr>
          <p:cNvCxnSpPr/>
          <p:nvPr/>
        </p:nvCxnSpPr>
        <p:spPr>
          <a:xfrm>
            <a:off x="2365695" y="4060272"/>
            <a:ext cx="0" cy="6040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a:extLst>
              <a:ext uri="{FF2B5EF4-FFF2-40B4-BE49-F238E27FC236}">
                <a16:creationId xmlns:a16="http://schemas.microsoft.com/office/drawing/2014/main" id="{D8B11FBA-000D-42D0-B039-B05C75778FB8}"/>
              </a:ext>
            </a:extLst>
          </p:cNvPr>
          <p:cNvCxnSpPr/>
          <p:nvPr/>
        </p:nvCxnSpPr>
        <p:spPr>
          <a:xfrm>
            <a:off x="2365695" y="4068661"/>
            <a:ext cx="2642533" cy="595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13">
            <a:extLst>
              <a:ext uri="{FF2B5EF4-FFF2-40B4-BE49-F238E27FC236}">
                <a16:creationId xmlns:a16="http://schemas.microsoft.com/office/drawing/2014/main" id="{5CDAEB34-A2C1-4A3C-87BB-7F585DA86A89}"/>
              </a:ext>
            </a:extLst>
          </p:cNvPr>
          <p:cNvCxnSpPr/>
          <p:nvPr/>
        </p:nvCxnSpPr>
        <p:spPr>
          <a:xfrm>
            <a:off x="4697835" y="5805182"/>
            <a:ext cx="38589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47970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kvalifikované procesní informace</a:t>
            </a:r>
          </a:p>
        </p:txBody>
      </p:sp>
      <p:sp>
        <p:nvSpPr>
          <p:cNvPr id="3" name="Zástupný symbol pro text 2"/>
          <p:cNvSpPr>
            <a:spLocks noGrp="1"/>
          </p:cNvSpPr>
          <p:nvPr>
            <p:ph type="body" idx="1"/>
          </p:nvPr>
        </p:nvSpPr>
        <p:spPr/>
        <p:txBody>
          <a:bodyPr/>
          <a:lstStyle/>
          <a:p>
            <a:r>
              <a:rPr lang="cs-CZ" dirty="0"/>
              <a:t>SŘ § 4/3</a:t>
            </a:r>
          </a:p>
        </p:txBody>
      </p:sp>
      <p:sp>
        <p:nvSpPr>
          <p:cNvPr id="4" name="Zástupný symbol pro obsah 3"/>
          <p:cNvSpPr>
            <a:spLocks noGrp="1"/>
          </p:cNvSpPr>
          <p:nvPr>
            <p:ph sz="half" idx="2"/>
          </p:nvPr>
        </p:nvSpPr>
        <p:spPr/>
        <p:txBody>
          <a:bodyPr/>
          <a:lstStyle/>
          <a:p>
            <a:r>
              <a:rPr lang="cs-CZ" dirty="0"/>
              <a:t>Správní orgán s dostatečným předstihem uvědomí dotčené osoby o úkonu, který učiní, je-li to potřebné k hájení jejich práv a neohrozí-li to účel úkonu.</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4540661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vstřícnosti k právům a oprávněným zájmů dotčených osob</a:t>
            </a:r>
          </a:p>
        </p:txBody>
      </p:sp>
      <p:sp>
        <p:nvSpPr>
          <p:cNvPr id="3" name="Zástupný symbol pro text 2"/>
          <p:cNvSpPr>
            <a:spLocks noGrp="1"/>
          </p:cNvSpPr>
          <p:nvPr>
            <p:ph type="body" idx="1"/>
          </p:nvPr>
        </p:nvSpPr>
        <p:spPr/>
        <p:txBody>
          <a:bodyPr/>
          <a:lstStyle/>
          <a:p>
            <a:r>
              <a:rPr lang="cs-CZ" dirty="0"/>
              <a:t>SŘ § 4/4</a:t>
            </a:r>
          </a:p>
        </p:txBody>
      </p:sp>
      <p:sp>
        <p:nvSpPr>
          <p:cNvPr id="4" name="Zástupný symbol pro obsah 3"/>
          <p:cNvSpPr>
            <a:spLocks noGrp="1"/>
          </p:cNvSpPr>
          <p:nvPr>
            <p:ph sz="half" idx="2"/>
          </p:nvPr>
        </p:nvSpPr>
        <p:spPr/>
        <p:txBody>
          <a:bodyPr/>
          <a:lstStyle/>
          <a:p>
            <a:r>
              <a:rPr lang="cs-CZ" dirty="0"/>
              <a:t>Správní orgán umožní dotčeným osobám uplatňovat jejich práva a oprávněné zájmy.</a:t>
            </a:r>
          </a:p>
        </p:txBody>
      </p:sp>
      <p:sp>
        <p:nvSpPr>
          <p:cNvPr id="5" name="Zástupný symbol pro text 4"/>
          <p:cNvSpPr>
            <a:spLocks noGrp="1"/>
          </p:cNvSpPr>
          <p:nvPr>
            <p:ph type="body" sz="quarter" idx="3"/>
          </p:nvPr>
        </p:nvSpPr>
        <p:spPr/>
        <p:txBody>
          <a:bodyPr/>
          <a:lstStyle/>
          <a:p>
            <a:r>
              <a:rPr lang="cs-CZ" dirty="0"/>
              <a:t>DŘ § 6/3</a:t>
            </a:r>
          </a:p>
        </p:txBody>
      </p:sp>
      <p:sp>
        <p:nvSpPr>
          <p:cNvPr id="6" name="Zástupný symbol pro obsah 5"/>
          <p:cNvSpPr>
            <a:spLocks noGrp="1"/>
          </p:cNvSpPr>
          <p:nvPr>
            <p:ph sz="quarter" idx="4"/>
          </p:nvPr>
        </p:nvSpPr>
        <p:spPr/>
        <p:txBody>
          <a:bodyPr/>
          <a:lstStyle/>
          <a:p>
            <a:r>
              <a:rPr lang="cs-CZ" dirty="0"/>
              <a:t>Správce daně umožní osobám zúčastněným na správě daní uplatňovat jejich práva a </a:t>
            </a:r>
            <a:r>
              <a:rPr lang="cs-CZ" u="sng" dirty="0"/>
              <a:t>v souvislosti se svým úkonem jim poskytne přiměřené poučení o jejich právech a povinnostech, je-li to vzhledem k povaze úkonu potřebné nebo stanoví-li tak zákon.</a:t>
            </a:r>
          </a:p>
        </p:txBody>
      </p:sp>
    </p:spTree>
    <p:extLst>
      <p:ext uri="{BB962C8B-B14F-4D97-AF65-F5344CB8AC3E}">
        <p14:creationId xmlns:p14="http://schemas.microsoft.com/office/powerpoint/2010/main" val="7306335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subsidiarity </a:t>
            </a:r>
          </a:p>
        </p:txBody>
      </p:sp>
      <p:sp>
        <p:nvSpPr>
          <p:cNvPr id="3" name="Zástupný symbol pro text 2"/>
          <p:cNvSpPr>
            <a:spLocks noGrp="1"/>
          </p:cNvSpPr>
          <p:nvPr>
            <p:ph type="body" idx="1"/>
          </p:nvPr>
        </p:nvSpPr>
        <p:spPr/>
        <p:txBody>
          <a:bodyPr/>
          <a:lstStyle/>
          <a:p>
            <a:r>
              <a:rPr lang="cs-CZ" dirty="0"/>
              <a:t>SŘ § 5</a:t>
            </a:r>
          </a:p>
        </p:txBody>
      </p:sp>
      <p:sp>
        <p:nvSpPr>
          <p:cNvPr id="4" name="Zástupný symbol pro obsah 3"/>
          <p:cNvSpPr>
            <a:spLocks noGrp="1"/>
          </p:cNvSpPr>
          <p:nvPr>
            <p:ph sz="half" idx="2"/>
          </p:nvPr>
        </p:nvSpPr>
        <p:spPr/>
        <p:txBody>
          <a:bodyPr/>
          <a:lstStyle/>
          <a:p>
            <a:r>
              <a:rPr lang="cs-CZ" dirty="0"/>
              <a:t>Pokud to povaha projednávané věci umožňuje, pokusí se správní orgán o smírné odstranění rozporů, které brání řádnému projednání a rozhodnutí dané věci.</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13035187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včasnosti</a:t>
            </a:r>
          </a:p>
        </p:txBody>
      </p:sp>
      <p:sp>
        <p:nvSpPr>
          <p:cNvPr id="3" name="Zástupný symbol pro text 2"/>
          <p:cNvSpPr>
            <a:spLocks noGrp="1"/>
          </p:cNvSpPr>
          <p:nvPr>
            <p:ph type="body" idx="1"/>
          </p:nvPr>
        </p:nvSpPr>
        <p:spPr/>
        <p:txBody>
          <a:bodyPr/>
          <a:lstStyle/>
          <a:p>
            <a:r>
              <a:rPr lang="cs-CZ" dirty="0"/>
              <a:t>SŘ § 6/1</a:t>
            </a:r>
          </a:p>
        </p:txBody>
      </p:sp>
      <p:sp>
        <p:nvSpPr>
          <p:cNvPr id="4" name="Zástupný symbol pro obsah 3"/>
          <p:cNvSpPr>
            <a:spLocks noGrp="1"/>
          </p:cNvSpPr>
          <p:nvPr>
            <p:ph sz="half" idx="2"/>
          </p:nvPr>
        </p:nvSpPr>
        <p:spPr/>
        <p:txBody>
          <a:bodyPr/>
          <a:lstStyle/>
          <a:p>
            <a:r>
              <a:rPr lang="cs-CZ" dirty="0"/>
              <a:t>Správní orgán vyřizuje věci bez zbytečných průtahů. Nečiní-li správní orgán úkony v zákonem stanovené lhůtě nebo ve lhůtě přiměřené, není-li zákonná lhůta stanovena, použije se ke zjednání nápravy ustanovení o ochraně před nečinností (§ 80).</a:t>
            </a:r>
          </a:p>
        </p:txBody>
      </p:sp>
      <p:sp>
        <p:nvSpPr>
          <p:cNvPr id="5" name="Zástupný symbol pro text 4"/>
          <p:cNvSpPr>
            <a:spLocks noGrp="1"/>
          </p:cNvSpPr>
          <p:nvPr>
            <p:ph type="body" sz="quarter" idx="3"/>
          </p:nvPr>
        </p:nvSpPr>
        <p:spPr/>
        <p:txBody>
          <a:bodyPr/>
          <a:lstStyle/>
          <a:p>
            <a:r>
              <a:rPr lang="cs-CZ" dirty="0"/>
              <a:t>DŘ § 7/1</a:t>
            </a:r>
          </a:p>
        </p:txBody>
      </p:sp>
      <p:sp>
        <p:nvSpPr>
          <p:cNvPr id="6" name="Zástupný symbol pro obsah 5"/>
          <p:cNvSpPr>
            <a:spLocks noGrp="1"/>
          </p:cNvSpPr>
          <p:nvPr>
            <p:ph sz="quarter" idx="4"/>
          </p:nvPr>
        </p:nvSpPr>
        <p:spPr/>
        <p:txBody>
          <a:bodyPr/>
          <a:lstStyle/>
          <a:p>
            <a:r>
              <a:rPr lang="cs-CZ" dirty="0"/>
              <a:t>Správce daně postupuje bez zbytečných průtahů.</a:t>
            </a:r>
          </a:p>
        </p:txBody>
      </p:sp>
    </p:spTree>
    <p:extLst>
      <p:ext uri="{BB962C8B-B14F-4D97-AF65-F5344CB8AC3E}">
        <p14:creationId xmlns:p14="http://schemas.microsoft.com/office/powerpoint/2010/main" val="2455840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procesní hospodárnosti </a:t>
            </a:r>
          </a:p>
        </p:txBody>
      </p:sp>
      <p:sp>
        <p:nvSpPr>
          <p:cNvPr id="3" name="Zástupný symbol pro text 2"/>
          <p:cNvSpPr>
            <a:spLocks noGrp="1"/>
          </p:cNvSpPr>
          <p:nvPr>
            <p:ph type="body" idx="1"/>
          </p:nvPr>
        </p:nvSpPr>
        <p:spPr/>
        <p:txBody>
          <a:bodyPr/>
          <a:lstStyle/>
          <a:p>
            <a:r>
              <a:rPr lang="cs-CZ" dirty="0"/>
              <a:t>SŘ § 6/2</a:t>
            </a:r>
          </a:p>
        </p:txBody>
      </p:sp>
      <p:sp>
        <p:nvSpPr>
          <p:cNvPr id="4" name="Zástupný symbol pro obsah 3"/>
          <p:cNvSpPr>
            <a:spLocks noGrp="1"/>
          </p:cNvSpPr>
          <p:nvPr>
            <p:ph sz="half" idx="2"/>
          </p:nvPr>
        </p:nvSpPr>
        <p:spPr/>
        <p:txBody>
          <a:bodyPr>
            <a:normAutofit fontScale="77500" lnSpcReduction="20000"/>
          </a:bodyPr>
          <a:lstStyle/>
          <a:p>
            <a:r>
              <a:rPr lang="cs-CZ" dirty="0"/>
              <a:t>Správní orgán postupuje tak, aby nikomu nevznikaly zbytečné náklady, a dotčené osoby co možná nejméně zatěžuje. Podklady od dotčené osoby vyžaduje jen tehdy, stanoví-li tak právní předpis. Lze-li však potřebné údaje získat z úřední evidence, kterou správní orgán sám vede, a pokud o to dotčená osoba požádá, je povinen jejich obstarání zajistit. Při opatřování údajů podle tohoto ustanovení má správní orgán vůči třetím osobám, jichž se tyto údaje mohou týkat, stejné postavení jako dotčená osoba, na jejíž požádání údaje opatřuje.</a:t>
            </a:r>
          </a:p>
        </p:txBody>
      </p:sp>
      <p:sp>
        <p:nvSpPr>
          <p:cNvPr id="5" name="Zástupný symbol pro text 4"/>
          <p:cNvSpPr>
            <a:spLocks noGrp="1"/>
          </p:cNvSpPr>
          <p:nvPr>
            <p:ph type="body" sz="quarter" idx="3"/>
          </p:nvPr>
        </p:nvSpPr>
        <p:spPr/>
        <p:txBody>
          <a:bodyPr/>
          <a:lstStyle/>
          <a:p>
            <a:r>
              <a:rPr lang="cs-CZ" dirty="0"/>
              <a:t>DŘ § 5/3, § 7/2</a:t>
            </a:r>
          </a:p>
        </p:txBody>
      </p:sp>
      <p:sp>
        <p:nvSpPr>
          <p:cNvPr id="6" name="Zástupný symbol pro obsah 5"/>
          <p:cNvSpPr>
            <a:spLocks noGrp="1"/>
          </p:cNvSpPr>
          <p:nvPr>
            <p:ph sz="quarter" idx="4"/>
          </p:nvPr>
        </p:nvSpPr>
        <p:spPr/>
        <p:txBody>
          <a:bodyPr>
            <a:normAutofit fontScale="70000" lnSpcReduction="20000"/>
          </a:bodyPr>
          <a:lstStyle/>
          <a:p>
            <a:r>
              <a:rPr lang="cs-CZ" dirty="0"/>
              <a:t> </a:t>
            </a:r>
            <a:r>
              <a:rPr lang="cs-CZ" u="sng" dirty="0"/>
              <a:t>Správce daně šetří práva a právem chráněné zájmy daňových subjektů a třetích osob (dále jen „osoba zúčastněná na správě daní“) v souladu s právními předpisy </a:t>
            </a:r>
            <a:r>
              <a:rPr lang="cs-CZ" dirty="0"/>
              <a:t>a používá při vyžadování plnění jejich povinností jen takové prostředky, které je nejméně zatěžují a ještě umožňují dosáhnout cíle správy daní.</a:t>
            </a:r>
          </a:p>
          <a:p>
            <a:r>
              <a:rPr lang="cs-CZ" dirty="0"/>
              <a:t>Správce daně postupuje tak, aby nikomu nevznikaly zbytečné náklady. Z důvodu hospodárnosti může konat správce daně úkony pro různá řízení společně. Ze spisu, popřípadě z rozhodnutí vydaného na základě těchto úkonů, musí být zřejmé, ke které povinnosti a s jakým výsledkem byly úkony učiněny.</a:t>
            </a:r>
          </a:p>
          <a:p>
            <a:endParaRPr lang="cs-CZ" dirty="0"/>
          </a:p>
        </p:txBody>
      </p:sp>
    </p:spTree>
    <p:extLst>
      <p:ext uri="{BB962C8B-B14F-4D97-AF65-F5344CB8AC3E}">
        <p14:creationId xmlns:p14="http://schemas.microsoft.com/office/powerpoint/2010/main" val="2796841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procesní rovnosti a nestrannosti postupu správních orgánů</a:t>
            </a:r>
          </a:p>
        </p:txBody>
      </p:sp>
      <p:sp>
        <p:nvSpPr>
          <p:cNvPr id="3" name="Zástupný symbol pro text 2"/>
          <p:cNvSpPr>
            <a:spLocks noGrp="1"/>
          </p:cNvSpPr>
          <p:nvPr>
            <p:ph type="body" idx="1"/>
          </p:nvPr>
        </p:nvSpPr>
        <p:spPr/>
        <p:txBody>
          <a:bodyPr/>
          <a:lstStyle/>
          <a:p>
            <a:r>
              <a:rPr lang="cs-CZ" dirty="0"/>
              <a:t>SŘ § 7/1, 2</a:t>
            </a:r>
          </a:p>
        </p:txBody>
      </p:sp>
      <p:sp>
        <p:nvSpPr>
          <p:cNvPr id="4" name="Zástupný symbol pro obsah 3"/>
          <p:cNvSpPr>
            <a:spLocks noGrp="1"/>
          </p:cNvSpPr>
          <p:nvPr>
            <p:ph sz="half" idx="2"/>
          </p:nvPr>
        </p:nvSpPr>
        <p:spPr/>
        <p:txBody>
          <a:bodyPr>
            <a:normAutofit fontScale="92500" lnSpcReduction="20000"/>
          </a:bodyPr>
          <a:lstStyle/>
          <a:p>
            <a:pPr marL="514350" indent="-514350">
              <a:buAutoNum type="arabicParenBoth"/>
            </a:pPr>
            <a:r>
              <a:rPr lang="cs-CZ" dirty="0"/>
              <a:t>Dotčené osoby mají při uplatňování svých procesních práv rovné postavení. Správní orgán postupuje vůči dotčeným osobám nestranně a vyžaduje od všech dotčených osob plnění jejich procesních povinností rovnou měrou.</a:t>
            </a:r>
          </a:p>
          <a:p>
            <a:pPr marL="514350" indent="-514350">
              <a:buAutoNum type="arabicParenBoth"/>
            </a:pPr>
            <a:r>
              <a:rPr lang="cs-CZ" dirty="0"/>
              <a:t>Tam, kde by rovnost dotčených osob mohla být ohrožena, správní orgán učiní opatření potřebná k jejímu zajištění.</a:t>
            </a:r>
          </a:p>
        </p:txBody>
      </p:sp>
      <p:sp>
        <p:nvSpPr>
          <p:cNvPr id="5" name="Zástupný symbol pro text 4"/>
          <p:cNvSpPr>
            <a:spLocks noGrp="1"/>
          </p:cNvSpPr>
          <p:nvPr>
            <p:ph type="body" sz="quarter" idx="3"/>
          </p:nvPr>
        </p:nvSpPr>
        <p:spPr/>
        <p:txBody>
          <a:bodyPr/>
          <a:lstStyle/>
          <a:p>
            <a:r>
              <a:rPr lang="cs-CZ" dirty="0"/>
              <a:t>DŘ § 6/1</a:t>
            </a:r>
          </a:p>
        </p:txBody>
      </p:sp>
      <p:sp>
        <p:nvSpPr>
          <p:cNvPr id="6" name="Zástupný symbol pro obsah 5"/>
          <p:cNvSpPr>
            <a:spLocks noGrp="1"/>
          </p:cNvSpPr>
          <p:nvPr>
            <p:ph sz="quarter" idx="4"/>
          </p:nvPr>
        </p:nvSpPr>
        <p:spPr/>
        <p:txBody>
          <a:bodyPr/>
          <a:lstStyle/>
          <a:p>
            <a:r>
              <a:rPr lang="cs-CZ" dirty="0"/>
              <a:t>Osoby zúčastněné na správě daní mají rovná procesní práva a povinnost</a:t>
            </a:r>
          </a:p>
        </p:txBody>
      </p:sp>
    </p:spTree>
    <p:extLst>
      <p:ext uri="{BB962C8B-B14F-4D97-AF65-F5344CB8AC3E}">
        <p14:creationId xmlns:p14="http://schemas.microsoft.com/office/powerpoint/2010/main" val="3409087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souladnosti postupů</a:t>
            </a:r>
          </a:p>
        </p:txBody>
      </p:sp>
      <p:sp>
        <p:nvSpPr>
          <p:cNvPr id="3" name="Zástupný symbol pro text 2"/>
          <p:cNvSpPr>
            <a:spLocks noGrp="1"/>
          </p:cNvSpPr>
          <p:nvPr>
            <p:ph type="body" idx="1"/>
          </p:nvPr>
        </p:nvSpPr>
        <p:spPr/>
        <p:txBody>
          <a:bodyPr/>
          <a:lstStyle/>
          <a:p>
            <a:r>
              <a:rPr lang="cs-CZ" dirty="0"/>
              <a:t>SŘ § 8/1</a:t>
            </a:r>
          </a:p>
        </p:txBody>
      </p:sp>
      <p:sp>
        <p:nvSpPr>
          <p:cNvPr id="4" name="Zástupný symbol pro obsah 3"/>
          <p:cNvSpPr>
            <a:spLocks noGrp="1"/>
          </p:cNvSpPr>
          <p:nvPr>
            <p:ph sz="half" idx="2"/>
          </p:nvPr>
        </p:nvSpPr>
        <p:spPr/>
        <p:txBody>
          <a:bodyPr>
            <a:normAutofit fontScale="92500"/>
          </a:bodyPr>
          <a:lstStyle/>
          <a:p>
            <a:r>
              <a:rPr lang="cs-CZ" dirty="0"/>
              <a:t>Správní orgány dbají vzájemného souladu všech postupů, které probíhají současně a souvisejí s týmiž právy nebo povinnostmi dotčené osoby. Na to, že současně probíhá více takových postupů u různých správních orgánů nebo u jiných orgánů veřejné moci, je dotčená osoba povinna správní orgány bezodkladně upozornit.</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7904906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spolupráce správních orgánů</a:t>
            </a:r>
          </a:p>
        </p:txBody>
      </p:sp>
      <p:sp>
        <p:nvSpPr>
          <p:cNvPr id="3" name="Zástupný symbol pro text 2"/>
          <p:cNvSpPr>
            <a:spLocks noGrp="1"/>
          </p:cNvSpPr>
          <p:nvPr>
            <p:ph type="body" idx="1"/>
          </p:nvPr>
        </p:nvSpPr>
        <p:spPr/>
        <p:txBody>
          <a:bodyPr/>
          <a:lstStyle/>
          <a:p>
            <a:r>
              <a:rPr lang="cs-CZ" dirty="0"/>
              <a:t>SŘ § 8/2</a:t>
            </a:r>
          </a:p>
        </p:txBody>
      </p:sp>
      <p:sp>
        <p:nvSpPr>
          <p:cNvPr id="4" name="Zástupný symbol pro obsah 3"/>
          <p:cNvSpPr>
            <a:spLocks noGrp="1"/>
          </p:cNvSpPr>
          <p:nvPr>
            <p:ph sz="half" idx="2"/>
          </p:nvPr>
        </p:nvSpPr>
        <p:spPr/>
        <p:txBody>
          <a:bodyPr/>
          <a:lstStyle/>
          <a:p>
            <a:r>
              <a:rPr lang="cs-CZ" dirty="0"/>
              <a:t> Správní orgány vzájemně spolupracují v zájmu dobré správy.</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6987046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spolupráce subjektů správy daní </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6/2</a:t>
            </a:r>
          </a:p>
        </p:txBody>
      </p:sp>
      <p:sp>
        <p:nvSpPr>
          <p:cNvPr id="6" name="Zástupný symbol pro obsah 5"/>
          <p:cNvSpPr>
            <a:spLocks noGrp="1"/>
          </p:cNvSpPr>
          <p:nvPr>
            <p:ph sz="quarter" idx="4"/>
          </p:nvPr>
        </p:nvSpPr>
        <p:spPr/>
        <p:txBody>
          <a:bodyPr/>
          <a:lstStyle/>
          <a:p>
            <a:r>
              <a:rPr lang="cs-CZ" dirty="0"/>
              <a:t>Osoby zúčastněné na správě daní a správce daně vzájemně spolupracují.</a:t>
            </a:r>
          </a:p>
        </p:txBody>
      </p:sp>
    </p:spTree>
    <p:extLst>
      <p:ext uri="{BB962C8B-B14F-4D97-AF65-F5344CB8AC3E}">
        <p14:creationId xmlns:p14="http://schemas.microsoft.com/office/powerpoint/2010/main" val="31067028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neveřejnosti  a mlčenlivosti</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9/1</a:t>
            </a:r>
          </a:p>
        </p:txBody>
      </p:sp>
      <p:sp>
        <p:nvSpPr>
          <p:cNvPr id="6" name="Zástupný symbol pro obsah 5"/>
          <p:cNvSpPr>
            <a:spLocks noGrp="1"/>
          </p:cNvSpPr>
          <p:nvPr>
            <p:ph sz="quarter" idx="4"/>
          </p:nvPr>
        </p:nvSpPr>
        <p:spPr/>
        <p:txBody>
          <a:bodyPr/>
          <a:lstStyle/>
          <a:p>
            <a:r>
              <a:rPr lang="cs-CZ" dirty="0"/>
              <a:t>Správa daní je neveřejná. Osoby zúčastněné na správě daní a úřední osoby jsou povinny za podmínek stanovených tímto nebo jiným zákonem zachovávat mlčenlivost o všem, co se v souvislosti se správou daní dozvěděly.</a:t>
            </a:r>
          </a:p>
        </p:txBody>
      </p:sp>
    </p:spTree>
    <p:extLst>
      <p:ext uri="{BB962C8B-B14F-4D97-AF65-F5344CB8AC3E}">
        <p14:creationId xmlns:p14="http://schemas.microsoft.com/office/powerpoint/2010/main" val="4086770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9E4ACA-3F27-4395-B0C6-688619407CC8}"/>
              </a:ext>
            </a:extLst>
          </p:cNvPr>
          <p:cNvSpPr>
            <a:spLocks noGrp="1"/>
          </p:cNvSpPr>
          <p:nvPr>
            <p:ph type="title"/>
          </p:nvPr>
        </p:nvSpPr>
        <p:spPr/>
        <p:txBody>
          <a:bodyPr/>
          <a:lstStyle/>
          <a:p>
            <a:r>
              <a:rPr lang="cs-CZ" dirty="0"/>
              <a:t>Systém správního práva</a:t>
            </a:r>
          </a:p>
        </p:txBody>
      </p:sp>
      <p:sp>
        <p:nvSpPr>
          <p:cNvPr id="3" name="Zástupný symbol pro obsah 2">
            <a:extLst>
              <a:ext uri="{FF2B5EF4-FFF2-40B4-BE49-F238E27FC236}">
                <a16:creationId xmlns:a16="http://schemas.microsoft.com/office/drawing/2014/main" id="{2E9DA729-19CE-414E-A300-98635EFCA9F6}"/>
              </a:ext>
            </a:extLst>
          </p:cNvPr>
          <p:cNvSpPr>
            <a:spLocks noGrp="1"/>
          </p:cNvSpPr>
          <p:nvPr>
            <p:ph idx="1"/>
          </p:nvPr>
        </p:nvSpPr>
        <p:spPr/>
        <p:txBody>
          <a:bodyPr>
            <a:normAutofit fontScale="92500" lnSpcReduction="20000"/>
          </a:bodyPr>
          <a:lstStyle/>
          <a:p>
            <a:r>
              <a:rPr lang="cs-CZ" dirty="0"/>
              <a:t>Nekodifikované odvětví – inkorporované odvětví</a:t>
            </a:r>
          </a:p>
          <a:p>
            <a:r>
              <a:rPr lang="cs-CZ" dirty="0"/>
              <a:t>Zákon (NPA) – NSA</a:t>
            </a:r>
          </a:p>
          <a:p>
            <a:endParaRPr lang="cs-CZ" dirty="0"/>
          </a:p>
          <a:p>
            <a:r>
              <a:rPr lang="cs-CZ" dirty="0"/>
              <a:t>Obecná část</a:t>
            </a:r>
          </a:p>
          <a:p>
            <a:r>
              <a:rPr lang="cs-CZ" dirty="0"/>
              <a:t>Zvláštní část</a:t>
            </a:r>
          </a:p>
          <a:p>
            <a:endParaRPr lang="cs-CZ" dirty="0"/>
          </a:p>
          <a:p>
            <a:r>
              <a:rPr lang="cs-CZ" dirty="0"/>
              <a:t>Správní právo hmotné</a:t>
            </a:r>
          </a:p>
          <a:p>
            <a:r>
              <a:rPr lang="cs-CZ" dirty="0"/>
              <a:t>Správní právo organizační</a:t>
            </a:r>
          </a:p>
          <a:p>
            <a:r>
              <a:rPr lang="cs-CZ" dirty="0"/>
              <a:t>Správní právo procesní</a:t>
            </a:r>
          </a:p>
          <a:p>
            <a:r>
              <a:rPr lang="cs-CZ" dirty="0"/>
              <a:t>Správní právo trestní</a:t>
            </a:r>
          </a:p>
        </p:txBody>
      </p:sp>
    </p:spTree>
    <p:extLst>
      <p:ext uri="{BB962C8B-B14F-4D97-AF65-F5344CB8AC3E}">
        <p14:creationId xmlns:p14="http://schemas.microsoft.com/office/powerpoint/2010/main" val="37152316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správy daňových pohledávek</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9/2, 3</a:t>
            </a:r>
          </a:p>
        </p:txBody>
      </p:sp>
      <p:sp>
        <p:nvSpPr>
          <p:cNvPr id="6" name="Zástupný symbol pro obsah 5"/>
          <p:cNvSpPr>
            <a:spLocks noGrp="1"/>
          </p:cNvSpPr>
          <p:nvPr>
            <p:ph sz="quarter" idx="4"/>
          </p:nvPr>
        </p:nvSpPr>
        <p:spPr/>
        <p:txBody>
          <a:bodyPr>
            <a:normAutofit fontScale="92500" lnSpcReduction="10000"/>
          </a:bodyPr>
          <a:lstStyle/>
          <a:p>
            <a:r>
              <a:rPr lang="cs-CZ" dirty="0"/>
              <a:t>Správce daně soustavně zjišťuje předpoklady pro vznik nebo trvání povinností osob zúčastněných na správě daní a činí nezbytné úkony, aby tyto povinnosti byly splněny.</a:t>
            </a:r>
          </a:p>
          <a:p>
            <a:r>
              <a:rPr lang="cs-CZ" dirty="0"/>
              <a:t>Správce daně může shromažďovat osobní údaje a jiné údaje, jsou-li potřebné pro správu daní, a to jen v rozsahu, který je nezbytný pro dosažení cíle správy daní.</a:t>
            </a:r>
          </a:p>
        </p:txBody>
      </p:sp>
    </p:spTree>
    <p:extLst>
      <p:ext uri="{BB962C8B-B14F-4D97-AF65-F5344CB8AC3E}">
        <p14:creationId xmlns:p14="http://schemas.microsoft.com/office/powerpoint/2010/main" val="3712906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A3FD71-7BB7-4A0C-9C5D-1D734E780D05}"/>
              </a:ext>
            </a:extLst>
          </p:cNvPr>
          <p:cNvSpPr>
            <a:spLocks noGrp="1"/>
          </p:cNvSpPr>
          <p:nvPr>
            <p:ph type="title"/>
          </p:nvPr>
        </p:nvSpPr>
        <p:spPr/>
        <p:txBody>
          <a:bodyPr/>
          <a:lstStyle/>
          <a:p>
            <a:r>
              <a:rPr lang="cs-CZ" dirty="0"/>
              <a:t>Teritoriální působnost správního práva</a:t>
            </a:r>
          </a:p>
        </p:txBody>
      </p:sp>
      <p:sp>
        <p:nvSpPr>
          <p:cNvPr id="3" name="Zástupný symbol pro obsah 2">
            <a:extLst>
              <a:ext uri="{FF2B5EF4-FFF2-40B4-BE49-F238E27FC236}">
                <a16:creationId xmlns:a16="http://schemas.microsoft.com/office/drawing/2014/main" id="{4A0B6365-7894-4B8A-9CDD-15A6987B3E47}"/>
              </a:ext>
            </a:extLst>
          </p:cNvPr>
          <p:cNvSpPr>
            <a:spLocks noGrp="1"/>
          </p:cNvSpPr>
          <p:nvPr>
            <p:ph idx="1"/>
          </p:nvPr>
        </p:nvSpPr>
        <p:spPr/>
        <p:txBody>
          <a:bodyPr/>
          <a:lstStyle/>
          <a:p>
            <a:r>
              <a:rPr lang="cs-CZ" dirty="0"/>
              <a:t>Celostátní</a:t>
            </a:r>
          </a:p>
          <a:p>
            <a:r>
              <a:rPr lang="cs-CZ" dirty="0"/>
              <a:t>Komunální/municipální</a:t>
            </a:r>
          </a:p>
          <a:p>
            <a:endParaRPr lang="cs-CZ" dirty="0"/>
          </a:p>
          <a:p>
            <a:r>
              <a:rPr lang="cs-CZ" dirty="0"/>
              <a:t>Unitární stát  x federace</a:t>
            </a:r>
          </a:p>
          <a:p>
            <a:endParaRPr lang="cs-CZ" dirty="0"/>
          </a:p>
          <a:p>
            <a:r>
              <a:rPr lang="cs-CZ" dirty="0"/>
              <a:t>Správní právo federace</a:t>
            </a:r>
          </a:p>
          <a:p>
            <a:r>
              <a:rPr lang="cs-CZ" dirty="0"/>
              <a:t>Správní právo subjektů federace</a:t>
            </a:r>
          </a:p>
          <a:p>
            <a:r>
              <a:rPr lang="cs-CZ" dirty="0"/>
              <a:t>Municipální právo</a:t>
            </a:r>
          </a:p>
        </p:txBody>
      </p:sp>
    </p:spTree>
    <p:extLst>
      <p:ext uri="{BB962C8B-B14F-4D97-AF65-F5344CB8AC3E}">
        <p14:creationId xmlns:p14="http://schemas.microsoft.com/office/powerpoint/2010/main" val="3516980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2AB72E-5BF2-4AB8-8368-D59CB104673D}"/>
              </a:ext>
            </a:extLst>
          </p:cNvPr>
          <p:cNvSpPr>
            <a:spLocks noGrp="1"/>
          </p:cNvSpPr>
          <p:nvPr>
            <p:ph type="title"/>
          </p:nvPr>
        </p:nvSpPr>
        <p:spPr/>
        <p:txBody>
          <a:bodyPr/>
          <a:lstStyle/>
          <a:p>
            <a:r>
              <a:rPr lang="cs-CZ" dirty="0"/>
              <a:t>Výstavbové principy (některé)</a:t>
            </a:r>
          </a:p>
        </p:txBody>
      </p:sp>
      <p:sp>
        <p:nvSpPr>
          <p:cNvPr id="3" name="Zástupný symbol pro obsah 2">
            <a:extLst>
              <a:ext uri="{FF2B5EF4-FFF2-40B4-BE49-F238E27FC236}">
                <a16:creationId xmlns:a16="http://schemas.microsoft.com/office/drawing/2014/main" id="{F663D8DD-61E5-4644-ABCA-3A886C72B078}"/>
              </a:ext>
            </a:extLst>
          </p:cNvPr>
          <p:cNvSpPr>
            <a:spLocks noGrp="1"/>
          </p:cNvSpPr>
          <p:nvPr>
            <p:ph idx="1"/>
          </p:nvPr>
        </p:nvSpPr>
        <p:spPr/>
        <p:txBody>
          <a:bodyPr/>
          <a:lstStyle/>
          <a:p>
            <a:r>
              <a:rPr lang="cs-CZ" dirty="0"/>
              <a:t>Centralizace  x  decentralizace</a:t>
            </a:r>
          </a:p>
          <a:p>
            <a:r>
              <a:rPr lang="cs-CZ" dirty="0"/>
              <a:t>Koncentrace x dekoncentrace (specializace)</a:t>
            </a:r>
          </a:p>
          <a:p>
            <a:endParaRPr lang="cs-CZ" dirty="0"/>
          </a:p>
          <a:p>
            <a:r>
              <a:rPr lang="cs-CZ" dirty="0"/>
              <a:t>Orgán monokratický x kolegiální</a:t>
            </a:r>
          </a:p>
          <a:p>
            <a:endParaRPr lang="cs-CZ" dirty="0"/>
          </a:p>
          <a:p>
            <a:endParaRPr lang="cs-CZ" dirty="0"/>
          </a:p>
          <a:p>
            <a:pPr marL="0" indent="0">
              <a:buNone/>
            </a:pPr>
            <a:endParaRPr lang="cs-CZ" dirty="0"/>
          </a:p>
        </p:txBody>
      </p:sp>
    </p:spTree>
    <p:extLst>
      <p:ext uri="{BB962C8B-B14F-4D97-AF65-F5344CB8AC3E}">
        <p14:creationId xmlns:p14="http://schemas.microsoft.com/office/powerpoint/2010/main" val="374700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Katalogy zásad (ČR)</a:t>
            </a:r>
          </a:p>
        </p:txBody>
      </p:sp>
      <p:sp>
        <p:nvSpPr>
          <p:cNvPr id="3" name="Zástupný symbol pro obsah 2"/>
          <p:cNvSpPr>
            <a:spLocks noGrp="1"/>
          </p:cNvSpPr>
          <p:nvPr>
            <p:ph idx="1"/>
          </p:nvPr>
        </p:nvSpPr>
        <p:spPr/>
        <p:txBody>
          <a:bodyPr/>
          <a:lstStyle/>
          <a:p>
            <a:r>
              <a:rPr lang="cs-CZ" dirty="0"/>
              <a:t>Zásady činnosti veřejné správy - § 2 – 8 SŘ (zákon č. 500/2004 Sb., v platném znění)</a:t>
            </a:r>
          </a:p>
          <a:p>
            <a:r>
              <a:rPr lang="cs-CZ" dirty="0"/>
              <a:t>Zásady správy daní § 5 – 9 DŘ (zákon č. 280/2009 Sb., v platném znění)</a:t>
            </a:r>
          </a:p>
        </p:txBody>
      </p:sp>
    </p:spTree>
    <p:extLst>
      <p:ext uri="{BB962C8B-B14F-4D97-AF65-F5344CB8AC3E}">
        <p14:creationId xmlns:p14="http://schemas.microsoft.com/office/powerpoint/2010/main" val="199931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altLang="cs-CZ" b="0" dirty="0"/>
              <a:t>Dobrá </a:t>
            </a:r>
            <a:r>
              <a:rPr lang="cs-CZ" altLang="cs-CZ" dirty="0"/>
              <a:t>veřejná</a:t>
            </a:r>
            <a:r>
              <a:rPr lang="cs-CZ" altLang="cs-CZ" b="0" dirty="0"/>
              <a:t> správa </a:t>
            </a:r>
            <a:br>
              <a:rPr lang="cs-CZ" altLang="cs-CZ" b="0" dirty="0"/>
            </a:br>
            <a:endParaRPr lang="cs-CZ" altLang="cs-CZ" b="0" dirty="0"/>
          </a:p>
        </p:txBody>
      </p:sp>
      <p:sp>
        <p:nvSpPr>
          <p:cNvPr id="2051" name="Rectangle 3"/>
          <p:cNvSpPr>
            <a:spLocks noGrp="1" noChangeArrowheads="1"/>
          </p:cNvSpPr>
          <p:nvPr>
            <p:ph type="subTitle" idx="1"/>
          </p:nvPr>
        </p:nvSpPr>
        <p:spPr/>
        <p:txBody>
          <a:bodyPr/>
          <a:lstStyle/>
          <a:p>
            <a:endParaRPr lang="cs-CZ" altLang="cs-CZ" dirty="0"/>
          </a:p>
          <a:p>
            <a:endParaRPr lang="cs-CZ" altLang="cs-CZ" dirty="0"/>
          </a:p>
          <a:p>
            <a:endParaRPr lang="cs-CZ" altLang="cs-CZ" dirty="0"/>
          </a:p>
        </p:txBody>
      </p:sp>
    </p:spTree>
    <p:extLst>
      <p:ext uri="{BB962C8B-B14F-4D97-AF65-F5344CB8AC3E}">
        <p14:creationId xmlns:p14="http://schemas.microsoft.com/office/powerpoint/2010/main" val="758319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cs-CZ" altLang="cs-CZ"/>
              <a:t>Východiska</a:t>
            </a:r>
          </a:p>
        </p:txBody>
      </p:sp>
      <p:sp>
        <p:nvSpPr>
          <p:cNvPr id="3075" name="Rectangle 3"/>
          <p:cNvSpPr>
            <a:spLocks noGrp="1" noChangeArrowheads="1"/>
          </p:cNvSpPr>
          <p:nvPr>
            <p:ph type="body" idx="1"/>
          </p:nvPr>
        </p:nvSpPr>
        <p:spPr/>
        <p:txBody>
          <a:bodyPr/>
          <a:lstStyle/>
          <a:p>
            <a:r>
              <a:rPr lang="cs-CZ" altLang="cs-CZ"/>
              <a:t>Postavení jedince ve státě</a:t>
            </a:r>
          </a:p>
          <a:p>
            <a:r>
              <a:rPr lang="cs-CZ" altLang="cs-CZ"/>
              <a:t>Stát jako nebezpečí</a:t>
            </a:r>
          </a:p>
          <a:p>
            <a:r>
              <a:rPr lang="cs-CZ" altLang="cs-CZ"/>
              <a:t>Stát jako garant práv jednotlivce</a:t>
            </a:r>
          </a:p>
          <a:p>
            <a:r>
              <a:rPr lang="cs-CZ" altLang="cs-CZ"/>
              <a:t>Právní stát</a:t>
            </a:r>
          </a:p>
        </p:txBody>
      </p:sp>
    </p:spTree>
    <p:extLst>
      <p:ext uri="{BB962C8B-B14F-4D97-AF65-F5344CB8AC3E}">
        <p14:creationId xmlns:p14="http://schemas.microsoft.com/office/powerpoint/2010/main" val="287792008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2004</Words>
  <Application>Microsoft Office PowerPoint</Application>
  <PresentationFormat>Širokoúhlá obrazovka</PresentationFormat>
  <Paragraphs>205</Paragraphs>
  <Slides>40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Calibri</vt:lpstr>
      <vt:lpstr>Calibri Light</vt:lpstr>
      <vt:lpstr>Wingdings</vt:lpstr>
      <vt:lpstr>Motiv Office</vt:lpstr>
      <vt:lpstr>Skok do správního práva</vt:lpstr>
      <vt:lpstr>Správní právo</vt:lpstr>
      <vt:lpstr>Veřejná správa</vt:lpstr>
      <vt:lpstr>Systém správního práva</vt:lpstr>
      <vt:lpstr>Teritoriální působnost správního práva</vt:lpstr>
      <vt:lpstr>Výstavbové principy (některé)</vt:lpstr>
      <vt:lpstr>Katalogy zásad (ČR)</vt:lpstr>
      <vt:lpstr>Dobrá veřejná správa  </vt:lpstr>
      <vt:lpstr>Východiska</vt:lpstr>
      <vt:lpstr>Dobrá správa</vt:lpstr>
      <vt:lpstr>Roy Perry</vt:lpstr>
      <vt:lpstr>Formování obsahu dobré správy</vt:lpstr>
      <vt:lpstr>Listina 2007</vt:lpstr>
      <vt:lpstr>Text Listiny</vt:lpstr>
      <vt:lpstr>Právo na dobrou správu</vt:lpstr>
      <vt:lpstr>Jacob Söderman</vt:lpstr>
      <vt:lpstr>Kodex dobré správy</vt:lpstr>
      <vt:lpstr>JUDr. Otakar Motejl</vt:lpstr>
      <vt:lpstr>Principy dobré správy Veřejného ochránce práv</vt:lpstr>
      <vt:lpstr>Komparace zásad SŘ a DŘ</vt:lpstr>
      <vt:lpstr>Vztah správního řádu a daňového řádu</vt:lpstr>
      <vt:lpstr>§ 177 odst. 1 správního řádu </vt:lpstr>
      <vt:lpstr>Zásada legality </vt:lpstr>
      <vt:lpstr>Zásada legitimity</vt:lpstr>
      <vt:lpstr>Zásada proporcionality (přiměřenosti) – zásada ochrany dobré víry a oprávněných zájmů</vt:lpstr>
      <vt:lpstr> Zásada legitimního očekávání</vt:lpstr>
      <vt:lpstr>Zásada materiální pravdy</vt:lpstr>
      <vt:lpstr>Zásada service publique</vt:lpstr>
      <vt:lpstr>Zásada edukační</vt:lpstr>
      <vt:lpstr>Zásada kvalifikované procesní informace</vt:lpstr>
      <vt:lpstr>Zásada vstřícnosti k právům a oprávněným zájmů dotčených osob</vt:lpstr>
      <vt:lpstr>Zásada subsidiarity </vt:lpstr>
      <vt:lpstr>Zásada včasnosti</vt:lpstr>
      <vt:lpstr>Zásada procesní hospodárnosti </vt:lpstr>
      <vt:lpstr>Zásada procesní rovnosti a nestrannosti postupu správních orgánů</vt:lpstr>
      <vt:lpstr>Zásada souladnosti postupů</vt:lpstr>
      <vt:lpstr>Zásada spolupráce správních orgánů</vt:lpstr>
      <vt:lpstr>Zásada spolupráce subjektů správy daní </vt:lpstr>
      <vt:lpstr>Zásada neveřejnosti  a mlčenlivosti</vt:lpstr>
      <vt:lpstr>Zásada správy daňových pohledávek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Skok do správního práva</dc:title>
  <dc:creator>Petr Mrkývka</dc:creator>
  <cp:lastModifiedBy>Petr Mrkývka</cp:lastModifiedBy>
  <cp:revision>5</cp:revision>
  <dcterms:created xsi:type="dcterms:W3CDTF">2021-05-04T13:39:39Z</dcterms:created>
  <dcterms:modified xsi:type="dcterms:W3CDTF">2021-05-04T14:11:30Z</dcterms:modified>
</cp:coreProperties>
</file>