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79" r:id="rId9"/>
    <p:sldId id="281" r:id="rId10"/>
    <p:sldId id="282" r:id="rId11"/>
    <p:sldId id="283" r:id="rId12"/>
    <p:sldId id="284" r:id="rId13"/>
    <p:sldId id="285" r:id="rId14"/>
    <p:sldId id="286" r:id="rId15"/>
    <p:sldId id="287" r:id="rId16"/>
    <p:sldId id="288" r:id="rId17"/>
    <p:sldId id="289" r:id="rId18"/>
    <p:sldId id="302" r:id="rId19"/>
    <p:sldId id="290" r:id="rId20"/>
    <p:sldId id="296" r:id="rId21"/>
    <p:sldId id="277" r:id="rId22"/>
    <p:sldId id="278" r:id="rId23"/>
    <p:sldId id="303" r:id="rId24"/>
    <p:sldId id="304" r:id="rId25"/>
    <p:sldId id="305" r:id="rId26"/>
    <p:sldId id="306" r:id="rId27"/>
    <p:sldId id="307" r:id="rId28"/>
    <p:sldId id="308" r:id="rId29"/>
    <p:sldId id="264" r:id="rId30"/>
    <p:sldId id="265" r:id="rId31"/>
    <p:sldId id="266" r:id="rId32"/>
    <p:sldId id="267" r:id="rId33"/>
    <p:sldId id="268" r:id="rId34"/>
    <p:sldId id="269" r:id="rId35"/>
    <p:sldId id="270" r:id="rId36"/>
    <p:sldId id="272" r:id="rId37"/>
    <p:sldId id="273" r:id="rId38"/>
    <p:sldId id="274" r:id="rId39"/>
    <p:sldId id="275" r:id="rId40"/>
    <p:sldId id="276" r:id="rId4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3A513A-B8D5-4DE8-93C9-64DBF630642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3699D75-094A-439B-BC43-3EF0ABFDA4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B013673-93E0-498B-9894-62CD3F5ABB41}"/>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5" name="Zástupný symbol pro zápatí 4">
            <a:extLst>
              <a:ext uri="{FF2B5EF4-FFF2-40B4-BE49-F238E27FC236}">
                <a16:creationId xmlns:a16="http://schemas.microsoft.com/office/drawing/2014/main" id="{99E75877-9EAD-407C-9EA8-27242355E5C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3FBF432-A151-420F-A6B8-81CB53E50A36}"/>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394881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D3E379-E02B-4CDA-9404-FFEB0038933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0C16359-FB92-4B38-9EBD-650E279893C2}"/>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932583D-E4F3-4ECE-8991-ECEA0620C893}"/>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5" name="Zástupný symbol pro zápatí 4">
            <a:extLst>
              <a:ext uri="{FF2B5EF4-FFF2-40B4-BE49-F238E27FC236}">
                <a16:creationId xmlns:a16="http://schemas.microsoft.com/office/drawing/2014/main" id="{350EE26D-AB81-4EEC-8B3D-F2D64AD1542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D19D42-C16C-42A0-828A-7C85F920FDFF}"/>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72164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4A5E1A6-33BC-4DF4-AB06-6A067D8A224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83B50C4-EF11-41CA-91F2-5BDFA3FF3407}"/>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94A970D-2191-4637-AAF2-786E5287A25D}"/>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5" name="Zástupný symbol pro zápatí 4">
            <a:extLst>
              <a:ext uri="{FF2B5EF4-FFF2-40B4-BE49-F238E27FC236}">
                <a16:creationId xmlns:a16="http://schemas.microsoft.com/office/drawing/2014/main" id="{7E358E37-5519-4011-BB09-961D67709A7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AD22ABC-2B52-4429-8F78-275B90F82824}"/>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1888186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a:t>Kliknutím lze upravit styl.</a:t>
            </a:r>
          </a:p>
        </p:txBody>
      </p:sp>
      <p:sp>
        <p:nvSpPr>
          <p:cNvPr id="3" name="Zástupný symbol pro obsah 2"/>
          <p:cNvSpPr>
            <a:spLocks noGrp="1"/>
          </p:cNvSpPr>
          <p:nvPr>
            <p:ph sz="half" idx="1"/>
          </p:nvPr>
        </p:nvSpPr>
        <p:spPr>
          <a:xfrm>
            <a:off x="609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197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8400"/>
            <a:ext cx="28448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endParaRPr lang="cs-CZ" altLang="en-US"/>
          </a:p>
        </p:txBody>
      </p:sp>
      <p:sp>
        <p:nvSpPr>
          <p:cNvPr id="7" name="Zástupný symbol pro číslo snímku 6"/>
          <p:cNvSpPr>
            <a:spLocks noGrp="1"/>
          </p:cNvSpPr>
          <p:nvPr>
            <p:ph type="sldNum" sz="quarter" idx="12"/>
          </p:nvPr>
        </p:nvSpPr>
        <p:spPr>
          <a:xfrm>
            <a:off x="8737600" y="6248400"/>
            <a:ext cx="2844800" cy="457200"/>
          </a:xfrm>
        </p:spPr>
        <p:txBody>
          <a:bodyPr/>
          <a:lstStyle>
            <a:lvl1pPr>
              <a:defRPr/>
            </a:lvl1pPr>
          </a:lstStyle>
          <a:p>
            <a:fld id="{12D90DB3-B593-49B9-9789-466286DD01B9}" type="slidenum">
              <a:rPr lang="cs-CZ" altLang="en-US"/>
              <a:pPr/>
              <a:t>‹#›</a:t>
            </a:fld>
            <a:endParaRPr lang="cs-CZ" altLang="en-US"/>
          </a:p>
        </p:txBody>
      </p:sp>
    </p:spTree>
    <p:extLst>
      <p:ext uri="{BB962C8B-B14F-4D97-AF65-F5344CB8AC3E}">
        <p14:creationId xmlns:p14="http://schemas.microsoft.com/office/powerpoint/2010/main" val="185911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DD14F1-4D07-4DD4-A671-DDB5415141F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6E9D6AF-9B22-4A04-B0FA-7C5F574810FB}"/>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817D9C9-9B96-4F71-96B3-A8A0F0A383DC}"/>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5" name="Zástupný symbol pro zápatí 4">
            <a:extLst>
              <a:ext uri="{FF2B5EF4-FFF2-40B4-BE49-F238E27FC236}">
                <a16:creationId xmlns:a16="http://schemas.microsoft.com/office/drawing/2014/main" id="{0EDAD5DF-A1AE-4F6E-933F-D1548DCCF2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AD46D9C-85E3-4AC8-8EE2-57FBBE1ED4D2}"/>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420653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6CE61-E9AA-4B2B-9418-1EBC787B921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290B5A46-A648-4B92-99AC-DC9553AB16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9C999B14-E8A3-494A-867D-956C1FAF3BF5}"/>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5" name="Zástupný symbol pro zápatí 4">
            <a:extLst>
              <a:ext uri="{FF2B5EF4-FFF2-40B4-BE49-F238E27FC236}">
                <a16:creationId xmlns:a16="http://schemas.microsoft.com/office/drawing/2014/main" id="{B663E0CF-F8EA-4987-9BC2-6ADE697C0E4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C53160-7567-43E7-B54E-7E40AADD33A5}"/>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38824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600FFF-451D-40EB-8328-3428EE4065C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1A0C215-2032-4A47-BCCD-B81382528C6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CA64FDFC-5336-431B-A0B9-623CF10E2CE9}"/>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76BE11B-C879-4EA1-BB22-5C30E7F5E56B}"/>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6" name="Zástupný symbol pro zápatí 5">
            <a:extLst>
              <a:ext uri="{FF2B5EF4-FFF2-40B4-BE49-F238E27FC236}">
                <a16:creationId xmlns:a16="http://schemas.microsoft.com/office/drawing/2014/main" id="{C25B13B9-1936-4FB7-9841-2AA40EDA7B2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A97852A-0A9B-43DE-B243-6671A808EC2F}"/>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100994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729EBE-65BD-491D-9C23-62E82B8FB33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0AA87C95-3DB8-4451-AB30-C6D96314EE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1B61FEC1-1058-4F95-992F-ED1ED6C8649E}"/>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1839E4DF-BB5F-4060-96D6-64E42A9241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33D9B5B7-92FE-43DF-9D3F-482C795B812B}"/>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BC02878-3250-4F21-863D-1BA21C086FBE}"/>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8" name="Zástupný symbol pro zápatí 7">
            <a:extLst>
              <a:ext uri="{FF2B5EF4-FFF2-40B4-BE49-F238E27FC236}">
                <a16:creationId xmlns:a16="http://schemas.microsoft.com/office/drawing/2014/main" id="{EFDCFB3F-A0D4-425F-A462-BD5A7A9C97F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D441B24-1814-4396-9638-03D5D0708FF0}"/>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360617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BBE9C-6A7F-4ACF-8DBA-B07600E9323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791E633-832E-4DB4-8093-4D75C3FC1A9E}"/>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4" name="Zástupný symbol pro zápatí 3">
            <a:extLst>
              <a:ext uri="{FF2B5EF4-FFF2-40B4-BE49-F238E27FC236}">
                <a16:creationId xmlns:a16="http://schemas.microsoft.com/office/drawing/2014/main" id="{E8143B12-F7F6-4A61-A943-FD2541CCBDB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B558E34-FA21-4BA9-96AF-1DB6A60A6DC7}"/>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2421940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AEEE297-0098-423D-A57E-68F46F497399}"/>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3" name="Zástupný symbol pro zápatí 2">
            <a:extLst>
              <a:ext uri="{FF2B5EF4-FFF2-40B4-BE49-F238E27FC236}">
                <a16:creationId xmlns:a16="http://schemas.microsoft.com/office/drawing/2014/main" id="{059D4000-2CAF-4725-A651-DD1D1400506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1CDC4D8-529C-4E31-B3BB-01EF02FC9A26}"/>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258413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C7A83E-4715-401F-B78E-6E657150C1E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2DA8D03-88F1-4122-A4AC-B7A294A02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128F864-B64B-4472-B04A-B12EFC147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93B8BB8-845D-4A61-89C5-D7848F3B6CB6}"/>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6" name="Zástupný symbol pro zápatí 5">
            <a:extLst>
              <a:ext uri="{FF2B5EF4-FFF2-40B4-BE49-F238E27FC236}">
                <a16:creationId xmlns:a16="http://schemas.microsoft.com/office/drawing/2014/main" id="{1EF10DA7-5364-40FF-B2BC-FADC7F9AD15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CA752D8-6427-4EE4-AC06-6F0BB7EF42BE}"/>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722853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3ED593-B310-4903-8886-D5D1CCCC73B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7D1920A-12AC-4428-816F-78DC57C027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40E83F78-83A7-49B1-84D2-DB8C5F869E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0CED99F-C9ED-486B-8A9A-1EF8D43196A0}"/>
              </a:ext>
            </a:extLst>
          </p:cNvPr>
          <p:cNvSpPr>
            <a:spLocks noGrp="1"/>
          </p:cNvSpPr>
          <p:nvPr>
            <p:ph type="dt" sz="half" idx="10"/>
          </p:nvPr>
        </p:nvSpPr>
        <p:spPr/>
        <p:txBody>
          <a:bodyPr/>
          <a:lstStyle/>
          <a:p>
            <a:fld id="{CF46DACB-CC8C-477F-AB81-B53DB4208B8A}" type="datetimeFigureOut">
              <a:rPr lang="cs-CZ" smtClean="0"/>
              <a:t>04.05.2021</a:t>
            </a:fld>
            <a:endParaRPr lang="cs-CZ"/>
          </a:p>
        </p:txBody>
      </p:sp>
      <p:sp>
        <p:nvSpPr>
          <p:cNvPr id="6" name="Zástupný symbol pro zápatí 5">
            <a:extLst>
              <a:ext uri="{FF2B5EF4-FFF2-40B4-BE49-F238E27FC236}">
                <a16:creationId xmlns:a16="http://schemas.microsoft.com/office/drawing/2014/main" id="{4CE3E3EC-5105-4197-8F7D-CDD45EF788F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EDE8B6B-5AA0-424B-BF19-7438D2BF0F88}"/>
              </a:ext>
            </a:extLst>
          </p:cNvPr>
          <p:cNvSpPr>
            <a:spLocks noGrp="1"/>
          </p:cNvSpPr>
          <p:nvPr>
            <p:ph type="sldNum" sz="quarter" idx="12"/>
          </p:nvPr>
        </p:nvSpPr>
        <p:spPr/>
        <p:txBody>
          <a:bodyPr/>
          <a:lstStyle/>
          <a:p>
            <a:fld id="{E14F80F9-5F55-4836-B174-8EB7371F0CDD}" type="slidenum">
              <a:rPr lang="cs-CZ" smtClean="0"/>
              <a:t>‹#›</a:t>
            </a:fld>
            <a:endParaRPr lang="cs-CZ"/>
          </a:p>
        </p:txBody>
      </p:sp>
    </p:spTree>
    <p:extLst>
      <p:ext uri="{BB962C8B-B14F-4D97-AF65-F5344CB8AC3E}">
        <p14:creationId xmlns:p14="http://schemas.microsoft.com/office/powerpoint/2010/main" val="421186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3B81806-B631-45AE-A394-042DF973D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F0A94E2D-7F99-4CC7-AC1E-402D44DB1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4A8F76F-8466-4C1B-AC56-CACC303A8C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6DACB-CC8C-477F-AB81-B53DB4208B8A}" type="datetimeFigureOut">
              <a:rPr lang="cs-CZ" smtClean="0"/>
              <a:t>04.05.2021</a:t>
            </a:fld>
            <a:endParaRPr lang="cs-CZ"/>
          </a:p>
        </p:txBody>
      </p:sp>
      <p:sp>
        <p:nvSpPr>
          <p:cNvPr id="5" name="Zástupný symbol pro zápatí 4">
            <a:extLst>
              <a:ext uri="{FF2B5EF4-FFF2-40B4-BE49-F238E27FC236}">
                <a16:creationId xmlns:a16="http://schemas.microsoft.com/office/drawing/2014/main" id="{159BDC59-5060-41CC-A01A-C058698FA1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E255B0C-31A3-47A3-AE81-1937F9298C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F80F9-5F55-4836-B174-8EB7371F0CDD}" type="slidenum">
              <a:rPr lang="cs-CZ" smtClean="0"/>
              <a:t>‹#›</a:t>
            </a:fld>
            <a:endParaRPr lang="cs-CZ"/>
          </a:p>
        </p:txBody>
      </p:sp>
    </p:spTree>
    <p:extLst>
      <p:ext uri="{BB962C8B-B14F-4D97-AF65-F5344CB8AC3E}">
        <p14:creationId xmlns:p14="http://schemas.microsoft.com/office/powerpoint/2010/main" val="2218289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ur-lex.europa.eu/LexUriServ/LexUriServ.do?uri=OJ:C:2007:303:0001:0016:C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F6E178-1C9A-42EA-AA21-2125B08F655E}"/>
              </a:ext>
            </a:extLst>
          </p:cNvPr>
          <p:cNvSpPr>
            <a:spLocks noGrp="1"/>
          </p:cNvSpPr>
          <p:nvPr>
            <p:ph type="ctrTitle"/>
          </p:nvPr>
        </p:nvSpPr>
        <p:spPr/>
        <p:txBody>
          <a:bodyPr/>
          <a:lstStyle/>
          <a:p>
            <a:r>
              <a:rPr lang="cs-CZ" dirty="0"/>
              <a:t>Skok do správního práva</a:t>
            </a:r>
          </a:p>
        </p:txBody>
      </p:sp>
      <p:sp>
        <p:nvSpPr>
          <p:cNvPr id="3" name="Podnadpis 2">
            <a:extLst>
              <a:ext uri="{FF2B5EF4-FFF2-40B4-BE49-F238E27FC236}">
                <a16:creationId xmlns:a16="http://schemas.microsoft.com/office/drawing/2014/main" id="{BF2DC8FD-5374-4D44-B1B9-334BE28373E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25429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0"/>
              <a:t>Dobrá správa</a:t>
            </a:r>
          </a:p>
        </p:txBody>
      </p:sp>
      <p:sp>
        <p:nvSpPr>
          <p:cNvPr id="10243" name="Rectangle 3"/>
          <p:cNvSpPr>
            <a:spLocks noGrp="1" noChangeArrowheads="1"/>
          </p:cNvSpPr>
          <p:nvPr>
            <p:ph type="body" idx="1"/>
          </p:nvPr>
        </p:nvSpPr>
        <p:spPr/>
        <p:txBody>
          <a:bodyPr/>
          <a:lstStyle/>
          <a:p>
            <a:r>
              <a:rPr lang="cs-CZ" altLang="cs-CZ"/>
              <a:t>dobré mravy veřejné správy</a:t>
            </a:r>
          </a:p>
          <a:p>
            <a:r>
              <a:rPr lang="cs-CZ" altLang="cs-CZ"/>
              <a:t>nestrannost - impartiallness</a:t>
            </a:r>
          </a:p>
          <a:p>
            <a:r>
              <a:rPr lang="cs-CZ" altLang="cs-CZ"/>
              <a:t>správnost – fairness</a:t>
            </a:r>
          </a:p>
          <a:p>
            <a:r>
              <a:rPr lang="cs-CZ" altLang="cs-CZ"/>
              <a:t>včasnost –reasonable time</a:t>
            </a:r>
          </a:p>
        </p:txBody>
      </p:sp>
    </p:spTree>
    <p:extLst>
      <p:ext uri="{BB962C8B-B14F-4D97-AF65-F5344CB8AC3E}">
        <p14:creationId xmlns:p14="http://schemas.microsoft.com/office/powerpoint/2010/main" val="284058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a:t>Roy Perry</a:t>
            </a:r>
          </a:p>
        </p:txBody>
      </p:sp>
      <p:sp>
        <p:nvSpPr>
          <p:cNvPr id="5127" name="Rectangle 7"/>
          <p:cNvSpPr>
            <a:spLocks noGrp="1" noChangeArrowheads="1"/>
          </p:cNvSpPr>
          <p:nvPr>
            <p:ph type="body" sz="half" idx="2"/>
          </p:nvPr>
        </p:nvSpPr>
        <p:spPr>
          <a:xfrm>
            <a:off x="6170614" y="1719263"/>
            <a:ext cx="4040187" cy="4411662"/>
          </a:xfrm>
        </p:spPr>
        <p:txBody>
          <a:bodyPr/>
          <a:lstStyle/>
          <a:p>
            <a:r>
              <a:rPr lang="cs-CZ" altLang="cs-CZ" sz="2600"/>
              <a:t>Konzervativní politik</a:t>
            </a:r>
          </a:p>
          <a:p>
            <a:r>
              <a:rPr lang="cs-CZ" altLang="cs-CZ" sz="2600"/>
              <a:t>nar. 1943 Londýn</a:t>
            </a:r>
          </a:p>
          <a:p>
            <a:r>
              <a:rPr lang="cs-CZ" altLang="cs-CZ" sz="2600"/>
              <a:t>poslanec Evropského parlamentu</a:t>
            </a:r>
          </a:p>
          <a:p>
            <a:r>
              <a:rPr lang="cs-CZ" altLang="cs-CZ" sz="2600"/>
              <a:t>tvůrce myšlenky Kodexu dobré správy (1998)</a:t>
            </a:r>
          </a:p>
          <a:p>
            <a:endParaRPr lang="cs-CZ" altLang="cs-CZ" sz="2600"/>
          </a:p>
        </p:txBody>
      </p:sp>
      <p:pic>
        <p:nvPicPr>
          <p:cNvPr id="5128" name="Picture 8" descr="RPerry"/>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830514" y="2254250"/>
            <a:ext cx="2338387" cy="3341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5340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500"/>
              <a:t>Formování obsahu dobré správy</a:t>
            </a:r>
          </a:p>
        </p:txBody>
      </p:sp>
      <p:sp>
        <p:nvSpPr>
          <p:cNvPr id="11267" name="Rectangle 3"/>
          <p:cNvSpPr>
            <a:spLocks noGrp="1" noChangeArrowheads="1"/>
          </p:cNvSpPr>
          <p:nvPr>
            <p:ph type="body" idx="1"/>
          </p:nvPr>
        </p:nvSpPr>
        <p:spPr/>
        <p:txBody>
          <a:bodyPr/>
          <a:lstStyle/>
          <a:p>
            <a:r>
              <a:rPr lang="cs-CZ" altLang="cs-CZ"/>
              <a:t>doktrína</a:t>
            </a:r>
          </a:p>
          <a:p>
            <a:r>
              <a:rPr lang="cs-CZ" altLang="cs-CZ"/>
              <a:t>judikatura </a:t>
            </a:r>
          </a:p>
          <a:p>
            <a:pPr algn="ctr">
              <a:buFont typeface="Wingdings" panose="05000000000000000000" pitchFamily="2" charset="2"/>
              <a:buNone/>
            </a:pPr>
            <a:r>
              <a:rPr lang="cs-CZ" altLang="cs-CZ">
                <a:cs typeface="Arial" panose="020B0604020202020204" pitchFamily="34" charset="0"/>
              </a:rPr>
              <a:t>▼</a:t>
            </a:r>
          </a:p>
          <a:p>
            <a:pPr algn="ctr">
              <a:buFont typeface="Wingdings" panose="05000000000000000000" pitchFamily="2" charset="2"/>
              <a:buNone/>
            </a:pPr>
            <a:r>
              <a:rPr lang="cs-CZ" altLang="cs-CZ">
                <a:cs typeface="Arial" panose="020B0604020202020204" pitchFamily="34" charset="0"/>
              </a:rPr>
              <a:t>Právo na dobrou správu</a:t>
            </a:r>
          </a:p>
          <a:p>
            <a:pPr algn="just"/>
            <a:r>
              <a:rPr lang="cs-CZ" altLang="cs-CZ">
                <a:cs typeface="Arial" panose="020B0604020202020204" pitchFamily="34" charset="0"/>
              </a:rPr>
              <a:t>Listina základních práv Evropské unie čl.41 (7.12.2000)</a:t>
            </a:r>
          </a:p>
          <a:p>
            <a:pPr>
              <a:buFont typeface="Wingdings" panose="05000000000000000000" pitchFamily="2" charset="2"/>
              <a:buNone/>
            </a:pPr>
            <a:endParaRPr lang="cs-CZ" altLang="cs-CZ"/>
          </a:p>
        </p:txBody>
      </p:sp>
    </p:spTree>
    <p:extLst>
      <p:ext uri="{BB962C8B-B14F-4D97-AF65-F5344CB8AC3E}">
        <p14:creationId xmlns:p14="http://schemas.microsoft.com/office/powerpoint/2010/main" val="272012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t>Listina 2007</a:t>
            </a:r>
          </a:p>
        </p:txBody>
      </p:sp>
      <p:sp>
        <p:nvSpPr>
          <p:cNvPr id="13315" name="Rectangle 3"/>
          <p:cNvSpPr>
            <a:spLocks noGrp="1" noChangeArrowheads="1"/>
          </p:cNvSpPr>
          <p:nvPr>
            <p:ph type="body" idx="1"/>
          </p:nvPr>
        </p:nvSpPr>
        <p:spPr/>
        <p:txBody>
          <a:bodyPr/>
          <a:lstStyle/>
          <a:p>
            <a:pPr>
              <a:lnSpc>
                <a:spcPct val="80000"/>
              </a:lnSpc>
            </a:pPr>
            <a:r>
              <a:rPr lang="cs-CZ" altLang="cs-CZ" sz="1700"/>
              <a:t>(2007/C 303/01)</a:t>
            </a:r>
          </a:p>
          <a:p>
            <a:pPr>
              <a:lnSpc>
                <a:spcPct val="80000"/>
              </a:lnSpc>
            </a:pPr>
            <a:r>
              <a:rPr lang="cs-CZ" altLang="cs-CZ" sz="1700" b="1"/>
              <a:t>Právo na </a:t>
            </a:r>
            <a:r>
              <a:rPr lang="cs-CZ" altLang="cs-CZ" sz="1700" b="1">
                <a:solidFill>
                  <a:srgbClr val="990000"/>
                </a:solidFill>
              </a:rPr>
              <a:t>řádnou</a:t>
            </a:r>
            <a:r>
              <a:rPr lang="cs-CZ" altLang="cs-CZ" sz="1700" b="1"/>
              <a:t> správu</a:t>
            </a:r>
            <a:endParaRPr lang="cs-CZ" altLang="cs-CZ" sz="1700"/>
          </a:p>
          <a:p>
            <a:pPr>
              <a:lnSpc>
                <a:spcPct val="80000"/>
              </a:lnSpc>
            </a:pPr>
            <a:r>
              <a:rPr lang="cs-CZ" altLang="cs-CZ" sz="1700"/>
              <a:t>1.   Každý má právo na to, aby jeho záležitosti byly orgány, institucemi a jinými subjekty Unie řešeny nestranně,</a:t>
            </a:r>
            <a:r>
              <a:rPr lang="cs-CZ" altLang="cs-CZ" sz="1700">
                <a:solidFill>
                  <a:srgbClr val="990000"/>
                </a:solidFill>
              </a:rPr>
              <a:t> spravedlivě</a:t>
            </a:r>
            <a:r>
              <a:rPr lang="cs-CZ" altLang="cs-CZ" sz="1700"/>
              <a:t> a v přiměřené lhůtě.</a:t>
            </a:r>
          </a:p>
          <a:p>
            <a:pPr>
              <a:lnSpc>
                <a:spcPct val="80000"/>
              </a:lnSpc>
            </a:pPr>
            <a:r>
              <a:rPr lang="cs-CZ" altLang="cs-CZ" sz="1700"/>
              <a:t>2.   Toto právo zahrnuje především:</a:t>
            </a:r>
          </a:p>
          <a:p>
            <a:pPr>
              <a:lnSpc>
                <a:spcPct val="80000"/>
              </a:lnSpc>
            </a:pPr>
            <a:r>
              <a:rPr lang="cs-CZ" altLang="cs-CZ" sz="1700"/>
              <a:t> a) právo každého být vyslechnut před přijetím jemu určeného individuálního opatření, které by se jej mohlo nepříznivě dotknout;</a:t>
            </a:r>
          </a:p>
          <a:p>
            <a:pPr>
              <a:lnSpc>
                <a:spcPct val="80000"/>
              </a:lnSpc>
            </a:pPr>
            <a:r>
              <a:rPr lang="cs-CZ" altLang="cs-CZ" sz="1700"/>
              <a:t> b) právo každého na přístup ke spisu, který se jej týká, při respektování oprávněných zájmů důvěrnosti a profesního a obchodního tajemství; </a:t>
            </a:r>
          </a:p>
          <a:p>
            <a:pPr>
              <a:lnSpc>
                <a:spcPct val="80000"/>
              </a:lnSpc>
            </a:pPr>
            <a:r>
              <a:rPr lang="cs-CZ" altLang="cs-CZ" sz="1700"/>
              <a:t>c) povinnost správních orgánů odůvodňovat svá rozhodnutí.</a:t>
            </a:r>
          </a:p>
          <a:p>
            <a:pPr>
              <a:lnSpc>
                <a:spcPct val="80000"/>
              </a:lnSpc>
            </a:pPr>
            <a:r>
              <a:rPr lang="cs-CZ" altLang="cs-CZ" sz="1700"/>
              <a:t>3.   Každý má právo na to, aby mu Unie v souladu s obecnými zásadami společnými právním řádům členských států nahradila škodu způsobenou jejími orgány nebo jejími zaměstnanci při výkonu jejich funkce.</a:t>
            </a:r>
          </a:p>
          <a:p>
            <a:pPr>
              <a:lnSpc>
                <a:spcPct val="80000"/>
              </a:lnSpc>
            </a:pPr>
            <a:r>
              <a:rPr lang="cs-CZ" altLang="cs-CZ" sz="1700"/>
              <a:t>4.   Každý se může písemně obracet na orgány Unie v jednom z jazyků Smluv a musí obdržet odpověď ve stejném jazyce.</a:t>
            </a:r>
          </a:p>
        </p:txBody>
      </p:sp>
    </p:spTree>
    <p:extLst>
      <p:ext uri="{BB962C8B-B14F-4D97-AF65-F5344CB8AC3E}">
        <p14:creationId xmlns:p14="http://schemas.microsoft.com/office/powerpoint/2010/main" val="1935060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t>Text Listiny</a:t>
            </a:r>
          </a:p>
        </p:txBody>
      </p:sp>
      <p:sp>
        <p:nvSpPr>
          <p:cNvPr id="20483" name="Rectangle 3"/>
          <p:cNvSpPr>
            <a:spLocks noGrp="1" noChangeArrowheads="1"/>
          </p:cNvSpPr>
          <p:nvPr>
            <p:ph type="body" idx="1"/>
          </p:nvPr>
        </p:nvSpPr>
        <p:spPr/>
        <p:txBody>
          <a:bodyPr/>
          <a:lstStyle/>
          <a:p>
            <a:r>
              <a:rPr lang="cs-CZ" altLang="cs-CZ" b="1">
                <a:hlinkClick r:id="rId2"/>
              </a:rPr>
              <a:t>http://eur-lex.europa.eu/LexUriServ/LexUriServ.do?uri=OJ:C:2007:303:0001:0016:CS:PDF</a:t>
            </a:r>
            <a:endParaRPr lang="cs-CZ" altLang="cs-CZ" b="1"/>
          </a:p>
          <a:p>
            <a:pPr>
              <a:buFont typeface="Wingdings" panose="05000000000000000000" pitchFamily="2" charset="2"/>
              <a:buNone/>
            </a:pPr>
            <a:endParaRPr lang="cs-CZ" altLang="cs-CZ"/>
          </a:p>
        </p:txBody>
      </p:sp>
    </p:spTree>
    <p:extLst>
      <p:ext uri="{BB962C8B-B14F-4D97-AF65-F5344CB8AC3E}">
        <p14:creationId xmlns:p14="http://schemas.microsoft.com/office/powerpoint/2010/main" val="949989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t>Právo na dobrou správu</a:t>
            </a:r>
          </a:p>
        </p:txBody>
      </p:sp>
      <p:sp>
        <p:nvSpPr>
          <p:cNvPr id="12291" name="Rectangle 3"/>
          <p:cNvSpPr>
            <a:spLocks noGrp="1" noChangeArrowheads="1"/>
          </p:cNvSpPr>
          <p:nvPr>
            <p:ph type="body" idx="1"/>
          </p:nvPr>
        </p:nvSpPr>
        <p:spPr/>
        <p:txBody>
          <a:bodyPr/>
          <a:lstStyle/>
          <a:p>
            <a:r>
              <a:rPr lang="cs-CZ" altLang="cs-CZ"/>
              <a:t>v katalogu občanských práv LZPEU</a:t>
            </a:r>
          </a:p>
          <a:p>
            <a:r>
              <a:rPr lang="cs-CZ" altLang="cs-CZ"/>
              <a:t>„lidské právo“ - …Každá osoba ….</a:t>
            </a:r>
          </a:p>
          <a:p>
            <a:r>
              <a:rPr lang="cs-CZ" altLang="cs-CZ"/>
              <a:t>vztahuje se na orgány EU</a:t>
            </a:r>
          </a:p>
          <a:p>
            <a:endParaRPr lang="cs-CZ" altLang="cs-CZ"/>
          </a:p>
          <a:p>
            <a:endParaRPr lang="cs-CZ" altLang="cs-CZ"/>
          </a:p>
          <a:p>
            <a:endParaRPr lang="cs-CZ" altLang="cs-CZ"/>
          </a:p>
        </p:txBody>
      </p:sp>
    </p:spTree>
    <p:extLst>
      <p:ext uri="{BB962C8B-B14F-4D97-AF65-F5344CB8AC3E}">
        <p14:creationId xmlns:p14="http://schemas.microsoft.com/office/powerpoint/2010/main" val="19534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a:t>Jacob Söderman</a:t>
            </a:r>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a:t>člen švédské sociální demokracie ve Finsku</a:t>
            </a:r>
          </a:p>
          <a:p>
            <a:r>
              <a:rPr lang="cs-CZ" altLang="cs-CZ" sz="2600"/>
              <a:t>evropský ombudsman (1995-2003)</a:t>
            </a:r>
          </a:p>
          <a:p>
            <a:r>
              <a:rPr lang="cs-CZ" altLang="cs-CZ" sz="2600"/>
              <a:t>návrh  Kodexu dobré správy (2001)</a:t>
            </a:r>
          </a:p>
        </p:txBody>
      </p:sp>
      <p:pic>
        <p:nvPicPr>
          <p:cNvPr id="8198" name="Picture 6" descr="Jacke%20Soderman%20hemsi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5076" y="1719263"/>
            <a:ext cx="2987675" cy="4411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7859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t>Kodex dobré správy</a:t>
            </a:r>
          </a:p>
        </p:txBody>
      </p:sp>
      <p:sp>
        <p:nvSpPr>
          <p:cNvPr id="14339" name="Rectangle 3"/>
          <p:cNvSpPr>
            <a:spLocks noGrp="1" noChangeArrowheads="1"/>
          </p:cNvSpPr>
          <p:nvPr>
            <p:ph type="body" idx="1"/>
          </p:nvPr>
        </p:nvSpPr>
        <p:spPr/>
        <p:txBody>
          <a:bodyPr/>
          <a:lstStyle/>
          <a:p>
            <a:r>
              <a:rPr lang="cs-CZ" altLang="cs-CZ"/>
              <a:t>Morální kodex veřejné správy EU</a:t>
            </a:r>
          </a:p>
          <a:p>
            <a:r>
              <a:rPr lang="cs-CZ" altLang="cs-CZ"/>
              <a:t>Inspirace pro vnitrostátní kodexy veřejné právy</a:t>
            </a:r>
          </a:p>
        </p:txBody>
      </p:sp>
    </p:spTree>
    <p:extLst>
      <p:ext uri="{BB962C8B-B14F-4D97-AF65-F5344CB8AC3E}">
        <p14:creationId xmlns:p14="http://schemas.microsoft.com/office/powerpoint/2010/main" val="83828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b="1" dirty="0"/>
              <a:t>JUDr. Otakar </a:t>
            </a:r>
            <a:r>
              <a:rPr lang="cs-CZ" altLang="cs-CZ" b="1" dirty="0" err="1"/>
              <a:t>Motejl</a:t>
            </a:r>
            <a:endParaRPr lang="cs-CZ" altLang="cs-CZ" b="1" dirty="0"/>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dirty="0"/>
              <a:t>10.9.1932 – 9.5.2010</a:t>
            </a:r>
          </a:p>
          <a:p>
            <a:r>
              <a:rPr lang="cs-CZ" altLang="cs-CZ" sz="2600" dirty="0"/>
              <a:t>Právník a politik</a:t>
            </a:r>
          </a:p>
          <a:p>
            <a:r>
              <a:rPr lang="cs-CZ" altLang="cs-CZ" sz="2600" dirty="0"/>
              <a:t>Advokát, soudce</a:t>
            </a:r>
          </a:p>
          <a:p>
            <a:r>
              <a:rPr lang="cs-CZ" altLang="cs-CZ" sz="2600" dirty="0"/>
              <a:t>Ministr spravedlnosti</a:t>
            </a:r>
          </a:p>
          <a:p>
            <a:r>
              <a:rPr lang="cs-CZ" altLang="cs-CZ" sz="2600" dirty="0"/>
              <a:t>Předseda NS</a:t>
            </a:r>
          </a:p>
          <a:p>
            <a:r>
              <a:rPr lang="cs-CZ" altLang="cs-CZ" sz="2600" dirty="0"/>
              <a:t>1. Veřejný ochránce práv</a:t>
            </a:r>
          </a:p>
          <a:p>
            <a:r>
              <a:rPr lang="cs-CZ" altLang="cs-CZ" sz="2600" dirty="0"/>
              <a:t>Se svými spolupracovníky vytvořil </a:t>
            </a:r>
            <a:r>
              <a:rPr lang="cs-CZ" altLang="cs-CZ" sz="2600" b="1" dirty="0"/>
              <a:t>Principy dobré správy VOP</a:t>
            </a:r>
          </a:p>
          <a:p>
            <a:endParaRPr lang="cs-CZ" altLang="cs-CZ" sz="2600" dirty="0"/>
          </a:p>
        </p:txBody>
      </p:sp>
      <p:pic>
        <p:nvPicPr>
          <p:cNvPr id="2050" name="Picture 2" descr="Zemřel ombudsman Otakar Motejl - Novinky.cz">
            <a:extLst>
              <a:ext uri="{FF2B5EF4-FFF2-40B4-BE49-F238E27FC236}">
                <a16:creationId xmlns:a16="http://schemas.microsoft.com/office/drawing/2014/main" id="{FA2E1AA2-FD1F-4DEE-B9B9-3412A32126A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13232" y="1719263"/>
            <a:ext cx="4925568" cy="310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564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b="1" dirty="0"/>
              <a:t>Principy dobré správy Veřejného ochránce práv</a:t>
            </a:r>
          </a:p>
        </p:txBody>
      </p:sp>
      <p:sp>
        <p:nvSpPr>
          <p:cNvPr id="15363" name="Rectangle 3"/>
          <p:cNvSpPr>
            <a:spLocks noGrp="1" noChangeArrowheads="1"/>
          </p:cNvSpPr>
          <p:nvPr>
            <p:ph idx="1"/>
          </p:nvPr>
        </p:nvSpPr>
        <p:spPr/>
        <p:txBody>
          <a:bodyPr>
            <a:normAutofit lnSpcReduction="10000"/>
          </a:bodyPr>
          <a:lstStyle/>
          <a:p>
            <a:pPr marL="609600" indent="-609600" algn="just">
              <a:lnSpc>
                <a:spcPct val="80000"/>
              </a:lnSpc>
              <a:buFontTx/>
              <a:buAutoNum type="arabicPeriod"/>
            </a:pPr>
            <a:r>
              <a:rPr lang="cs-CZ" altLang="cs-CZ" sz="2600" dirty="0"/>
              <a:t>Soulad s právem</a:t>
            </a:r>
          </a:p>
          <a:p>
            <a:pPr marL="609600" indent="-609600" algn="just">
              <a:lnSpc>
                <a:spcPct val="80000"/>
              </a:lnSpc>
              <a:buFontTx/>
              <a:buAutoNum type="arabicPeriod"/>
            </a:pPr>
            <a:r>
              <a:rPr lang="cs-CZ" altLang="cs-CZ" sz="2600" dirty="0"/>
              <a:t>Nestrannost</a:t>
            </a:r>
          </a:p>
          <a:p>
            <a:pPr marL="609600" indent="-609600" algn="just">
              <a:lnSpc>
                <a:spcPct val="80000"/>
              </a:lnSpc>
              <a:buFontTx/>
              <a:buAutoNum type="arabicPeriod"/>
            </a:pPr>
            <a:r>
              <a:rPr lang="cs-CZ" altLang="cs-CZ" sz="2600" dirty="0"/>
              <a:t>Včasnost</a:t>
            </a:r>
          </a:p>
          <a:p>
            <a:pPr marL="609600" indent="-609600" algn="just">
              <a:lnSpc>
                <a:spcPct val="80000"/>
              </a:lnSpc>
              <a:buFontTx/>
              <a:buAutoNum type="arabicPeriod"/>
            </a:pPr>
            <a:r>
              <a:rPr lang="cs-CZ" altLang="cs-CZ" sz="2600" dirty="0"/>
              <a:t>Předvídatelnost</a:t>
            </a:r>
          </a:p>
          <a:p>
            <a:pPr marL="609600" indent="-609600" algn="just">
              <a:lnSpc>
                <a:spcPct val="80000"/>
              </a:lnSpc>
              <a:buFontTx/>
              <a:buAutoNum type="arabicPeriod"/>
            </a:pPr>
            <a:r>
              <a:rPr lang="cs-CZ" altLang="cs-CZ" sz="2600" dirty="0"/>
              <a:t>Přesvědčivost</a:t>
            </a:r>
          </a:p>
          <a:p>
            <a:pPr marL="609600" indent="-609600" algn="just">
              <a:lnSpc>
                <a:spcPct val="80000"/>
              </a:lnSpc>
              <a:buFontTx/>
              <a:buAutoNum type="arabicPeriod"/>
            </a:pPr>
            <a:r>
              <a:rPr lang="cs-CZ" altLang="cs-CZ" sz="2600" dirty="0"/>
              <a:t>Přiměřenost</a:t>
            </a:r>
          </a:p>
          <a:p>
            <a:pPr marL="609600" indent="-609600" algn="just">
              <a:lnSpc>
                <a:spcPct val="80000"/>
              </a:lnSpc>
              <a:buFontTx/>
              <a:buAutoNum type="arabicPeriod"/>
            </a:pPr>
            <a:r>
              <a:rPr lang="cs-CZ" altLang="cs-CZ" sz="2600" dirty="0"/>
              <a:t>Součinnost</a:t>
            </a:r>
          </a:p>
          <a:p>
            <a:pPr marL="609600" indent="-609600" algn="just">
              <a:lnSpc>
                <a:spcPct val="80000"/>
              </a:lnSpc>
              <a:buFontTx/>
              <a:buAutoNum type="arabicPeriod"/>
            </a:pPr>
            <a:r>
              <a:rPr lang="cs-CZ" altLang="cs-CZ" sz="2600" dirty="0"/>
              <a:t>Odpovědnost</a:t>
            </a:r>
          </a:p>
          <a:p>
            <a:pPr marL="609600" indent="-609600" algn="just">
              <a:lnSpc>
                <a:spcPct val="80000"/>
              </a:lnSpc>
              <a:buFontTx/>
              <a:buAutoNum type="arabicPeriod"/>
            </a:pPr>
            <a:r>
              <a:rPr lang="cs-CZ" altLang="cs-CZ" sz="2600" dirty="0"/>
              <a:t>Otevřenost</a:t>
            </a:r>
          </a:p>
          <a:p>
            <a:pPr marL="609600" indent="-609600" algn="just">
              <a:lnSpc>
                <a:spcPct val="80000"/>
              </a:lnSpc>
              <a:buFontTx/>
              <a:buAutoNum type="arabicPeriod"/>
            </a:pPr>
            <a:r>
              <a:rPr lang="cs-CZ" altLang="cs-CZ" sz="2600" dirty="0"/>
              <a:t>Vstřícnost</a:t>
            </a:r>
          </a:p>
        </p:txBody>
      </p:sp>
      <p:sp>
        <p:nvSpPr>
          <p:cNvPr id="2" name="Zástupný symbol pro obsah 1">
            <a:extLst>
              <a:ext uri="{FF2B5EF4-FFF2-40B4-BE49-F238E27FC236}">
                <a16:creationId xmlns:a16="http://schemas.microsoft.com/office/drawing/2014/main" id="{B7C66A1E-78BB-46E4-97AA-1140127DD14A}"/>
              </a:ext>
            </a:extLst>
          </p:cNvPr>
          <p:cNvSpPr>
            <a:spLocks noGrp="1"/>
          </p:cNvSpPr>
          <p:nvPr>
            <p:ph sz="half" idx="4294967295"/>
          </p:nvPr>
        </p:nvSpPr>
        <p:spPr>
          <a:xfrm>
            <a:off x="7815263" y="1568450"/>
            <a:ext cx="4376737" cy="4351338"/>
          </a:xfrm>
        </p:spPr>
        <p:txBody>
          <a:bodyPr>
            <a:normAutofit/>
          </a:bodyPr>
          <a:lstStyle/>
          <a:p>
            <a:pPr marL="0" indent="0">
              <a:buNone/>
            </a:pPr>
            <a:endParaRPr lang="cs-CZ" dirty="0"/>
          </a:p>
          <a:p>
            <a:pPr marL="0" indent="0" algn="just">
              <a:buNone/>
            </a:pPr>
            <a:r>
              <a:rPr lang="cs-CZ" dirty="0"/>
              <a:t>	</a:t>
            </a:r>
          </a:p>
        </p:txBody>
      </p:sp>
    </p:spTree>
    <p:extLst>
      <p:ext uri="{BB962C8B-B14F-4D97-AF65-F5344CB8AC3E}">
        <p14:creationId xmlns:p14="http://schemas.microsoft.com/office/powerpoint/2010/main" val="3171278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55FEA8-463A-4A60-8D6A-1CD2AB15D8A9}"/>
              </a:ext>
            </a:extLst>
          </p:cNvPr>
          <p:cNvSpPr>
            <a:spLocks noGrp="1"/>
          </p:cNvSpPr>
          <p:nvPr>
            <p:ph type="title"/>
          </p:nvPr>
        </p:nvSpPr>
        <p:spPr/>
        <p:txBody>
          <a:bodyPr/>
          <a:lstStyle/>
          <a:p>
            <a:r>
              <a:rPr lang="cs-CZ" dirty="0"/>
              <a:t>Správní právo</a:t>
            </a:r>
          </a:p>
        </p:txBody>
      </p:sp>
      <p:sp>
        <p:nvSpPr>
          <p:cNvPr id="3" name="Zástupný symbol pro obsah 2">
            <a:extLst>
              <a:ext uri="{FF2B5EF4-FFF2-40B4-BE49-F238E27FC236}">
                <a16:creationId xmlns:a16="http://schemas.microsoft.com/office/drawing/2014/main" id="{FE48FEAB-3450-4BA8-A4B5-EFAE58E6571B}"/>
              </a:ext>
            </a:extLst>
          </p:cNvPr>
          <p:cNvSpPr>
            <a:spLocks noGrp="1"/>
          </p:cNvSpPr>
          <p:nvPr>
            <p:ph idx="1"/>
          </p:nvPr>
        </p:nvSpPr>
        <p:spPr/>
        <p:txBody>
          <a:bodyPr/>
          <a:lstStyle/>
          <a:p>
            <a:r>
              <a:rPr lang="cs-CZ" dirty="0"/>
              <a:t>Jedno z právních odvětví </a:t>
            </a:r>
          </a:p>
          <a:p>
            <a:r>
              <a:rPr lang="cs-CZ" dirty="0"/>
              <a:t>Veřejnoprávní odvětví </a:t>
            </a:r>
          </a:p>
          <a:p>
            <a:r>
              <a:rPr lang="cs-CZ" dirty="0"/>
              <a:t>Reguluje společenské vztahy ve sféře veřejné správy</a:t>
            </a:r>
          </a:p>
          <a:p>
            <a:r>
              <a:rPr lang="cs-CZ" dirty="0"/>
              <a:t>Předmět regulace: společenské vztahy vznikající, realizující se a zanikající v souvislosti s praktickou realizací výkonné moci</a:t>
            </a:r>
          </a:p>
          <a:p>
            <a:pPr marL="0" indent="0">
              <a:buNone/>
            </a:pPr>
            <a:endParaRPr lang="cs-CZ" dirty="0"/>
          </a:p>
        </p:txBody>
      </p:sp>
    </p:spTree>
    <p:extLst>
      <p:ext uri="{BB962C8B-B14F-4D97-AF65-F5344CB8AC3E}">
        <p14:creationId xmlns:p14="http://schemas.microsoft.com/office/powerpoint/2010/main" val="185193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FF0000"/>
                </a:solidFill>
              </a:rPr>
              <a:t>Komparace zásad SŘ a DŘ</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964527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správního řádu a daňového řádu</a:t>
            </a:r>
          </a:p>
        </p:txBody>
      </p:sp>
      <p:sp>
        <p:nvSpPr>
          <p:cNvPr id="6" name="Zástupný symbol pro text 5"/>
          <p:cNvSpPr>
            <a:spLocks noGrp="1"/>
          </p:cNvSpPr>
          <p:nvPr>
            <p:ph type="body" idx="1"/>
          </p:nvPr>
        </p:nvSpPr>
        <p:spPr/>
        <p:txBody>
          <a:bodyPr/>
          <a:lstStyle/>
          <a:p>
            <a:r>
              <a:rPr lang="cs-CZ" dirty="0"/>
              <a:t>SŘ § 1</a:t>
            </a:r>
          </a:p>
        </p:txBody>
      </p:sp>
      <p:sp>
        <p:nvSpPr>
          <p:cNvPr id="7" name="Zástupný symbol pro obsah 6"/>
          <p:cNvSpPr>
            <a:spLocks noGrp="1"/>
          </p:cNvSpPr>
          <p:nvPr>
            <p:ph sz="half" idx="2"/>
          </p:nvPr>
        </p:nvSpPr>
        <p:spPr/>
        <p:txBody>
          <a:bodyPr>
            <a:normAutofit fontScale="77500" lnSpcReduction="20000"/>
          </a:bodyPr>
          <a:lstStyle/>
          <a:p>
            <a:r>
              <a:rPr lang="cs-CZ" dirty="0"/>
              <a:t>SŘ upravuje postup orgánů moci výkonné, orgánů územních samosprávných celků a jiných orgánů, právnických a fyzických osob, pokud vykonávají působnost v oblasti veřejné správy (dále jen "správní orgán").</a:t>
            </a:r>
          </a:p>
          <a:p>
            <a:r>
              <a:rPr lang="cs-CZ" dirty="0"/>
              <a:t>SŘ nebo jeho jednotlivá ustanovení se použijí, nestanoví-li zvláštní zákon jiný postup.</a:t>
            </a:r>
          </a:p>
          <a:p>
            <a:r>
              <a:rPr lang="cs-CZ" dirty="0"/>
              <a:t> SŘ se nevztahuje na právní jednání prováděná správními orgány a na vztahy mezi orgány téhož územního samosprávného celku při výkonu samostatné působnosti.</a:t>
            </a:r>
          </a:p>
        </p:txBody>
      </p:sp>
      <p:sp>
        <p:nvSpPr>
          <p:cNvPr id="8" name="Zástupný symbol pro text 7"/>
          <p:cNvSpPr>
            <a:spLocks noGrp="1"/>
          </p:cNvSpPr>
          <p:nvPr>
            <p:ph type="body" sz="quarter" idx="3"/>
          </p:nvPr>
        </p:nvSpPr>
        <p:spPr/>
        <p:txBody>
          <a:bodyPr/>
          <a:lstStyle/>
          <a:p>
            <a:r>
              <a:rPr lang="cs-CZ" dirty="0"/>
              <a:t>DŘ § 262</a:t>
            </a:r>
          </a:p>
        </p:txBody>
      </p:sp>
      <p:sp>
        <p:nvSpPr>
          <p:cNvPr id="9" name="Zástupný symbol pro obsah 8"/>
          <p:cNvSpPr>
            <a:spLocks noGrp="1"/>
          </p:cNvSpPr>
          <p:nvPr>
            <p:ph sz="quarter" idx="4"/>
          </p:nvPr>
        </p:nvSpPr>
        <p:spPr/>
        <p:txBody>
          <a:bodyPr/>
          <a:lstStyle/>
          <a:p>
            <a:r>
              <a:rPr lang="cs-CZ" dirty="0"/>
              <a:t>Při správě daní se správní řád nepoužije.</a:t>
            </a:r>
          </a:p>
          <a:p>
            <a:r>
              <a:rPr lang="cs-CZ" dirty="0"/>
              <a:t>Pozn.: Správa daně je postup, jehož cílem je správné zjištění a stanovení daní a zabezpečení jejich úhrady. (§ 1/2 DŘ)</a:t>
            </a:r>
          </a:p>
        </p:txBody>
      </p:sp>
    </p:spTree>
    <p:extLst>
      <p:ext uri="{BB962C8B-B14F-4D97-AF65-F5344CB8AC3E}">
        <p14:creationId xmlns:p14="http://schemas.microsoft.com/office/powerpoint/2010/main" val="463319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a:solidFill>
                  <a:srgbClr val="FF0000"/>
                </a:solidFill>
              </a:rPr>
              <a:t>§ 177 odst. 1 správního řádu </a:t>
            </a:r>
          </a:p>
        </p:txBody>
      </p:sp>
      <p:sp>
        <p:nvSpPr>
          <p:cNvPr id="9" name="Zástupný symbol pro obsah 8"/>
          <p:cNvSpPr>
            <a:spLocks noGrp="1"/>
          </p:cNvSpPr>
          <p:nvPr>
            <p:ph idx="1"/>
          </p:nvPr>
        </p:nvSpPr>
        <p:spPr/>
        <p:txBody>
          <a:bodyPr>
            <a:normAutofit/>
          </a:bodyPr>
          <a:lstStyle/>
          <a:p>
            <a:r>
              <a:rPr lang="cs-CZ" sz="4400" dirty="0"/>
              <a:t>Základní zásady činnosti správních orgánů uvedené v § 2 až 8 se použijí při výkonu veřejné správy i v případech, kdy zvláštní zákon stanoví, že se správní řád nepoužije, ale sám úpravu odpovídající těmto zásadám neobsahuje.</a:t>
            </a:r>
          </a:p>
        </p:txBody>
      </p:sp>
    </p:spTree>
    <p:extLst>
      <p:ext uri="{BB962C8B-B14F-4D97-AF65-F5344CB8AC3E}">
        <p14:creationId xmlns:p14="http://schemas.microsoft.com/office/powerpoint/2010/main" val="1464019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Zásada legality </a:t>
            </a:r>
          </a:p>
        </p:txBody>
      </p:sp>
      <p:sp>
        <p:nvSpPr>
          <p:cNvPr id="5" name="Zástupný symbol pro text 4"/>
          <p:cNvSpPr>
            <a:spLocks noGrp="1"/>
          </p:cNvSpPr>
          <p:nvPr>
            <p:ph type="body" idx="1"/>
          </p:nvPr>
        </p:nvSpPr>
        <p:spPr/>
        <p:txBody>
          <a:bodyPr/>
          <a:lstStyle/>
          <a:p>
            <a:r>
              <a:rPr lang="cs-CZ" dirty="0"/>
              <a:t>SŘ § 2/1</a:t>
            </a:r>
          </a:p>
        </p:txBody>
      </p:sp>
      <p:sp>
        <p:nvSpPr>
          <p:cNvPr id="6" name="Zástupný symbol pro obsah 5"/>
          <p:cNvSpPr>
            <a:spLocks noGrp="1"/>
          </p:cNvSpPr>
          <p:nvPr>
            <p:ph sz="half" idx="2"/>
          </p:nvPr>
        </p:nvSpPr>
        <p:spPr/>
        <p:txBody>
          <a:bodyPr>
            <a:normAutofit lnSpcReduction="10000"/>
          </a:bodyPr>
          <a:lstStyle/>
          <a:p>
            <a:r>
              <a:rPr lang="cs-CZ" dirty="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p>
        </p:txBody>
      </p:sp>
      <p:sp>
        <p:nvSpPr>
          <p:cNvPr id="7" name="Zástupný symbol pro text 6"/>
          <p:cNvSpPr>
            <a:spLocks noGrp="1"/>
          </p:cNvSpPr>
          <p:nvPr>
            <p:ph type="body" sz="quarter" idx="3"/>
          </p:nvPr>
        </p:nvSpPr>
        <p:spPr/>
        <p:txBody>
          <a:bodyPr/>
          <a:lstStyle/>
          <a:p>
            <a:r>
              <a:rPr lang="cs-CZ" dirty="0"/>
              <a:t>DŘ § 5/1</a:t>
            </a:r>
          </a:p>
        </p:txBody>
      </p:sp>
      <p:sp>
        <p:nvSpPr>
          <p:cNvPr id="8" name="Zástupný symbol pro obsah 7"/>
          <p:cNvSpPr>
            <a:spLocks noGrp="1"/>
          </p:cNvSpPr>
          <p:nvPr>
            <p:ph sz="quarter" idx="4"/>
          </p:nvPr>
        </p:nvSpPr>
        <p:spPr/>
        <p:txBody>
          <a:bodyPr/>
          <a:lstStyle/>
          <a:p>
            <a:r>
              <a:rPr lang="cs-CZ" dirty="0"/>
              <a:t>Správce daně postupuje při správě daní v souladu se zákony a jinými právními předpisy (dále jen „právní předpis“). Zákonem se pro účely tohoto zákona rozumí též mezinárodní smlouva, která je součástí právního řádu.</a:t>
            </a:r>
          </a:p>
        </p:txBody>
      </p:sp>
    </p:spTree>
    <p:extLst>
      <p:ext uri="{BB962C8B-B14F-4D97-AF65-F5344CB8AC3E}">
        <p14:creationId xmlns:p14="http://schemas.microsoft.com/office/powerpoint/2010/main" val="1114852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legitimity</a:t>
            </a:r>
          </a:p>
        </p:txBody>
      </p:sp>
      <p:sp>
        <p:nvSpPr>
          <p:cNvPr id="3" name="Zástupný symbol pro text 2"/>
          <p:cNvSpPr>
            <a:spLocks noGrp="1"/>
          </p:cNvSpPr>
          <p:nvPr>
            <p:ph type="body" idx="1"/>
          </p:nvPr>
        </p:nvSpPr>
        <p:spPr/>
        <p:txBody>
          <a:bodyPr/>
          <a:lstStyle/>
          <a:p>
            <a:r>
              <a:rPr lang="cs-CZ" dirty="0"/>
              <a:t>SŘ § 2/2</a:t>
            </a:r>
          </a:p>
        </p:txBody>
      </p:sp>
      <p:sp>
        <p:nvSpPr>
          <p:cNvPr id="4" name="Zástupný symbol pro obsah 3"/>
          <p:cNvSpPr>
            <a:spLocks noGrp="1"/>
          </p:cNvSpPr>
          <p:nvPr>
            <p:ph sz="half" idx="2"/>
          </p:nvPr>
        </p:nvSpPr>
        <p:spPr/>
        <p:txBody>
          <a:bodyPr/>
          <a:lstStyle/>
          <a:p>
            <a:r>
              <a:rPr lang="cs-CZ" dirty="0"/>
              <a:t>Správní orgán uplatňuje svou pravomoc pouze k těm účelům, k nimž mu byla zákonem nebo na základě zákona svěřena, a v rozsahu, v jakém mu byla svěřena.</a:t>
            </a:r>
          </a:p>
          <a:p>
            <a:r>
              <a:rPr lang="cs-CZ" dirty="0"/>
              <a:t>= </a:t>
            </a:r>
            <a:r>
              <a:rPr lang="cs-CZ" dirty="0">
                <a:solidFill>
                  <a:srgbClr val="FF0000"/>
                </a:solidFill>
              </a:rPr>
              <a:t>zákaz zneužití správního uvážení</a:t>
            </a:r>
          </a:p>
        </p:txBody>
      </p:sp>
      <p:sp>
        <p:nvSpPr>
          <p:cNvPr id="5" name="Zástupný symbol pro text 4"/>
          <p:cNvSpPr>
            <a:spLocks noGrp="1"/>
          </p:cNvSpPr>
          <p:nvPr>
            <p:ph type="body" sz="quarter" idx="3"/>
          </p:nvPr>
        </p:nvSpPr>
        <p:spPr/>
        <p:txBody>
          <a:bodyPr/>
          <a:lstStyle/>
          <a:p>
            <a:r>
              <a:rPr lang="cs-CZ" dirty="0"/>
              <a:t>DŘ § 5/2</a:t>
            </a:r>
          </a:p>
        </p:txBody>
      </p:sp>
      <p:sp>
        <p:nvSpPr>
          <p:cNvPr id="6" name="Zástupný symbol pro obsah 5"/>
          <p:cNvSpPr>
            <a:spLocks noGrp="1"/>
          </p:cNvSpPr>
          <p:nvPr>
            <p:ph sz="quarter" idx="4"/>
          </p:nvPr>
        </p:nvSpPr>
        <p:spPr/>
        <p:txBody>
          <a:bodyPr/>
          <a:lstStyle/>
          <a:p>
            <a:r>
              <a:rPr lang="cs-CZ" dirty="0"/>
              <a:t>Správce daně uplatňuje svou pravomoc pouze k těm účelům, k nimž mu byla zákonem nebo na základě zákona svěřena, a v rozsahu, v jakém mu byla svěřena.</a:t>
            </a:r>
          </a:p>
        </p:txBody>
      </p:sp>
    </p:spTree>
    <p:extLst>
      <p:ext uri="{BB962C8B-B14F-4D97-AF65-F5344CB8AC3E}">
        <p14:creationId xmlns:p14="http://schemas.microsoft.com/office/powerpoint/2010/main" val="2607044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proporcionality (přiměřenosti) – zásada ochrany dobré víry a oprávněných zájmů</a:t>
            </a:r>
          </a:p>
        </p:txBody>
      </p:sp>
      <p:sp>
        <p:nvSpPr>
          <p:cNvPr id="3" name="Zástupný symbol pro text 2"/>
          <p:cNvSpPr>
            <a:spLocks noGrp="1"/>
          </p:cNvSpPr>
          <p:nvPr>
            <p:ph type="body" idx="1"/>
          </p:nvPr>
        </p:nvSpPr>
        <p:spPr/>
        <p:txBody>
          <a:bodyPr/>
          <a:lstStyle/>
          <a:p>
            <a:r>
              <a:rPr lang="cs-CZ" dirty="0"/>
              <a:t>SŘ § 2/3</a:t>
            </a:r>
          </a:p>
        </p:txBody>
      </p:sp>
      <p:sp>
        <p:nvSpPr>
          <p:cNvPr id="4" name="Zástupný symbol pro obsah 3"/>
          <p:cNvSpPr>
            <a:spLocks noGrp="1"/>
          </p:cNvSpPr>
          <p:nvPr>
            <p:ph sz="half" idx="2"/>
          </p:nvPr>
        </p:nvSpPr>
        <p:spPr/>
        <p:txBody>
          <a:bodyPr/>
          <a:lstStyle/>
          <a:p>
            <a:r>
              <a:rPr lang="cs-CZ" dirty="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p>
        </p:txBody>
      </p:sp>
      <p:sp>
        <p:nvSpPr>
          <p:cNvPr id="5" name="Zástupný symbol pro text 4"/>
          <p:cNvSpPr>
            <a:spLocks noGrp="1"/>
          </p:cNvSpPr>
          <p:nvPr>
            <p:ph type="body" sz="quarter" idx="3"/>
          </p:nvPr>
        </p:nvSpPr>
        <p:spPr/>
        <p:txBody>
          <a:bodyPr/>
          <a:lstStyle/>
          <a:p>
            <a:r>
              <a:rPr lang="cs-CZ" dirty="0"/>
              <a:t>DŘ § 5/3</a:t>
            </a:r>
          </a:p>
        </p:txBody>
      </p:sp>
      <p:sp>
        <p:nvSpPr>
          <p:cNvPr id="6" name="Zástupný symbol pro obsah 5"/>
          <p:cNvSpPr>
            <a:spLocks noGrp="1"/>
          </p:cNvSpPr>
          <p:nvPr>
            <p:ph sz="quarter" idx="4"/>
          </p:nvPr>
        </p:nvSpPr>
        <p:spPr/>
        <p:txBody>
          <a:bodyPr>
            <a:normAutofit fontScale="92500"/>
          </a:bodyPr>
          <a:lstStyle/>
          <a:p>
            <a:r>
              <a:rPr lang="cs-CZ" dirty="0"/>
              <a:t> Správce daně šetří práva a právem chráněné zájmy daňových subjektů a třetích osob (dále jen „osoba zúčastněná na správě daní“) v souladu s právními předpisy a </a:t>
            </a:r>
            <a:r>
              <a:rPr lang="cs-CZ" u="sng" dirty="0"/>
              <a:t>používá při vyžadování plnění jejich povinností jen takové prostředky, které je nejméně zatěžují a ještě umožňují dosáhnout cíle správy daní.</a:t>
            </a:r>
          </a:p>
        </p:txBody>
      </p:sp>
    </p:spTree>
    <p:extLst>
      <p:ext uri="{BB962C8B-B14F-4D97-AF65-F5344CB8AC3E}">
        <p14:creationId xmlns:p14="http://schemas.microsoft.com/office/powerpoint/2010/main" val="1151786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Zásada legitimního očekávání</a:t>
            </a:r>
          </a:p>
        </p:txBody>
      </p:sp>
      <p:sp>
        <p:nvSpPr>
          <p:cNvPr id="3" name="Zástupný symbol pro text 2"/>
          <p:cNvSpPr>
            <a:spLocks noGrp="1"/>
          </p:cNvSpPr>
          <p:nvPr>
            <p:ph type="body" idx="1"/>
          </p:nvPr>
        </p:nvSpPr>
        <p:spPr/>
        <p:txBody>
          <a:bodyPr/>
          <a:lstStyle/>
          <a:p>
            <a:r>
              <a:rPr lang="cs-CZ" dirty="0"/>
              <a:t>SŘ § 2/4</a:t>
            </a:r>
          </a:p>
        </p:txBody>
      </p:sp>
      <p:sp>
        <p:nvSpPr>
          <p:cNvPr id="4" name="Zástupný symbol pro obsah 3"/>
          <p:cNvSpPr>
            <a:spLocks noGrp="1"/>
          </p:cNvSpPr>
          <p:nvPr>
            <p:ph sz="half" idx="2"/>
          </p:nvPr>
        </p:nvSpPr>
        <p:spPr/>
        <p:txBody>
          <a:bodyPr/>
          <a:lstStyle/>
          <a:p>
            <a:r>
              <a:rPr lang="cs-CZ" dirty="0"/>
              <a:t>Správní orgán dbá, aby přijaté řešení bylo v souladu s veřejným zájmem a aby odpovídalo okolnostem daného případu, jakož i na to, aby při rozhodování skutkově shodných nebo podobných případů nevznikaly nedůvodné rozdíly.</a:t>
            </a:r>
          </a:p>
        </p:txBody>
      </p:sp>
      <p:sp>
        <p:nvSpPr>
          <p:cNvPr id="5" name="Zástupný symbol pro text 4"/>
          <p:cNvSpPr>
            <a:spLocks noGrp="1"/>
          </p:cNvSpPr>
          <p:nvPr>
            <p:ph type="body" sz="quarter" idx="3"/>
          </p:nvPr>
        </p:nvSpPr>
        <p:spPr/>
        <p:txBody>
          <a:bodyPr/>
          <a:lstStyle/>
          <a:p>
            <a:r>
              <a:rPr lang="cs-CZ" dirty="0"/>
              <a:t>DŘ § 8/2</a:t>
            </a:r>
          </a:p>
        </p:txBody>
      </p:sp>
      <p:sp>
        <p:nvSpPr>
          <p:cNvPr id="6" name="Zástupný symbol pro obsah 5"/>
          <p:cNvSpPr>
            <a:spLocks noGrp="1"/>
          </p:cNvSpPr>
          <p:nvPr>
            <p:ph sz="quarter" idx="4"/>
          </p:nvPr>
        </p:nvSpPr>
        <p:spPr/>
        <p:txBody>
          <a:bodyPr/>
          <a:lstStyle/>
          <a:p>
            <a:r>
              <a:rPr lang="cs-CZ" dirty="0"/>
              <a:t>Správce daně dbá na to, aby při rozhodování skutkově shodných nebo podobných případů nevznikaly nedůvodné rozdíly.</a:t>
            </a:r>
          </a:p>
        </p:txBody>
      </p:sp>
    </p:spTree>
    <p:extLst>
      <p:ext uri="{BB962C8B-B14F-4D97-AF65-F5344CB8AC3E}">
        <p14:creationId xmlns:p14="http://schemas.microsoft.com/office/powerpoint/2010/main" val="3332405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materiální pravdy</a:t>
            </a:r>
          </a:p>
        </p:txBody>
      </p:sp>
      <p:sp>
        <p:nvSpPr>
          <p:cNvPr id="3" name="Zástupný symbol pro text 2"/>
          <p:cNvSpPr>
            <a:spLocks noGrp="1"/>
          </p:cNvSpPr>
          <p:nvPr>
            <p:ph type="body" idx="1"/>
          </p:nvPr>
        </p:nvSpPr>
        <p:spPr/>
        <p:txBody>
          <a:bodyPr/>
          <a:lstStyle/>
          <a:p>
            <a:r>
              <a:rPr lang="cs-CZ" dirty="0"/>
              <a:t>SŘ § 3</a:t>
            </a:r>
          </a:p>
        </p:txBody>
      </p:sp>
      <p:sp>
        <p:nvSpPr>
          <p:cNvPr id="4" name="Zástupný symbol pro obsah 3"/>
          <p:cNvSpPr>
            <a:spLocks noGrp="1"/>
          </p:cNvSpPr>
          <p:nvPr>
            <p:ph sz="half" idx="2"/>
          </p:nvPr>
        </p:nvSpPr>
        <p:spPr/>
        <p:txBody>
          <a:bodyPr/>
          <a:lstStyle/>
          <a:p>
            <a:r>
              <a:rPr lang="cs-CZ" dirty="0"/>
              <a:t>Nevyplývá-li ze zákona něco jiného, postupuje správní orgán tak, aby byl zjištěn stav věci, o němž nejsou důvodné pochybnosti, a to v rozsahu, který je nezbytný pro soulad jeho úkonu s požadavky uvedenými v § 2.</a:t>
            </a:r>
          </a:p>
        </p:txBody>
      </p:sp>
      <p:sp>
        <p:nvSpPr>
          <p:cNvPr id="5" name="Zástupný symbol pro text 4"/>
          <p:cNvSpPr>
            <a:spLocks noGrp="1"/>
          </p:cNvSpPr>
          <p:nvPr>
            <p:ph type="body" sz="quarter" idx="3"/>
          </p:nvPr>
        </p:nvSpPr>
        <p:spPr/>
        <p:txBody>
          <a:bodyPr/>
          <a:lstStyle/>
          <a:p>
            <a:r>
              <a:rPr lang="cs-CZ" dirty="0"/>
              <a:t>DŘ § 8/1, § 8/3</a:t>
            </a:r>
          </a:p>
        </p:txBody>
      </p:sp>
      <p:sp>
        <p:nvSpPr>
          <p:cNvPr id="6" name="Zástupný symbol pro obsah 5"/>
          <p:cNvSpPr>
            <a:spLocks noGrp="1"/>
          </p:cNvSpPr>
          <p:nvPr>
            <p:ph sz="quarter" idx="4"/>
          </p:nvPr>
        </p:nvSpPr>
        <p:spPr/>
        <p:txBody>
          <a:bodyPr>
            <a:normAutofit fontScale="92500" lnSpcReduction="20000"/>
          </a:bodyPr>
          <a:lstStyle/>
          <a:p>
            <a:r>
              <a:rPr lang="cs-CZ" dirty="0"/>
              <a:t>Správce daně při dokazování hodnotí důkazy podle své úvahy. Správce daně posuzuje každý důkaz jednotlivě a všechny důkazy v jejich vzájemné souvislosti; přitom přihlíží ke všemu, co při správě daní vyšlo najevo.</a:t>
            </a:r>
          </a:p>
          <a:p>
            <a:r>
              <a:rPr lang="cs-CZ" dirty="0"/>
              <a:t>Správce daně vychází ze skutečného obsahu právního jednání nebo jiné skutečnosti rozhodné pro správu daní.</a:t>
            </a:r>
          </a:p>
        </p:txBody>
      </p:sp>
    </p:spTree>
    <p:extLst>
      <p:ext uri="{BB962C8B-B14F-4D97-AF65-F5344CB8AC3E}">
        <p14:creationId xmlns:p14="http://schemas.microsoft.com/office/powerpoint/2010/main" val="372024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a:t>
            </a:r>
            <a:r>
              <a:rPr lang="cs-CZ" i="1" dirty="0" err="1"/>
              <a:t>service</a:t>
            </a:r>
            <a:r>
              <a:rPr lang="cs-CZ" i="1" dirty="0"/>
              <a:t> </a:t>
            </a:r>
            <a:r>
              <a:rPr lang="cs-CZ" i="1" dirty="0" err="1"/>
              <a:t>publique</a:t>
            </a:r>
            <a:endParaRPr lang="cs-CZ" dirty="0"/>
          </a:p>
        </p:txBody>
      </p:sp>
      <p:sp>
        <p:nvSpPr>
          <p:cNvPr id="3" name="Zástupný symbol pro text 2"/>
          <p:cNvSpPr>
            <a:spLocks noGrp="1"/>
          </p:cNvSpPr>
          <p:nvPr>
            <p:ph type="body" idx="1"/>
          </p:nvPr>
        </p:nvSpPr>
        <p:spPr/>
        <p:txBody>
          <a:bodyPr/>
          <a:lstStyle/>
          <a:p>
            <a:r>
              <a:rPr lang="cs-CZ" dirty="0"/>
              <a:t>SŘ § 4/1</a:t>
            </a:r>
          </a:p>
        </p:txBody>
      </p:sp>
      <p:sp>
        <p:nvSpPr>
          <p:cNvPr id="4" name="Zástupný symbol pro obsah 3"/>
          <p:cNvSpPr>
            <a:spLocks noGrp="1"/>
          </p:cNvSpPr>
          <p:nvPr>
            <p:ph sz="half" idx="2"/>
          </p:nvPr>
        </p:nvSpPr>
        <p:spPr/>
        <p:txBody>
          <a:bodyPr/>
          <a:lstStyle/>
          <a:p>
            <a:r>
              <a:rPr lang="cs-CZ" dirty="0"/>
              <a:t>Veřejná správa je službou veřejnosti. Každý, kdo plní úkoly vyplývající z působnosti správního orgánu, má povinnost se k dotčeným osobám chovat zdvořile a podle možností jim vycházet vstříc.</a:t>
            </a:r>
          </a:p>
        </p:txBody>
      </p:sp>
      <p:sp>
        <p:nvSpPr>
          <p:cNvPr id="5" name="Zástupný symbol pro text 4"/>
          <p:cNvSpPr>
            <a:spLocks noGrp="1"/>
          </p:cNvSpPr>
          <p:nvPr>
            <p:ph type="body" sz="quarter" idx="3"/>
          </p:nvPr>
        </p:nvSpPr>
        <p:spPr/>
        <p:txBody>
          <a:bodyPr/>
          <a:lstStyle/>
          <a:p>
            <a:r>
              <a:rPr lang="cs-CZ" dirty="0"/>
              <a:t>DŘ § 6/4</a:t>
            </a:r>
          </a:p>
        </p:txBody>
      </p:sp>
      <p:sp>
        <p:nvSpPr>
          <p:cNvPr id="6" name="Zástupný symbol pro obsah 5"/>
          <p:cNvSpPr>
            <a:spLocks noGrp="1"/>
          </p:cNvSpPr>
          <p:nvPr>
            <p:ph sz="quarter" idx="4"/>
          </p:nvPr>
        </p:nvSpPr>
        <p:spPr/>
        <p:txBody>
          <a:bodyPr/>
          <a:lstStyle/>
          <a:p>
            <a:r>
              <a:rPr lang="cs-CZ" dirty="0"/>
              <a:t>Správce daně podle možností vychází osobám zúčastněným na správě daní vstříc. Úřední osoby jsou povinny vyvarovat se při správě daní nezdvořilostí.</a:t>
            </a:r>
          </a:p>
        </p:txBody>
      </p:sp>
    </p:spTree>
    <p:extLst>
      <p:ext uri="{BB962C8B-B14F-4D97-AF65-F5344CB8AC3E}">
        <p14:creationId xmlns:p14="http://schemas.microsoft.com/office/powerpoint/2010/main" val="4113114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edukační</a:t>
            </a:r>
          </a:p>
        </p:txBody>
      </p:sp>
      <p:sp>
        <p:nvSpPr>
          <p:cNvPr id="3" name="Zástupný symbol pro text 2"/>
          <p:cNvSpPr>
            <a:spLocks noGrp="1"/>
          </p:cNvSpPr>
          <p:nvPr>
            <p:ph type="body" idx="1"/>
          </p:nvPr>
        </p:nvSpPr>
        <p:spPr/>
        <p:txBody>
          <a:bodyPr/>
          <a:lstStyle/>
          <a:p>
            <a:r>
              <a:rPr lang="cs-CZ" dirty="0"/>
              <a:t>SŘ § 4/2</a:t>
            </a:r>
          </a:p>
        </p:txBody>
      </p:sp>
      <p:sp>
        <p:nvSpPr>
          <p:cNvPr id="4" name="Zástupný symbol pro obsah 3"/>
          <p:cNvSpPr>
            <a:spLocks noGrp="1"/>
          </p:cNvSpPr>
          <p:nvPr>
            <p:ph sz="half" idx="2"/>
          </p:nvPr>
        </p:nvSpPr>
        <p:spPr/>
        <p:txBody>
          <a:bodyPr/>
          <a:lstStyle/>
          <a:p>
            <a:r>
              <a:rPr lang="cs-CZ" dirty="0"/>
              <a:t>Správní orgán v souvislosti se svým úkonem poskytne dotčené osobě přiměřené poučení o jejích právech a povinnostech, je-li to vzhledem k povaze úkonu a osobním poměrům dotčené osoby potřebné.</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24086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14032-0D65-4175-804F-2F52EDC375DE}"/>
              </a:ext>
            </a:extLst>
          </p:cNvPr>
          <p:cNvSpPr>
            <a:spLocks noGrp="1"/>
          </p:cNvSpPr>
          <p:nvPr>
            <p:ph type="title"/>
          </p:nvPr>
        </p:nvSpPr>
        <p:spPr/>
        <p:txBody>
          <a:bodyPr/>
          <a:lstStyle/>
          <a:p>
            <a:r>
              <a:rPr lang="cs-CZ" dirty="0"/>
              <a:t>Veřejná správa</a:t>
            </a:r>
          </a:p>
        </p:txBody>
      </p:sp>
      <p:sp>
        <p:nvSpPr>
          <p:cNvPr id="3" name="Zástupný symbol pro obsah 2">
            <a:extLst>
              <a:ext uri="{FF2B5EF4-FFF2-40B4-BE49-F238E27FC236}">
                <a16:creationId xmlns:a16="http://schemas.microsoft.com/office/drawing/2014/main" id="{10AE8608-AC7F-4DC3-AFCC-ABF4814F514F}"/>
              </a:ext>
            </a:extLst>
          </p:cNvPr>
          <p:cNvSpPr>
            <a:spLocks noGrp="1"/>
          </p:cNvSpPr>
          <p:nvPr>
            <p:ph idx="1"/>
          </p:nvPr>
        </p:nvSpPr>
        <p:spPr/>
        <p:txBody>
          <a:bodyPr>
            <a:normAutofit lnSpcReduction="10000"/>
          </a:bodyPr>
          <a:lstStyle/>
          <a:p>
            <a:pPr marL="0" indent="0">
              <a:buNone/>
            </a:pPr>
            <a:r>
              <a:rPr lang="cs-CZ" dirty="0"/>
              <a:t>Veřejná správa</a:t>
            </a:r>
          </a:p>
          <a:p>
            <a:pPr marL="0" indent="0">
              <a:buNone/>
            </a:pPr>
            <a:endParaRPr lang="cs-CZ" dirty="0"/>
          </a:p>
          <a:p>
            <a:pPr marL="0" indent="0">
              <a:buNone/>
            </a:pPr>
            <a:r>
              <a:rPr lang="cs-CZ" dirty="0"/>
              <a:t>Státní správa          samospráva</a:t>
            </a:r>
          </a:p>
          <a:p>
            <a:pPr marL="0" indent="0">
              <a:buNone/>
            </a:pPr>
            <a:endParaRPr lang="cs-CZ" dirty="0"/>
          </a:p>
          <a:p>
            <a:pPr marL="0" indent="0">
              <a:buNone/>
            </a:pPr>
            <a:r>
              <a:rPr lang="cs-CZ" dirty="0" err="1"/>
              <a:t>Administracja</a:t>
            </a:r>
            <a:r>
              <a:rPr lang="cs-CZ" dirty="0"/>
              <a:t> publiczny</a:t>
            </a:r>
          </a:p>
          <a:p>
            <a:pPr marL="0" indent="0">
              <a:buNone/>
            </a:pPr>
            <a:endParaRPr lang="pl-PL" dirty="0"/>
          </a:p>
          <a:p>
            <a:pPr marL="0" indent="0">
              <a:buNone/>
            </a:pPr>
            <a:r>
              <a:rPr lang="pl-PL" dirty="0"/>
              <a:t>Administracja rządowa   samorząd</a:t>
            </a:r>
            <a:endParaRPr lang="ru-RU" dirty="0"/>
          </a:p>
          <a:p>
            <a:pPr marL="0" indent="0">
              <a:buNone/>
            </a:pPr>
            <a:endParaRPr lang="ru-RU" dirty="0"/>
          </a:p>
          <a:p>
            <a:pPr marL="0" indent="0">
              <a:buNone/>
            </a:pPr>
            <a:r>
              <a:rPr lang="ru-RU" dirty="0"/>
              <a:t>Государственная служба       самоуправление </a:t>
            </a:r>
            <a:endParaRPr lang="pl-PL" dirty="0"/>
          </a:p>
          <a:p>
            <a:pPr marL="0" indent="0">
              <a:buNone/>
            </a:pPr>
            <a:endParaRPr lang="pl-PL" dirty="0"/>
          </a:p>
          <a:p>
            <a:pPr marL="0" indent="0">
              <a:buNone/>
            </a:pPr>
            <a:endParaRPr lang="cs-CZ" dirty="0"/>
          </a:p>
        </p:txBody>
      </p:sp>
      <p:cxnSp>
        <p:nvCxnSpPr>
          <p:cNvPr id="5" name="Přímá spojnice se šipkou 4">
            <a:extLst>
              <a:ext uri="{FF2B5EF4-FFF2-40B4-BE49-F238E27FC236}">
                <a16:creationId xmlns:a16="http://schemas.microsoft.com/office/drawing/2014/main" id="{4FA42D96-833C-4695-8CF3-9C5CBAF0C05D}"/>
              </a:ext>
            </a:extLst>
          </p:cNvPr>
          <p:cNvCxnSpPr>
            <a:cxnSpLocks/>
          </p:cNvCxnSpPr>
          <p:nvPr/>
        </p:nvCxnSpPr>
        <p:spPr>
          <a:xfrm>
            <a:off x="1912690" y="2197916"/>
            <a:ext cx="0" cy="587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Přímá spojnice se šipkou 7">
            <a:extLst>
              <a:ext uri="{FF2B5EF4-FFF2-40B4-BE49-F238E27FC236}">
                <a16:creationId xmlns:a16="http://schemas.microsoft.com/office/drawing/2014/main" id="{F206CB14-FE3C-4566-A507-E2424D2017E3}"/>
              </a:ext>
            </a:extLst>
          </p:cNvPr>
          <p:cNvCxnSpPr/>
          <p:nvPr/>
        </p:nvCxnSpPr>
        <p:spPr>
          <a:xfrm>
            <a:off x="1929468" y="2197916"/>
            <a:ext cx="2466363" cy="587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42C3087A-5AD6-46FC-8F6A-A8D4BBDB4204}"/>
              </a:ext>
            </a:extLst>
          </p:cNvPr>
          <p:cNvCxnSpPr/>
          <p:nvPr/>
        </p:nvCxnSpPr>
        <p:spPr>
          <a:xfrm>
            <a:off x="2365695" y="4060272"/>
            <a:ext cx="0" cy="604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a:extLst>
              <a:ext uri="{FF2B5EF4-FFF2-40B4-BE49-F238E27FC236}">
                <a16:creationId xmlns:a16="http://schemas.microsoft.com/office/drawing/2014/main" id="{D8B11FBA-000D-42D0-B039-B05C75778FB8}"/>
              </a:ext>
            </a:extLst>
          </p:cNvPr>
          <p:cNvCxnSpPr/>
          <p:nvPr/>
        </p:nvCxnSpPr>
        <p:spPr>
          <a:xfrm>
            <a:off x="2365695" y="4068661"/>
            <a:ext cx="2642533" cy="595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13">
            <a:extLst>
              <a:ext uri="{FF2B5EF4-FFF2-40B4-BE49-F238E27FC236}">
                <a16:creationId xmlns:a16="http://schemas.microsoft.com/office/drawing/2014/main" id="{5CDAEB34-A2C1-4A3C-87BB-7F585DA86A89}"/>
              </a:ext>
            </a:extLst>
          </p:cNvPr>
          <p:cNvCxnSpPr/>
          <p:nvPr/>
        </p:nvCxnSpPr>
        <p:spPr>
          <a:xfrm>
            <a:off x="4697835" y="5805182"/>
            <a:ext cx="38589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4797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kvalifikované procesní informace</a:t>
            </a:r>
          </a:p>
        </p:txBody>
      </p:sp>
      <p:sp>
        <p:nvSpPr>
          <p:cNvPr id="3" name="Zástupný symbol pro text 2"/>
          <p:cNvSpPr>
            <a:spLocks noGrp="1"/>
          </p:cNvSpPr>
          <p:nvPr>
            <p:ph type="body" idx="1"/>
          </p:nvPr>
        </p:nvSpPr>
        <p:spPr/>
        <p:txBody>
          <a:bodyPr/>
          <a:lstStyle/>
          <a:p>
            <a:r>
              <a:rPr lang="cs-CZ" dirty="0"/>
              <a:t>SŘ § 4/3</a:t>
            </a:r>
          </a:p>
        </p:txBody>
      </p:sp>
      <p:sp>
        <p:nvSpPr>
          <p:cNvPr id="4" name="Zástupný symbol pro obsah 3"/>
          <p:cNvSpPr>
            <a:spLocks noGrp="1"/>
          </p:cNvSpPr>
          <p:nvPr>
            <p:ph sz="half" idx="2"/>
          </p:nvPr>
        </p:nvSpPr>
        <p:spPr/>
        <p:txBody>
          <a:bodyPr/>
          <a:lstStyle/>
          <a:p>
            <a:r>
              <a:rPr lang="cs-CZ" dirty="0"/>
              <a:t>Správní orgán s dostatečným předstihem uvědomí dotčené osoby o úkonu, který učiní, je-li to potřebné k hájení jejich práv a neohrozí-li to účel úkonu.</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454066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vstřícnosti k právům a oprávněným zájmů dotčených osob</a:t>
            </a:r>
          </a:p>
        </p:txBody>
      </p:sp>
      <p:sp>
        <p:nvSpPr>
          <p:cNvPr id="3" name="Zástupný symbol pro text 2"/>
          <p:cNvSpPr>
            <a:spLocks noGrp="1"/>
          </p:cNvSpPr>
          <p:nvPr>
            <p:ph type="body" idx="1"/>
          </p:nvPr>
        </p:nvSpPr>
        <p:spPr/>
        <p:txBody>
          <a:bodyPr/>
          <a:lstStyle/>
          <a:p>
            <a:r>
              <a:rPr lang="cs-CZ" dirty="0"/>
              <a:t>SŘ § 4/4</a:t>
            </a:r>
          </a:p>
        </p:txBody>
      </p:sp>
      <p:sp>
        <p:nvSpPr>
          <p:cNvPr id="4" name="Zástupný symbol pro obsah 3"/>
          <p:cNvSpPr>
            <a:spLocks noGrp="1"/>
          </p:cNvSpPr>
          <p:nvPr>
            <p:ph sz="half" idx="2"/>
          </p:nvPr>
        </p:nvSpPr>
        <p:spPr/>
        <p:txBody>
          <a:bodyPr/>
          <a:lstStyle/>
          <a:p>
            <a:r>
              <a:rPr lang="cs-CZ" dirty="0"/>
              <a:t>Správní orgán umožní dotčeným osobám uplatňovat jejich práva a oprávněné zájmy.</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a:t>
            </a:r>
            <a:r>
              <a:rPr lang="cs-CZ" u="sng" dirty="0"/>
              <a:t>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730633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subsidiarity </a:t>
            </a:r>
          </a:p>
        </p:txBody>
      </p:sp>
      <p:sp>
        <p:nvSpPr>
          <p:cNvPr id="3" name="Zástupný symbol pro text 2"/>
          <p:cNvSpPr>
            <a:spLocks noGrp="1"/>
          </p:cNvSpPr>
          <p:nvPr>
            <p:ph type="body" idx="1"/>
          </p:nvPr>
        </p:nvSpPr>
        <p:spPr/>
        <p:txBody>
          <a:bodyPr/>
          <a:lstStyle/>
          <a:p>
            <a:r>
              <a:rPr lang="cs-CZ" dirty="0"/>
              <a:t>SŘ § 5</a:t>
            </a:r>
          </a:p>
        </p:txBody>
      </p:sp>
      <p:sp>
        <p:nvSpPr>
          <p:cNvPr id="4" name="Zástupný symbol pro obsah 3"/>
          <p:cNvSpPr>
            <a:spLocks noGrp="1"/>
          </p:cNvSpPr>
          <p:nvPr>
            <p:ph sz="half" idx="2"/>
          </p:nvPr>
        </p:nvSpPr>
        <p:spPr/>
        <p:txBody>
          <a:bodyPr/>
          <a:lstStyle/>
          <a:p>
            <a:r>
              <a:rPr lang="cs-CZ" dirty="0"/>
              <a:t>Pokud to povaha projednávané věci umožňuje, pokusí se správní orgán o smírné odstranění rozporů, které brání řádnému projednání a rozhodnutí dané věci.</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1303518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včasnosti</a:t>
            </a:r>
          </a:p>
        </p:txBody>
      </p:sp>
      <p:sp>
        <p:nvSpPr>
          <p:cNvPr id="3" name="Zástupný symbol pro text 2"/>
          <p:cNvSpPr>
            <a:spLocks noGrp="1"/>
          </p:cNvSpPr>
          <p:nvPr>
            <p:ph type="body" idx="1"/>
          </p:nvPr>
        </p:nvSpPr>
        <p:spPr/>
        <p:txBody>
          <a:bodyPr/>
          <a:lstStyle/>
          <a:p>
            <a:r>
              <a:rPr lang="cs-CZ" dirty="0"/>
              <a:t>SŘ § 6/1</a:t>
            </a:r>
          </a:p>
        </p:txBody>
      </p:sp>
      <p:sp>
        <p:nvSpPr>
          <p:cNvPr id="4" name="Zástupný symbol pro obsah 3"/>
          <p:cNvSpPr>
            <a:spLocks noGrp="1"/>
          </p:cNvSpPr>
          <p:nvPr>
            <p:ph sz="half" idx="2"/>
          </p:nvPr>
        </p:nvSpPr>
        <p:spPr/>
        <p:txBody>
          <a:bodyPr/>
          <a:lstStyle/>
          <a:p>
            <a:r>
              <a:rPr lang="cs-CZ" dirty="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p>
        </p:txBody>
      </p:sp>
      <p:sp>
        <p:nvSpPr>
          <p:cNvPr id="5" name="Zástupný symbol pro text 4"/>
          <p:cNvSpPr>
            <a:spLocks noGrp="1"/>
          </p:cNvSpPr>
          <p:nvPr>
            <p:ph type="body" sz="quarter" idx="3"/>
          </p:nvPr>
        </p:nvSpPr>
        <p:spPr/>
        <p:txBody>
          <a:bodyPr/>
          <a:lstStyle/>
          <a:p>
            <a:r>
              <a:rPr lang="cs-CZ" dirty="0"/>
              <a:t>DŘ § 7/1</a:t>
            </a:r>
          </a:p>
        </p:txBody>
      </p:sp>
      <p:sp>
        <p:nvSpPr>
          <p:cNvPr id="6" name="Zástupný symbol pro obsah 5"/>
          <p:cNvSpPr>
            <a:spLocks noGrp="1"/>
          </p:cNvSpPr>
          <p:nvPr>
            <p:ph sz="quarter" idx="4"/>
          </p:nvPr>
        </p:nvSpPr>
        <p:spPr/>
        <p:txBody>
          <a:bodyPr/>
          <a:lstStyle/>
          <a:p>
            <a:r>
              <a:rPr lang="cs-CZ" dirty="0"/>
              <a:t>Správce daně postupuje bez zbytečných průtahů.</a:t>
            </a:r>
          </a:p>
        </p:txBody>
      </p:sp>
    </p:spTree>
    <p:extLst>
      <p:ext uri="{BB962C8B-B14F-4D97-AF65-F5344CB8AC3E}">
        <p14:creationId xmlns:p14="http://schemas.microsoft.com/office/powerpoint/2010/main" val="2455840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hospodárnosti </a:t>
            </a:r>
          </a:p>
        </p:txBody>
      </p:sp>
      <p:sp>
        <p:nvSpPr>
          <p:cNvPr id="3" name="Zástupný symbol pro text 2"/>
          <p:cNvSpPr>
            <a:spLocks noGrp="1"/>
          </p:cNvSpPr>
          <p:nvPr>
            <p:ph type="body" idx="1"/>
          </p:nvPr>
        </p:nvSpPr>
        <p:spPr/>
        <p:txBody>
          <a:bodyPr/>
          <a:lstStyle/>
          <a:p>
            <a:r>
              <a:rPr lang="cs-CZ" dirty="0"/>
              <a:t>SŘ § 6/2</a:t>
            </a:r>
          </a:p>
        </p:txBody>
      </p:sp>
      <p:sp>
        <p:nvSpPr>
          <p:cNvPr id="4" name="Zástupný symbol pro obsah 3"/>
          <p:cNvSpPr>
            <a:spLocks noGrp="1"/>
          </p:cNvSpPr>
          <p:nvPr>
            <p:ph sz="half" idx="2"/>
          </p:nvPr>
        </p:nvSpPr>
        <p:spPr/>
        <p:txBody>
          <a:bodyPr>
            <a:normAutofit fontScale="77500" lnSpcReduction="20000"/>
          </a:bodyPr>
          <a:lstStyle/>
          <a:p>
            <a:r>
              <a:rPr lang="cs-CZ" dirty="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p>
        </p:txBody>
      </p:sp>
      <p:sp>
        <p:nvSpPr>
          <p:cNvPr id="5" name="Zástupný symbol pro text 4"/>
          <p:cNvSpPr>
            <a:spLocks noGrp="1"/>
          </p:cNvSpPr>
          <p:nvPr>
            <p:ph type="body" sz="quarter" idx="3"/>
          </p:nvPr>
        </p:nvSpPr>
        <p:spPr/>
        <p:txBody>
          <a:bodyPr/>
          <a:lstStyle/>
          <a:p>
            <a:r>
              <a:rPr lang="cs-CZ" dirty="0"/>
              <a:t>DŘ § 5/3, § 7/2</a:t>
            </a:r>
          </a:p>
        </p:txBody>
      </p:sp>
      <p:sp>
        <p:nvSpPr>
          <p:cNvPr id="6" name="Zástupný symbol pro obsah 5"/>
          <p:cNvSpPr>
            <a:spLocks noGrp="1"/>
          </p:cNvSpPr>
          <p:nvPr>
            <p:ph sz="quarter" idx="4"/>
          </p:nvPr>
        </p:nvSpPr>
        <p:spPr/>
        <p:txBody>
          <a:bodyPr>
            <a:normAutofit fontScale="70000" lnSpcReduction="20000"/>
          </a:bodyPr>
          <a:lstStyle/>
          <a:p>
            <a:r>
              <a:rPr lang="cs-CZ" dirty="0"/>
              <a:t> </a:t>
            </a:r>
            <a:r>
              <a:rPr lang="cs-CZ" u="sng" dirty="0"/>
              <a:t>Správce daně šetří práva a právem chráněné zájmy daňových subjektů a třetích osob (dále jen „osoba zúčastněná na správě daní“) v souladu s právními předpisy </a:t>
            </a:r>
            <a:r>
              <a:rPr lang="cs-CZ" dirty="0"/>
              <a:t>a používá při vyžadování plnění jejich povinností jen takové prostředky, které je nejméně zatěžují a ještě umožňují dosáhnout cíle správy daní.</a:t>
            </a:r>
          </a:p>
          <a:p>
            <a:r>
              <a:rPr lang="cs-CZ" dirty="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79684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rovnosti a nestrannosti postupu správních orgánů</a:t>
            </a:r>
          </a:p>
        </p:txBody>
      </p:sp>
      <p:sp>
        <p:nvSpPr>
          <p:cNvPr id="3" name="Zástupný symbol pro text 2"/>
          <p:cNvSpPr>
            <a:spLocks noGrp="1"/>
          </p:cNvSpPr>
          <p:nvPr>
            <p:ph type="body" idx="1"/>
          </p:nvPr>
        </p:nvSpPr>
        <p:spPr/>
        <p:txBody>
          <a:bodyPr/>
          <a:lstStyle/>
          <a:p>
            <a:r>
              <a:rPr lang="cs-CZ" dirty="0"/>
              <a:t>SŘ § 7/1, 2</a:t>
            </a:r>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a:t>Tam, kde by rovnost dotčených osob mohla být ohrožena, správní orgán učiní opatření potřebná k jejímu zajištění.</a:t>
            </a:r>
          </a:p>
        </p:txBody>
      </p:sp>
      <p:sp>
        <p:nvSpPr>
          <p:cNvPr id="5" name="Zástupný symbol pro text 4"/>
          <p:cNvSpPr>
            <a:spLocks noGrp="1"/>
          </p:cNvSpPr>
          <p:nvPr>
            <p:ph type="body" sz="quarter" idx="3"/>
          </p:nvPr>
        </p:nvSpPr>
        <p:spPr/>
        <p:txBody>
          <a:bodyPr/>
          <a:lstStyle/>
          <a:p>
            <a:r>
              <a:rPr lang="cs-CZ" dirty="0"/>
              <a:t>DŘ § 6/1</a:t>
            </a:r>
          </a:p>
        </p:txBody>
      </p:sp>
      <p:sp>
        <p:nvSpPr>
          <p:cNvPr id="6" name="Zástupný symbol pro obsah 5"/>
          <p:cNvSpPr>
            <a:spLocks noGrp="1"/>
          </p:cNvSpPr>
          <p:nvPr>
            <p:ph sz="quarter" idx="4"/>
          </p:nvPr>
        </p:nvSpPr>
        <p:spPr/>
        <p:txBody>
          <a:bodyPr/>
          <a:lstStyle/>
          <a:p>
            <a:r>
              <a:rPr lang="cs-CZ" dirty="0"/>
              <a:t>Osoby zúčastněné na správě daní mají rovná procesní práva a povinnost</a:t>
            </a:r>
          </a:p>
        </p:txBody>
      </p:sp>
    </p:spTree>
    <p:extLst>
      <p:ext uri="{BB962C8B-B14F-4D97-AF65-F5344CB8AC3E}">
        <p14:creationId xmlns:p14="http://schemas.microsoft.com/office/powerpoint/2010/main" val="3409087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souladnosti postupů</a:t>
            </a:r>
          </a:p>
        </p:txBody>
      </p:sp>
      <p:sp>
        <p:nvSpPr>
          <p:cNvPr id="3" name="Zástupný symbol pro text 2"/>
          <p:cNvSpPr>
            <a:spLocks noGrp="1"/>
          </p:cNvSpPr>
          <p:nvPr>
            <p:ph type="body" idx="1"/>
          </p:nvPr>
        </p:nvSpPr>
        <p:spPr/>
        <p:txBody>
          <a:bodyPr/>
          <a:lstStyle/>
          <a:p>
            <a:r>
              <a:rPr lang="cs-CZ" dirty="0"/>
              <a:t>SŘ § 8/1</a:t>
            </a:r>
          </a:p>
        </p:txBody>
      </p:sp>
      <p:sp>
        <p:nvSpPr>
          <p:cNvPr id="4" name="Zástupný symbol pro obsah 3"/>
          <p:cNvSpPr>
            <a:spLocks noGrp="1"/>
          </p:cNvSpPr>
          <p:nvPr>
            <p:ph sz="half" idx="2"/>
          </p:nvPr>
        </p:nvSpPr>
        <p:spPr/>
        <p:txBody>
          <a:bodyPr>
            <a:normAutofit fontScale="92500"/>
          </a:bodyPr>
          <a:lstStyle/>
          <a:p>
            <a:r>
              <a:rPr lang="cs-CZ" dirty="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790490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správních orgánů</a:t>
            </a:r>
          </a:p>
        </p:txBody>
      </p:sp>
      <p:sp>
        <p:nvSpPr>
          <p:cNvPr id="3" name="Zástupný symbol pro text 2"/>
          <p:cNvSpPr>
            <a:spLocks noGrp="1"/>
          </p:cNvSpPr>
          <p:nvPr>
            <p:ph type="body" idx="1"/>
          </p:nvPr>
        </p:nvSpPr>
        <p:spPr/>
        <p:txBody>
          <a:bodyPr/>
          <a:lstStyle/>
          <a:p>
            <a:r>
              <a:rPr lang="cs-CZ" dirty="0"/>
              <a:t>SŘ § 8/2</a:t>
            </a:r>
          </a:p>
        </p:txBody>
      </p:sp>
      <p:sp>
        <p:nvSpPr>
          <p:cNvPr id="4" name="Zástupný symbol pro obsah 3"/>
          <p:cNvSpPr>
            <a:spLocks noGrp="1"/>
          </p:cNvSpPr>
          <p:nvPr>
            <p:ph sz="half" idx="2"/>
          </p:nvPr>
        </p:nvSpPr>
        <p:spPr/>
        <p:txBody>
          <a:bodyPr/>
          <a:lstStyle/>
          <a:p>
            <a:r>
              <a:rPr lang="cs-CZ" dirty="0"/>
              <a:t> Správní orgány vzájemně spolupracují v zájmu dobré správy.</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698704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subjektů správy daní </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6/2</a:t>
            </a:r>
          </a:p>
        </p:txBody>
      </p:sp>
      <p:sp>
        <p:nvSpPr>
          <p:cNvPr id="6" name="Zástupný symbol pro obsah 5"/>
          <p:cNvSpPr>
            <a:spLocks noGrp="1"/>
          </p:cNvSpPr>
          <p:nvPr>
            <p:ph sz="quarter" idx="4"/>
          </p:nvPr>
        </p:nvSpPr>
        <p:spPr/>
        <p:txBody>
          <a:bodyPr/>
          <a:lstStyle/>
          <a:p>
            <a:r>
              <a:rPr lang="cs-CZ" dirty="0"/>
              <a:t>Osoby zúčastněné na správě daní a správce daně vzájemně spolupracují.</a:t>
            </a:r>
          </a:p>
        </p:txBody>
      </p:sp>
    </p:spTree>
    <p:extLst>
      <p:ext uri="{BB962C8B-B14F-4D97-AF65-F5344CB8AC3E}">
        <p14:creationId xmlns:p14="http://schemas.microsoft.com/office/powerpoint/2010/main" val="31067028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neveřejnosti  a mlčenlivosti</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9/1</a:t>
            </a:r>
          </a:p>
        </p:txBody>
      </p:sp>
      <p:sp>
        <p:nvSpPr>
          <p:cNvPr id="6" name="Zástupný symbol pro obsah 5"/>
          <p:cNvSpPr>
            <a:spLocks noGrp="1"/>
          </p:cNvSpPr>
          <p:nvPr>
            <p:ph sz="quarter" idx="4"/>
          </p:nvPr>
        </p:nvSpPr>
        <p:spPr/>
        <p:txBody>
          <a:bodyPr/>
          <a:lstStyle/>
          <a:p>
            <a:r>
              <a:rPr lang="cs-CZ" dirty="0"/>
              <a:t>Správa daní je neveřejná. Osoby zúčastněné na správě daní a úřední osoby jsou povinny za podmínek stanovených tímto nebo jiným zákonem zachovávat mlčenlivost o všem, co se v souvislosti se správou daní dozvěděly.</a:t>
            </a:r>
          </a:p>
        </p:txBody>
      </p:sp>
    </p:spTree>
    <p:extLst>
      <p:ext uri="{BB962C8B-B14F-4D97-AF65-F5344CB8AC3E}">
        <p14:creationId xmlns:p14="http://schemas.microsoft.com/office/powerpoint/2010/main" val="408677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9E4ACA-3F27-4395-B0C6-688619407CC8}"/>
              </a:ext>
            </a:extLst>
          </p:cNvPr>
          <p:cNvSpPr>
            <a:spLocks noGrp="1"/>
          </p:cNvSpPr>
          <p:nvPr>
            <p:ph type="title"/>
          </p:nvPr>
        </p:nvSpPr>
        <p:spPr/>
        <p:txBody>
          <a:bodyPr/>
          <a:lstStyle/>
          <a:p>
            <a:r>
              <a:rPr lang="cs-CZ" dirty="0"/>
              <a:t>Systém správního práva</a:t>
            </a:r>
          </a:p>
        </p:txBody>
      </p:sp>
      <p:sp>
        <p:nvSpPr>
          <p:cNvPr id="3" name="Zástupný symbol pro obsah 2">
            <a:extLst>
              <a:ext uri="{FF2B5EF4-FFF2-40B4-BE49-F238E27FC236}">
                <a16:creationId xmlns:a16="http://schemas.microsoft.com/office/drawing/2014/main" id="{2E9DA729-19CE-414E-A300-98635EFCA9F6}"/>
              </a:ext>
            </a:extLst>
          </p:cNvPr>
          <p:cNvSpPr>
            <a:spLocks noGrp="1"/>
          </p:cNvSpPr>
          <p:nvPr>
            <p:ph idx="1"/>
          </p:nvPr>
        </p:nvSpPr>
        <p:spPr/>
        <p:txBody>
          <a:bodyPr>
            <a:normAutofit fontScale="92500" lnSpcReduction="20000"/>
          </a:bodyPr>
          <a:lstStyle/>
          <a:p>
            <a:r>
              <a:rPr lang="cs-CZ" dirty="0"/>
              <a:t>Nekodifikované odvětví – inkorporované odvětví</a:t>
            </a:r>
          </a:p>
          <a:p>
            <a:r>
              <a:rPr lang="cs-CZ" dirty="0"/>
              <a:t>Zákon (NPA) – NSA</a:t>
            </a:r>
          </a:p>
          <a:p>
            <a:endParaRPr lang="cs-CZ" dirty="0"/>
          </a:p>
          <a:p>
            <a:r>
              <a:rPr lang="cs-CZ" dirty="0"/>
              <a:t>Obecná část</a:t>
            </a:r>
          </a:p>
          <a:p>
            <a:r>
              <a:rPr lang="cs-CZ" dirty="0"/>
              <a:t>Zvláštní část</a:t>
            </a:r>
          </a:p>
          <a:p>
            <a:endParaRPr lang="cs-CZ" dirty="0"/>
          </a:p>
          <a:p>
            <a:r>
              <a:rPr lang="cs-CZ" dirty="0"/>
              <a:t>Správní právo hmotné</a:t>
            </a:r>
          </a:p>
          <a:p>
            <a:r>
              <a:rPr lang="cs-CZ" dirty="0"/>
              <a:t>Správní právo organizační</a:t>
            </a:r>
          </a:p>
          <a:p>
            <a:r>
              <a:rPr lang="cs-CZ" dirty="0"/>
              <a:t>Správní právo procesní</a:t>
            </a:r>
          </a:p>
          <a:p>
            <a:r>
              <a:rPr lang="cs-CZ" dirty="0"/>
              <a:t>Správní právo trestní</a:t>
            </a:r>
          </a:p>
        </p:txBody>
      </p:sp>
    </p:spTree>
    <p:extLst>
      <p:ext uri="{BB962C8B-B14F-4D97-AF65-F5344CB8AC3E}">
        <p14:creationId xmlns:p14="http://schemas.microsoft.com/office/powerpoint/2010/main" val="3715231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správy daňových pohledávek</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9/2, 3</a:t>
            </a:r>
          </a:p>
        </p:txBody>
      </p:sp>
      <p:sp>
        <p:nvSpPr>
          <p:cNvPr id="6" name="Zástupný symbol pro obsah 5"/>
          <p:cNvSpPr>
            <a:spLocks noGrp="1"/>
          </p:cNvSpPr>
          <p:nvPr>
            <p:ph sz="quarter" idx="4"/>
          </p:nvPr>
        </p:nvSpPr>
        <p:spPr/>
        <p:txBody>
          <a:bodyPr>
            <a:normAutofit fontScale="92500" lnSpcReduction="10000"/>
          </a:bodyPr>
          <a:lstStyle/>
          <a:p>
            <a:r>
              <a:rPr lang="cs-CZ" dirty="0"/>
              <a:t>Správce daně soustavně zjišťuje předpoklady pro vznik nebo trvání povinností osob zúčastněných na správě daní a činí nezbytné úkony, aby tyto povinnosti byly splněny.</a:t>
            </a:r>
          </a:p>
          <a:p>
            <a:r>
              <a:rPr lang="cs-CZ" dirty="0"/>
              <a:t>Správce daně může shromažďovat osobní údaje a jiné údaje, jsou-li potřebné pro správu daní, a to jen v rozsahu, který je nezbytný pro dosažení cíle správy daní.</a:t>
            </a:r>
          </a:p>
        </p:txBody>
      </p:sp>
    </p:spTree>
    <p:extLst>
      <p:ext uri="{BB962C8B-B14F-4D97-AF65-F5344CB8AC3E}">
        <p14:creationId xmlns:p14="http://schemas.microsoft.com/office/powerpoint/2010/main" val="3712906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3FD71-7BB7-4A0C-9C5D-1D734E780D05}"/>
              </a:ext>
            </a:extLst>
          </p:cNvPr>
          <p:cNvSpPr>
            <a:spLocks noGrp="1"/>
          </p:cNvSpPr>
          <p:nvPr>
            <p:ph type="title"/>
          </p:nvPr>
        </p:nvSpPr>
        <p:spPr/>
        <p:txBody>
          <a:bodyPr/>
          <a:lstStyle/>
          <a:p>
            <a:r>
              <a:rPr lang="cs-CZ" dirty="0"/>
              <a:t>Teritoriální působnost správního práva</a:t>
            </a:r>
          </a:p>
        </p:txBody>
      </p:sp>
      <p:sp>
        <p:nvSpPr>
          <p:cNvPr id="3" name="Zástupný symbol pro obsah 2">
            <a:extLst>
              <a:ext uri="{FF2B5EF4-FFF2-40B4-BE49-F238E27FC236}">
                <a16:creationId xmlns:a16="http://schemas.microsoft.com/office/drawing/2014/main" id="{4A0B6365-7894-4B8A-9CDD-15A6987B3E47}"/>
              </a:ext>
            </a:extLst>
          </p:cNvPr>
          <p:cNvSpPr>
            <a:spLocks noGrp="1"/>
          </p:cNvSpPr>
          <p:nvPr>
            <p:ph idx="1"/>
          </p:nvPr>
        </p:nvSpPr>
        <p:spPr/>
        <p:txBody>
          <a:bodyPr/>
          <a:lstStyle/>
          <a:p>
            <a:r>
              <a:rPr lang="cs-CZ" dirty="0"/>
              <a:t>Celostátní</a:t>
            </a:r>
          </a:p>
          <a:p>
            <a:r>
              <a:rPr lang="cs-CZ" dirty="0"/>
              <a:t>Komunální/municipální</a:t>
            </a:r>
          </a:p>
          <a:p>
            <a:endParaRPr lang="cs-CZ" dirty="0"/>
          </a:p>
          <a:p>
            <a:r>
              <a:rPr lang="cs-CZ" dirty="0"/>
              <a:t>Unitární stát  x federace</a:t>
            </a:r>
          </a:p>
          <a:p>
            <a:endParaRPr lang="cs-CZ" dirty="0"/>
          </a:p>
          <a:p>
            <a:r>
              <a:rPr lang="cs-CZ" dirty="0"/>
              <a:t>Správní právo federace</a:t>
            </a:r>
          </a:p>
          <a:p>
            <a:r>
              <a:rPr lang="cs-CZ" dirty="0"/>
              <a:t>Správní právo subjektů federace</a:t>
            </a:r>
          </a:p>
          <a:p>
            <a:r>
              <a:rPr lang="cs-CZ" dirty="0"/>
              <a:t>Municipální právo</a:t>
            </a:r>
          </a:p>
        </p:txBody>
      </p:sp>
    </p:spTree>
    <p:extLst>
      <p:ext uri="{BB962C8B-B14F-4D97-AF65-F5344CB8AC3E}">
        <p14:creationId xmlns:p14="http://schemas.microsoft.com/office/powerpoint/2010/main" val="3516980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AB72E-5BF2-4AB8-8368-D59CB104673D}"/>
              </a:ext>
            </a:extLst>
          </p:cNvPr>
          <p:cNvSpPr>
            <a:spLocks noGrp="1"/>
          </p:cNvSpPr>
          <p:nvPr>
            <p:ph type="title"/>
          </p:nvPr>
        </p:nvSpPr>
        <p:spPr/>
        <p:txBody>
          <a:bodyPr/>
          <a:lstStyle/>
          <a:p>
            <a:r>
              <a:rPr lang="cs-CZ" dirty="0"/>
              <a:t>Výstavbové principy (některé)</a:t>
            </a:r>
          </a:p>
        </p:txBody>
      </p:sp>
      <p:sp>
        <p:nvSpPr>
          <p:cNvPr id="3" name="Zástupný symbol pro obsah 2">
            <a:extLst>
              <a:ext uri="{FF2B5EF4-FFF2-40B4-BE49-F238E27FC236}">
                <a16:creationId xmlns:a16="http://schemas.microsoft.com/office/drawing/2014/main" id="{F663D8DD-61E5-4644-ABCA-3A886C72B078}"/>
              </a:ext>
            </a:extLst>
          </p:cNvPr>
          <p:cNvSpPr>
            <a:spLocks noGrp="1"/>
          </p:cNvSpPr>
          <p:nvPr>
            <p:ph idx="1"/>
          </p:nvPr>
        </p:nvSpPr>
        <p:spPr/>
        <p:txBody>
          <a:bodyPr/>
          <a:lstStyle/>
          <a:p>
            <a:r>
              <a:rPr lang="cs-CZ" dirty="0"/>
              <a:t>Centralizace  x  decentralizace</a:t>
            </a:r>
          </a:p>
          <a:p>
            <a:r>
              <a:rPr lang="cs-CZ" dirty="0"/>
              <a:t>Koncentrace x dekoncentrace (specializace)</a:t>
            </a:r>
          </a:p>
          <a:p>
            <a:endParaRPr lang="cs-CZ" dirty="0"/>
          </a:p>
          <a:p>
            <a:r>
              <a:rPr lang="cs-CZ" dirty="0"/>
              <a:t>Orgán monokratický x kolegiální</a:t>
            </a:r>
          </a:p>
          <a:p>
            <a:endParaRPr lang="cs-CZ" dirty="0"/>
          </a:p>
          <a:p>
            <a:endParaRPr lang="cs-CZ" dirty="0"/>
          </a:p>
          <a:p>
            <a:pPr marL="0" indent="0">
              <a:buNone/>
            </a:pPr>
            <a:endParaRPr lang="cs-CZ" dirty="0"/>
          </a:p>
        </p:txBody>
      </p:sp>
    </p:spTree>
    <p:extLst>
      <p:ext uri="{BB962C8B-B14F-4D97-AF65-F5344CB8AC3E}">
        <p14:creationId xmlns:p14="http://schemas.microsoft.com/office/powerpoint/2010/main" val="374700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Katalogy zásad (ČR)</a:t>
            </a:r>
          </a:p>
        </p:txBody>
      </p:sp>
      <p:sp>
        <p:nvSpPr>
          <p:cNvPr id="3" name="Zástupný symbol pro obsah 2"/>
          <p:cNvSpPr>
            <a:spLocks noGrp="1"/>
          </p:cNvSpPr>
          <p:nvPr>
            <p:ph idx="1"/>
          </p:nvPr>
        </p:nvSpPr>
        <p:spPr/>
        <p:txBody>
          <a:bodyPr/>
          <a:lstStyle/>
          <a:p>
            <a:r>
              <a:rPr lang="cs-CZ" dirty="0"/>
              <a:t>Zásady činnosti veřejné správy - § 2 – 8 SŘ (zákon č. 500/2004 Sb., v platném znění)</a:t>
            </a:r>
          </a:p>
          <a:p>
            <a:r>
              <a:rPr lang="cs-CZ" dirty="0"/>
              <a:t>Zásady správy daní § 5 – 9 DŘ (zákon č. 280/2009 Sb., v platném znění)</a:t>
            </a:r>
          </a:p>
        </p:txBody>
      </p:sp>
    </p:spTree>
    <p:extLst>
      <p:ext uri="{BB962C8B-B14F-4D97-AF65-F5344CB8AC3E}">
        <p14:creationId xmlns:p14="http://schemas.microsoft.com/office/powerpoint/2010/main" val="19993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b="0" dirty="0"/>
              <a:t>Dobrá </a:t>
            </a:r>
            <a:r>
              <a:rPr lang="cs-CZ" altLang="cs-CZ" dirty="0"/>
              <a:t>veřejná</a:t>
            </a:r>
            <a:r>
              <a:rPr lang="cs-CZ" altLang="cs-CZ" b="0" dirty="0"/>
              <a:t> správa </a:t>
            </a:r>
            <a:br>
              <a:rPr lang="cs-CZ" altLang="cs-CZ" b="0" dirty="0"/>
            </a:br>
            <a:endParaRPr lang="cs-CZ" altLang="cs-CZ" b="0" dirty="0"/>
          </a:p>
        </p:txBody>
      </p:sp>
      <p:sp>
        <p:nvSpPr>
          <p:cNvPr id="2051" name="Rectangle 3"/>
          <p:cNvSpPr>
            <a:spLocks noGrp="1" noChangeArrowheads="1"/>
          </p:cNvSpPr>
          <p:nvPr>
            <p:ph type="subTitle" idx="1"/>
          </p:nvPr>
        </p:nvSpPr>
        <p:spPr/>
        <p:txBody>
          <a:bodyPr/>
          <a:lstStyle/>
          <a:p>
            <a:endParaRPr lang="cs-CZ" altLang="cs-CZ" dirty="0"/>
          </a:p>
          <a:p>
            <a:endParaRPr lang="cs-CZ" altLang="cs-CZ" dirty="0"/>
          </a:p>
          <a:p>
            <a:endParaRPr lang="cs-CZ" altLang="cs-CZ" dirty="0"/>
          </a:p>
        </p:txBody>
      </p:sp>
    </p:spTree>
    <p:extLst>
      <p:ext uri="{BB962C8B-B14F-4D97-AF65-F5344CB8AC3E}">
        <p14:creationId xmlns:p14="http://schemas.microsoft.com/office/powerpoint/2010/main" val="758319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ltLang="cs-CZ"/>
              <a:t>Východiska</a:t>
            </a:r>
          </a:p>
        </p:txBody>
      </p:sp>
      <p:sp>
        <p:nvSpPr>
          <p:cNvPr id="3075" name="Rectangle 3"/>
          <p:cNvSpPr>
            <a:spLocks noGrp="1" noChangeArrowheads="1"/>
          </p:cNvSpPr>
          <p:nvPr>
            <p:ph type="body" idx="1"/>
          </p:nvPr>
        </p:nvSpPr>
        <p:spPr/>
        <p:txBody>
          <a:bodyPr/>
          <a:lstStyle/>
          <a:p>
            <a:r>
              <a:rPr lang="cs-CZ" altLang="cs-CZ"/>
              <a:t>Postavení jedince ve státě</a:t>
            </a:r>
          </a:p>
          <a:p>
            <a:r>
              <a:rPr lang="cs-CZ" altLang="cs-CZ"/>
              <a:t>Stát jako nebezpečí</a:t>
            </a:r>
          </a:p>
          <a:p>
            <a:r>
              <a:rPr lang="cs-CZ" altLang="cs-CZ"/>
              <a:t>Stát jako garant práv jednotlivce</a:t>
            </a:r>
          </a:p>
          <a:p>
            <a:r>
              <a:rPr lang="cs-CZ" altLang="cs-CZ"/>
              <a:t>Právní stát</a:t>
            </a:r>
          </a:p>
        </p:txBody>
      </p:sp>
    </p:spTree>
    <p:extLst>
      <p:ext uri="{BB962C8B-B14F-4D97-AF65-F5344CB8AC3E}">
        <p14:creationId xmlns:p14="http://schemas.microsoft.com/office/powerpoint/2010/main" val="287792008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2004</Words>
  <Application>Microsoft Office PowerPoint</Application>
  <PresentationFormat>Širokoúhlá obrazovka</PresentationFormat>
  <Paragraphs>205</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Calibri Light</vt:lpstr>
      <vt:lpstr>Wingdings</vt:lpstr>
      <vt:lpstr>Motiv Office</vt:lpstr>
      <vt:lpstr>Skok do správního práva</vt:lpstr>
      <vt:lpstr>Správní právo</vt:lpstr>
      <vt:lpstr>Veřejná správa</vt:lpstr>
      <vt:lpstr>Systém správního práva</vt:lpstr>
      <vt:lpstr>Teritoriální působnost správního práva</vt:lpstr>
      <vt:lpstr>Výstavbové principy (některé)</vt:lpstr>
      <vt:lpstr>Katalogy zásad (ČR)</vt:lpstr>
      <vt:lpstr>Dobrá veřejná správa  </vt:lpstr>
      <vt:lpstr>Východiska</vt:lpstr>
      <vt:lpstr>Dobrá správa</vt:lpstr>
      <vt:lpstr>Roy Perry</vt:lpstr>
      <vt:lpstr>Formování obsahu dobré správy</vt:lpstr>
      <vt:lpstr>Listina 2007</vt:lpstr>
      <vt:lpstr>Text Listiny</vt:lpstr>
      <vt:lpstr>Právo na dobrou správu</vt:lpstr>
      <vt:lpstr>Jacob Söderman</vt:lpstr>
      <vt:lpstr>Kodex dobré správy</vt:lpstr>
      <vt:lpstr>JUDr. Otakar Motejl</vt:lpstr>
      <vt:lpstr>Principy dobré správy Veřejného ochránce práv</vt:lpstr>
      <vt:lpstr>Komparace zásad SŘ a DŘ</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Skok do správního práva</dc:title>
  <dc:creator>Petr Mrkývka</dc:creator>
  <cp:lastModifiedBy>Petr Mrkývka</cp:lastModifiedBy>
  <cp:revision>5</cp:revision>
  <dcterms:created xsi:type="dcterms:W3CDTF">2021-05-04T13:39:39Z</dcterms:created>
  <dcterms:modified xsi:type="dcterms:W3CDTF">2021-05-04T14:11:30Z</dcterms:modified>
</cp:coreProperties>
</file>