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5" r:id="rId4"/>
  </p:sldMasterIdLst>
  <p:notesMasterIdLst>
    <p:notesMasterId r:id="rId18"/>
  </p:notesMasterIdLst>
  <p:handoutMasterIdLst>
    <p:handoutMasterId r:id="rId19"/>
  </p:handoutMasterIdLst>
  <p:sldIdLst>
    <p:sldId id="1866" r:id="rId5"/>
    <p:sldId id="286" r:id="rId6"/>
    <p:sldId id="288" r:id="rId7"/>
    <p:sldId id="289" r:id="rId8"/>
    <p:sldId id="1888" r:id="rId9"/>
    <p:sldId id="287" r:id="rId10"/>
    <p:sldId id="1890" r:id="rId11"/>
    <p:sldId id="293" r:id="rId12"/>
    <p:sldId id="294" r:id="rId13"/>
    <p:sldId id="295" r:id="rId14"/>
    <p:sldId id="1891" r:id="rId15"/>
    <p:sldId id="1889" r:id="rId16"/>
    <p:sldId id="1876" r:id="rId1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ines theme" id="{EE9670AD-028C-4190-AAA8-2AF0F3B1E372}">
          <p14:sldIdLst>
            <p14:sldId id="1866"/>
            <p14:sldId id="286"/>
            <p14:sldId id="288"/>
            <p14:sldId id="289"/>
            <p14:sldId id="1888"/>
            <p14:sldId id="287"/>
            <p14:sldId id="1890"/>
            <p14:sldId id="293"/>
            <p14:sldId id="294"/>
            <p14:sldId id="295"/>
            <p14:sldId id="1891"/>
            <p14:sldId id="1889"/>
            <p14:sldId id="18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80" userDrawn="1">
          <p15:clr>
            <a:srgbClr val="A4A3A4"/>
          </p15:clr>
        </p15:guide>
        <p15:guide id="3" pos="7200" userDrawn="1">
          <p15:clr>
            <a:srgbClr val="A4A3A4"/>
          </p15:clr>
        </p15:guide>
        <p15:guide id="4" pos="4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867E"/>
    <a:srgbClr val="F0E6DC"/>
    <a:srgbClr val="ECE0D4"/>
    <a:srgbClr val="D1B497"/>
    <a:srgbClr val="E3D1BF"/>
    <a:srgbClr val="AA673C"/>
    <a:srgbClr val="6A6967"/>
    <a:srgbClr val="C19C84"/>
    <a:srgbClr val="F8EBE0"/>
    <a:srgbClr val="FF26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75568" autoAdjust="0"/>
  </p:normalViewPr>
  <p:slideViewPr>
    <p:cSldViewPr snapToGrid="0">
      <p:cViewPr varScale="1">
        <p:scale>
          <a:sx n="75" d="100"/>
          <a:sy n="75" d="100"/>
        </p:scale>
        <p:origin x="1260" y="44"/>
      </p:cViewPr>
      <p:guideLst>
        <p:guide orient="horz" pos="2160"/>
        <p:guide pos="480"/>
        <p:guide pos="7200"/>
        <p:guide pos="4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184"/>
    </p:cViewPr>
  </p:sorterViewPr>
  <p:notesViewPr>
    <p:cSldViewPr snapToGrid="0">
      <p:cViewPr varScale="1">
        <p:scale>
          <a:sx n="48" d="100"/>
          <a:sy n="48" d="100"/>
        </p:scale>
        <p:origin x="1828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AAF9A7-ADC8-4CB1-8B8D-F17F863E4F0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CE5CEF3-7E6E-46DD-80DA-60B46613847B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 dirty="0">
              <a:solidFill>
                <a:schemeClr val="accent1">
                  <a:lumMod val="75000"/>
                </a:schemeClr>
              </a:solidFill>
            </a:rPr>
            <a:t>konceptualismus</a:t>
          </a:r>
          <a:r>
            <a:rPr lang="cs-CZ" dirty="0">
              <a:solidFill>
                <a:schemeClr val="accent1">
                  <a:lumMod val="75000"/>
                </a:schemeClr>
              </a:solidFill>
            </a:rPr>
            <a:t>: význam slova je myšlenka v hlavě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F308DF11-A149-4852-AFB4-7963F226AD97}" type="parTrans" cxnId="{242DB562-1FB4-43DD-B460-312DBB63C45C}">
      <dgm:prSet/>
      <dgm:spPr/>
      <dgm:t>
        <a:bodyPr/>
        <a:lstStyle/>
        <a:p>
          <a:endParaRPr lang="en-US"/>
        </a:p>
      </dgm:t>
    </dgm:pt>
    <dgm:pt modelId="{D8D18973-70D4-44E0-8BBB-F5D4541E9805}" type="sibTrans" cxnId="{242DB562-1FB4-43DD-B460-312DBB63C45C}">
      <dgm:prSet/>
      <dgm:spPr/>
      <dgm:t>
        <a:bodyPr/>
        <a:lstStyle/>
        <a:p>
          <a:endParaRPr lang="en-US"/>
        </a:p>
      </dgm:t>
    </dgm:pt>
    <dgm:pt modelId="{40DC58BF-E761-4558-8579-B709731EDFA1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>
              <a:solidFill>
                <a:schemeClr val="accent1">
                  <a:lumMod val="75000"/>
                </a:schemeClr>
              </a:solidFill>
            </a:rPr>
            <a:t>v dětství všichni dostaneme do hlavy významy slov a také rutinu, jak nové významy přidávat a odvozovat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02F03701-5458-4B83-98B2-F095F224912E}" type="parTrans" cxnId="{9B8247DE-30F2-42A9-825E-2B0C6998850C}">
      <dgm:prSet/>
      <dgm:spPr/>
      <dgm:t>
        <a:bodyPr/>
        <a:lstStyle/>
        <a:p>
          <a:endParaRPr lang="en-US"/>
        </a:p>
      </dgm:t>
    </dgm:pt>
    <dgm:pt modelId="{1E740220-C83C-4AC6-A2C7-C00939C1AEFC}" type="sibTrans" cxnId="{9B8247DE-30F2-42A9-825E-2B0C6998850C}">
      <dgm:prSet/>
      <dgm:spPr/>
      <dgm:t>
        <a:bodyPr/>
        <a:lstStyle/>
        <a:p>
          <a:endParaRPr lang="en-US"/>
        </a:p>
      </dgm:t>
    </dgm:pt>
    <dgm:pt modelId="{19C573A2-6A4C-4F44-B9E0-2A683F786621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>
              <a:solidFill>
                <a:schemeClr val="accent1">
                  <a:lumMod val="75000"/>
                </a:schemeClr>
              </a:solidFill>
            </a:rPr>
            <a:t>díky sdíleným významům také můžeme komunikovat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777F2FC8-0B7F-4794-AEFD-76BC6942B7D7}" type="parTrans" cxnId="{343531F3-8AE3-45AB-A39C-44BDF2DF3A75}">
      <dgm:prSet/>
      <dgm:spPr/>
      <dgm:t>
        <a:bodyPr/>
        <a:lstStyle/>
        <a:p>
          <a:endParaRPr lang="en-US"/>
        </a:p>
      </dgm:t>
    </dgm:pt>
    <dgm:pt modelId="{041C7523-CEFF-4EB5-8CE9-426C871D8CE2}" type="sibTrans" cxnId="{343531F3-8AE3-45AB-A39C-44BDF2DF3A75}">
      <dgm:prSet/>
      <dgm:spPr/>
      <dgm:t>
        <a:bodyPr/>
        <a:lstStyle/>
        <a:p>
          <a:endParaRPr lang="en-US"/>
        </a:p>
      </dgm:t>
    </dgm:pt>
    <dgm:pt modelId="{8417135F-9DE5-467A-B8C5-1756666804B0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 dirty="0">
              <a:solidFill>
                <a:schemeClr val="accent1">
                  <a:lumMod val="75000"/>
                </a:schemeClr>
              </a:solidFill>
            </a:rPr>
            <a:t>strukturalismus</a:t>
          </a:r>
          <a:r>
            <a:rPr lang="cs-CZ" dirty="0">
              <a:solidFill>
                <a:schemeClr val="accent1">
                  <a:lumMod val="75000"/>
                </a:schemeClr>
              </a:solidFill>
            </a:rPr>
            <a:t>: pochopit význam slova znamená pochopit, jak slovo interaguje s ostatními slovy 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853D46ED-120F-4B90-95A2-CD42D9DA7731}" type="parTrans" cxnId="{8A955691-F591-4415-90FD-81C20B8F55C1}">
      <dgm:prSet/>
      <dgm:spPr/>
      <dgm:t>
        <a:bodyPr/>
        <a:lstStyle/>
        <a:p>
          <a:endParaRPr lang="en-US"/>
        </a:p>
      </dgm:t>
    </dgm:pt>
    <dgm:pt modelId="{3FEAF048-2027-4410-BFD5-024E818F40AB}" type="sibTrans" cxnId="{8A955691-F591-4415-90FD-81C20B8F55C1}">
      <dgm:prSet/>
      <dgm:spPr/>
      <dgm:t>
        <a:bodyPr/>
        <a:lstStyle/>
        <a:p>
          <a:endParaRPr lang="en-US"/>
        </a:p>
      </dgm:t>
    </dgm:pt>
    <dgm:pt modelId="{9BF9ECC9-B13E-46F6-B465-8531F4473E06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>
              <a:solidFill>
                <a:schemeClr val="accent1">
                  <a:lumMod val="75000"/>
                </a:schemeClr>
              </a:solidFill>
            </a:rPr>
            <a:t>význam slova je určený souhrnem vazeb s jinými slovy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446CF5F8-329C-4A3B-B77E-C017C0B526F0}" type="parTrans" cxnId="{F202B11C-C573-436F-B8DB-83CDD4E96042}">
      <dgm:prSet/>
      <dgm:spPr/>
      <dgm:t>
        <a:bodyPr/>
        <a:lstStyle/>
        <a:p>
          <a:endParaRPr lang="en-US"/>
        </a:p>
      </dgm:t>
    </dgm:pt>
    <dgm:pt modelId="{A4EDDF11-D059-4E47-B7C8-516755C0230C}" type="sibTrans" cxnId="{F202B11C-C573-436F-B8DB-83CDD4E96042}">
      <dgm:prSet/>
      <dgm:spPr/>
      <dgm:t>
        <a:bodyPr/>
        <a:lstStyle/>
        <a:p>
          <a:endParaRPr lang="en-US"/>
        </a:p>
      </dgm:t>
    </dgm:pt>
    <dgm:pt modelId="{E77EE2CD-E187-4395-BE16-8579429E1214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 dirty="0">
              <a:solidFill>
                <a:schemeClr val="accent1">
                  <a:lumMod val="75000"/>
                </a:schemeClr>
              </a:solidFill>
            </a:rPr>
            <a:t>extensionalismus</a:t>
          </a:r>
          <a:r>
            <a:rPr lang="cs-CZ" dirty="0">
              <a:solidFill>
                <a:schemeClr val="accent1">
                  <a:lumMod val="75000"/>
                </a:schemeClr>
              </a:solidFill>
            </a:rPr>
            <a:t>: rozdíly ve významu slov lze nejlépe zkoumat ve vztahu k extenzím (referencím)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576C90E8-4DE5-4433-8110-84F4A0A7D8CE}" type="parTrans" cxnId="{F3B8FD09-83CA-46EF-B15A-62E41CFEB065}">
      <dgm:prSet/>
      <dgm:spPr/>
      <dgm:t>
        <a:bodyPr/>
        <a:lstStyle/>
        <a:p>
          <a:endParaRPr lang="en-US"/>
        </a:p>
      </dgm:t>
    </dgm:pt>
    <dgm:pt modelId="{E2B346BA-924B-41E2-B056-430E582F65B3}" type="sibTrans" cxnId="{F3B8FD09-83CA-46EF-B15A-62E41CFEB065}">
      <dgm:prSet/>
      <dgm:spPr/>
      <dgm:t>
        <a:bodyPr/>
        <a:lstStyle/>
        <a:p>
          <a:endParaRPr lang="en-US"/>
        </a:p>
      </dgm:t>
    </dgm:pt>
    <dgm:pt modelId="{5485FCF2-19F8-4B05-8513-1B121FE2C645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>
              <a:solidFill>
                <a:schemeClr val="accent1">
                  <a:lumMod val="75000"/>
                </a:schemeClr>
              </a:solidFill>
            </a:rPr>
            <a:t>pokrývá omezený rozsah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3C3B55D3-BE2D-4908-BBC1-C6AAC626684E}" type="parTrans" cxnId="{AF4DEE3C-1CEB-4990-9759-FA44A058AB80}">
      <dgm:prSet/>
      <dgm:spPr/>
      <dgm:t>
        <a:bodyPr/>
        <a:lstStyle/>
        <a:p>
          <a:endParaRPr lang="en-US"/>
        </a:p>
      </dgm:t>
    </dgm:pt>
    <dgm:pt modelId="{92F6E06F-EBBE-468B-AA18-D1379C345941}" type="sibTrans" cxnId="{AF4DEE3C-1CEB-4990-9759-FA44A058AB80}">
      <dgm:prSet/>
      <dgm:spPr/>
      <dgm:t>
        <a:bodyPr/>
        <a:lstStyle/>
        <a:p>
          <a:endParaRPr lang="en-US"/>
        </a:p>
      </dgm:t>
    </dgm:pt>
    <dgm:pt modelId="{48D0F534-38DE-46BD-87C0-6FC1E207A5B8}" type="pres">
      <dgm:prSet presAssocID="{CFAAF9A7-ADC8-4CB1-8B8D-F17F863E4F03}" presName="root" presStyleCnt="0">
        <dgm:presLayoutVars>
          <dgm:dir/>
          <dgm:resizeHandles val="exact"/>
        </dgm:presLayoutVars>
      </dgm:prSet>
      <dgm:spPr/>
    </dgm:pt>
    <dgm:pt modelId="{E2AFBDB3-47E3-4D13-A72B-4B06EAD2E83B}" type="pres">
      <dgm:prSet presAssocID="{1CE5CEF3-7E6E-46DD-80DA-60B46613847B}" presName="compNode" presStyleCnt="0"/>
      <dgm:spPr/>
    </dgm:pt>
    <dgm:pt modelId="{4A9B7FF3-4234-4863-9D10-7627F9EE2DCD}" type="pres">
      <dgm:prSet presAssocID="{1CE5CEF3-7E6E-46DD-80DA-60B46613847B}" presName="bgRect" presStyleLbl="bgShp" presStyleIdx="0" presStyleCnt="3"/>
      <dgm:spPr/>
    </dgm:pt>
    <dgm:pt modelId="{D1AFCD90-14D7-406F-9CE9-F02AFA6FB7BD}" type="pres">
      <dgm:prSet presAssocID="{1CE5CEF3-7E6E-46DD-80DA-60B46613847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C584CF83-FED7-4696-8F55-E31844F895E1}" type="pres">
      <dgm:prSet presAssocID="{1CE5CEF3-7E6E-46DD-80DA-60B46613847B}" presName="spaceRect" presStyleCnt="0"/>
      <dgm:spPr/>
    </dgm:pt>
    <dgm:pt modelId="{F8C78B3A-6F9E-4A6D-8A3A-A8967AA2EE9C}" type="pres">
      <dgm:prSet presAssocID="{1CE5CEF3-7E6E-46DD-80DA-60B46613847B}" presName="parTx" presStyleLbl="revTx" presStyleIdx="0" presStyleCnt="6">
        <dgm:presLayoutVars>
          <dgm:chMax val="0"/>
          <dgm:chPref val="0"/>
        </dgm:presLayoutVars>
      </dgm:prSet>
      <dgm:spPr/>
    </dgm:pt>
    <dgm:pt modelId="{BBBD6C97-1C17-49ED-B099-858997452D80}" type="pres">
      <dgm:prSet presAssocID="{1CE5CEF3-7E6E-46DD-80DA-60B46613847B}" presName="desTx" presStyleLbl="revTx" presStyleIdx="1" presStyleCnt="6">
        <dgm:presLayoutVars/>
      </dgm:prSet>
      <dgm:spPr/>
    </dgm:pt>
    <dgm:pt modelId="{2A369C51-7B45-4657-B7A9-8D224B831E96}" type="pres">
      <dgm:prSet presAssocID="{D8D18973-70D4-44E0-8BBB-F5D4541E9805}" presName="sibTrans" presStyleCnt="0"/>
      <dgm:spPr/>
    </dgm:pt>
    <dgm:pt modelId="{223ADF05-F3D6-45BF-A6B8-2C4B85D59719}" type="pres">
      <dgm:prSet presAssocID="{8417135F-9DE5-467A-B8C5-1756666804B0}" presName="compNode" presStyleCnt="0"/>
      <dgm:spPr/>
    </dgm:pt>
    <dgm:pt modelId="{22041037-2375-4D73-813B-897098E32278}" type="pres">
      <dgm:prSet presAssocID="{8417135F-9DE5-467A-B8C5-1756666804B0}" presName="bgRect" presStyleLbl="bgShp" presStyleIdx="1" presStyleCnt="3"/>
      <dgm:spPr/>
    </dgm:pt>
    <dgm:pt modelId="{33E5B62E-24C2-4389-94EB-465B645B3684}" type="pres">
      <dgm:prSet presAssocID="{8417135F-9DE5-467A-B8C5-1756666804B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5F5B9168-CD62-49E4-BEEC-6C99AC718587}" type="pres">
      <dgm:prSet presAssocID="{8417135F-9DE5-467A-B8C5-1756666804B0}" presName="spaceRect" presStyleCnt="0"/>
      <dgm:spPr/>
    </dgm:pt>
    <dgm:pt modelId="{F4280EF8-8CDB-45E3-BA1B-E8769F202176}" type="pres">
      <dgm:prSet presAssocID="{8417135F-9DE5-467A-B8C5-1756666804B0}" presName="parTx" presStyleLbl="revTx" presStyleIdx="2" presStyleCnt="6">
        <dgm:presLayoutVars>
          <dgm:chMax val="0"/>
          <dgm:chPref val="0"/>
        </dgm:presLayoutVars>
      </dgm:prSet>
      <dgm:spPr/>
    </dgm:pt>
    <dgm:pt modelId="{FFAD58C3-7B6B-4C33-B4AB-57423A27D091}" type="pres">
      <dgm:prSet presAssocID="{8417135F-9DE5-467A-B8C5-1756666804B0}" presName="desTx" presStyleLbl="revTx" presStyleIdx="3" presStyleCnt="6">
        <dgm:presLayoutVars/>
      </dgm:prSet>
      <dgm:spPr/>
    </dgm:pt>
    <dgm:pt modelId="{77881C6F-44D5-4B3E-99E5-F7C1DD8EAAAF}" type="pres">
      <dgm:prSet presAssocID="{3FEAF048-2027-4410-BFD5-024E818F40AB}" presName="sibTrans" presStyleCnt="0"/>
      <dgm:spPr/>
    </dgm:pt>
    <dgm:pt modelId="{F6D35880-8B73-49DB-9235-E2FA588CA496}" type="pres">
      <dgm:prSet presAssocID="{E77EE2CD-E187-4395-BE16-8579429E1214}" presName="compNode" presStyleCnt="0"/>
      <dgm:spPr/>
    </dgm:pt>
    <dgm:pt modelId="{96A29843-B92E-44FF-A503-85F2B33C1C82}" type="pres">
      <dgm:prSet presAssocID="{E77EE2CD-E187-4395-BE16-8579429E1214}" presName="bgRect" presStyleLbl="bgShp" presStyleIdx="2" presStyleCnt="3"/>
      <dgm:spPr/>
    </dgm:pt>
    <dgm:pt modelId="{02E63DD0-2F36-4236-93D0-DAFE071B2426}" type="pres">
      <dgm:prSet presAssocID="{E77EE2CD-E187-4395-BE16-8579429E121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fused Person"/>
        </a:ext>
      </dgm:extLst>
    </dgm:pt>
    <dgm:pt modelId="{82ABDD59-21B9-4C0F-B178-9A41466181FF}" type="pres">
      <dgm:prSet presAssocID="{E77EE2CD-E187-4395-BE16-8579429E1214}" presName="spaceRect" presStyleCnt="0"/>
      <dgm:spPr/>
    </dgm:pt>
    <dgm:pt modelId="{367A5200-CEA8-4A50-80D6-1E2A4645ED3F}" type="pres">
      <dgm:prSet presAssocID="{E77EE2CD-E187-4395-BE16-8579429E1214}" presName="parTx" presStyleLbl="revTx" presStyleIdx="4" presStyleCnt="6">
        <dgm:presLayoutVars>
          <dgm:chMax val="0"/>
          <dgm:chPref val="0"/>
        </dgm:presLayoutVars>
      </dgm:prSet>
      <dgm:spPr/>
    </dgm:pt>
    <dgm:pt modelId="{EBF14598-EE14-4E4F-BFF4-44339C23BB18}" type="pres">
      <dgm:prSet presAssocID="{E77EE2CD-E187-4395-BE16-8579429E1214}" presName="desTx" presStyleLbl="revTx" presStyleIdx="5" presStyleCnt="6">
        <dgm:presLayoutVars/>
      </dgm:prSet>
      <dgm:spPr/>
    </dgm:pt>
  </dgm:ptLst>
  <dgm:cxnLst>
    <dgm:cxn modelId="{F3B8FD09-83CA-46EF-B15A-62E41CFEB065}" srcId="{CFAAF9A7-ADC8-4CB1-8B8D-F17F863E4F03}" destId="{E77EE2CD-E187-4395-BE16-8579429E1214}" srcOrd="2" destOrd="0" parTransId="{576C90E8-4DE5-4433-8110-84F4A0A7D8CE}" sibTransId="{E2B346BA-924B-41E2-B056-430E582F65B3}"/>
    <dgm:cxn modelId="{F202B11C-C573-436F-B8DB-83CDD4E96042}" srcId="{8417135F-9DE5-467A-B8C5-1756666804B0}" destId="{9BF9ECC9-B13E-46F6-B465-8531F4473E06}" srcOrd="0" destOrd="0" parTransId="{446CF5F8-329C-4A3B-B77E-C017C0B526F0}" sibTransId="{A4EDDF11-D059-4E47-B7C8-516755C0230C}"/>
    <dgm:cxn modelId="{DDB4C31C-330A-4E22-9479-4822DC6F7492}" type="presOf" srcId="{19C573A2-6A4C-4F44-B9E0-2A683F786621}" destId="{BBBD6C97-1C17-49ED-B099-858997452D80}" srcOrd="0" destOrd="1" presId="urn:microsoft.com/office/officeart/2018/2/layout/IconVerticalSolidList"/>
    <dgm:cxn modelId="{D6580238-CB11-474D-B17D-D23E4E88AF2F}" type="presOf" srcId="{9BF9ECC9-B13E-46F6-B465-8531F4473E06}" destId="{FFAD58C3-7B6B-4C33-B4AB-57423A27D091}" srcOrd="0" destOrd="0" presId="urn:microsoft.com/office/officeart/2018/2/layout/IconVerticalSolidList"/>
    <dgm:cxn modelId="{294DC73B-142C-41C0-9912-85764F42F18B}" type="presOf" srcId="{E77EE2CD-E187-4395-BE16-8579429E1214}" destId="{367A5200-CEA8-4A50-80D6-1E2A4645ED3F}" srcOrd="0" destOrd="0" presId="urn:microsoft.com/office/officeart/2018/2/layout/IconVerticalSolidList"/>
    <dgm:cxn modelId="{AF4DEE3C-1CEB-4990-9759-FA44A058AB80}" srcId="{E77EE2CD-E187-4395-BE16-8579429E1214}" destId="{5485FCF2-19F8-4B05-8513-1B121FE2C645}" srcOrd="0" destOrd="0" parTransId="{3C3B55D3-BE2D-4908-BBC1-C6AAC626684E}" sibTransId="{92F6E06F-EBBE-468B-AA18-D1379C345941}"/>
    <dgm:cxn modelId="{7038363F-2501-4B59-8C6B-689AE1C71A94}" type="presOf" srcId="{5485FCF2-19F8-4B05-8513-1B121FE2C645}" destId="{EBF14598-EE14-4E4F-BFF4-44339C23BB18}" srcOrd="0" destOrd="0" presId="urn:microsoft.com/office/officeart/2018/2/layout/IconVerticalSolidList"/>
    <dgm:cxn modelId="{7AE20D5B-490E-4FF5-93EA-9BBD6B55E792}" type="presOf" srcId="{40DC58BF-E761-4558-8579-B709731EDFA1}" destId="{BBBD6C97-1C17-49ED-B099-858997452D80}" srcOrd="0" destOrd="0" presId="urn:microsoft.com/office/officeart/2018/2/layout/IconVerticalSolidList"/>
    <dgm:cxn modelId="{242DB562-1FB4-43DD-B460-312DBB63C45C}" srcId="{CFAAF9A7-ADC8-4CB1-8B8D-F17F863E4F03}" destId="{1CE5CEF3-7E6E-46DD-80DA-60B46613847B}" srcOrd="0" destOrd="0" parTransId="{F308DF11-A149-4852-AFB4-7963F226AD97}" sibTransId="{D8D18973-70D4-44E0-8BBB-F5D4541E9805}"/>
    <dgm:cxn modelId="{79D52567-CB2D-4F62-9697-44361A94DA34}" type="presOf" srcId="{1CE5CEF3-7E6E-46DD-80DA-60B46613847B}" destId="{F8C78B3A-6F9E-4A6D-8A3A-A8967AA2EE9C}" srcOrd="0" destOrd="0" presId="urn:microsoft.com/office/officeart/2018/2/layout/IconVerticalSolidList"/>
    <dgm:cxn modelId="{7A043048-8142-47DA-9C29-94750B78E78A}" type="presOf" srcId="{CFAAF9A7-ADC8-4CB1-8B8D-F17F863E4F03}" destId="{48D0F534-38DE-46BD-87C0-6FC1E207A5B8}" srcOrd="0" destOrd="0" presId="urn:microsoft.com/office/officeart/2018/2/layout/IconVerticalSolidList"/>
    <dgm:cxn modelId="{810ADE85-9DD9-4199-901A-3089F354F2C8}" type="presOf" srcId="{8417135F-9DE5-467A-B8C5-1756666804B0}" destId="{F4280EF8-8CDB-45E3-BA1B-E8769F202176}" srcOrd="0" destOrd="0" presId="urn:microsoft.com/office/officeart/2018/2/layout/IconVerticalSolidList"/>
    <dgm:cxn modelId="{8A955691-F591-4415-90FD-81C20B8F55C1}" srcId="{CFAAF9A7-ADC8-4CB1-8B8D-F17F863E4F03}" destId="{8417135F-9DE5-467A-B8C5-1756666804B0}" srcOrd="1" destOrd="0" parTransId="{853D46ED-120F-4B90-95A2-CD42D9DA7731}" sibTransId="{3FEAF048-2027-4410-BFD5-024E818F40AB}"/>
    <dgm:cxn modelId="{9B8247DE-30F2-42A9-825E-2B0C6998850C}" srcId="{1CE5CEF3-7E6E-46DD-80DA-60B46613847B}" destId="{40DC58BF-E761-4558-8579-B709731EDFA1}" srcOrd="0" destOrd="0" parTransId="{02F03701-5458-4B83-98B2-F095F224912E}" sibTransId="{1E740220-C83C-4AC6-A2C7-C00939C1AEFC}"/>
    <dgm:cxn modelId="{343531F3-8AE3-45AB-A39C-44BDF2DF3A75}" srcId="{1CE5CEF3-7E6E-46DD-80DA-60B46613847B}" destId="{19C573A2-6A4C-4F44-B9E0-2A683F786621}" srcOrd="1" destOrd="0" parTransId="{777F2FC8-0B7F-4794-AEFD-76BC6942B7D7}" sibTransId="{041C7523-CEFF-4EB5-8CE9-426C871D8CE2}"/>
    <dgm:cxn modelId="{0B715DD3-0AD9-4975-9D84-868D695A3AA5}" type="presParOf" srcId="{48D0F534-38DE-46BD-87C0-6FC1E207A5B8}" destId="{E2AFBDB3-47E3-4D13-A72B-4B06EAD2E83B}" srcOrd="0" destOrd="0" presId="urn:microsoft.com/office/officeart/2018/2/layout/IconVerticalSolidList"/>
    <dgm:cxn modelId="{56DEE3E8-6B69-40EB-83C5-1B01E3CAD7CF}" type="presParOf" srcId="{E2AFBDB3-47E3-4D13-A72B-4B06EAD2E83B}" destId="{4A9B7FF3-4234-4863-9D10-7627F9EE2DCD}" srcOrd="0" destOrd="0" presId="urn:microsoft.com/office/officeart/2018/2/layout/IconVerticalSolidList"/>
    <dgm:cxn modelId="{FF6E63D9-E9A4-46E5-8D9B-AB889745477C}" type="presParOf" srcId="{E2AFBDB3-47E3-4D13-A72B-4B06EAD2E83B}" destId="{D1AFCD90-14D7-406F-9CE9-F02AFA6FB7BD}" srcOrd="1" destOrd="0" presId="urn:microsoft.com/office/officeart/2018/2/layout/IconVerticalSolidList"/>
    <dgm:cxn modelId="{7017753B-9195-4B38-984E-E5B9FE2125C1}" type="presParOf" srcId="{E2AFBDB3-47E3-4D13-A72B-4B06EAD2E83B}" destId="{C584CF83-FED7-4696-8F55-E31844F895E1}" srcOrd="2" destOrd="0" presId="urn:microsoft.com/office/officeart/2018/2/layout/IconVerticalSolidList"/>
    <dgm:cxn modelId="{8B9F28BC-9FF6-4A7F-80B1-6117AC18705B}" type="presParOf" srcId="{E2AFBDB3-47E3-4D13-A72B-4B06EAD2E83B}" destId="{F8C78B3A-6F9E-4A6D-8A3A-A8967AA2EE9C}" srcOrd="3" destOrd="0" presId="urn:microsoft.com/office/officeart/2018/2/layout/IconVerticalSolidList"/>
    <dgm:cxn modelId="{301BEA2A-38C0-47E9-A9CD-1D79ACAC56AB}" type="presParOf" srcId="{E2AFBDB3-47E3-4D13-A72B-4B06EAD2E83B}" destId="{BBBD6C97-1C17-49ED-B099-858997452D80}" srcOrd="4" destOrd="0" presId="urn:microsoft.com/office/officeart/2018/2/layout/IconVerticalSolidList"/>
    <dgm:cxn modelId="{CD98A06F-FEFE-4852-A22A-FBA5E7577093}" type="presParOf" srcId="{48D0F534-38DE-46BD-87C0-6FC1E207A5B8}" destId="{2A369C51-7B45-4657-B7A9-8D224B831E96}" srcOrd="1" destOrd="0" presId="urn:microsoft.com/office/officeart/2018/2/layout/IconVerticalSolidList"/>
    <dgm:cxn modelId="{2FA1C543-1C54-483F-97C1-1914D3E79BDE}" type="presParOf" srcId="{48D0F534-38DE-46BD-87C0-6FC1E207A5B8}" destId="{223ADF05-F3D6-45BF-A6B8-2C4B85D59719}" srcOrd="2" destOrd="0" presId="urn:microsoft.com/office/officeart/2018/2/layout/IconVerticalSolidList"/>
    <dgm:cxn modelId="{1565BFE0-6F23-41BF-9D31-9F041D9BB0B4}" type="presParOf" srcId="{223ADF05-F3D6-45BF-A6B8-2C4B85D59719}" destId="{22041037-2375-4D73-813B-897098E32278}" srcOrd="0" destOrd="0" presId="urn:microsoft.com/office/officeart/2018/2/layout/IconVerticalSolidList"/>
    <dgm:cxn modelId="{06937E1B-34FF-49D4-918A-2D83B404896C}" type="presParOf" srcId="{223ADF05-F3D6-45BF-A6B8-2C4B85D59719}" destId="{33E5B62E-24C2-4389-94EB-465B645B3684}" srcOrd="1" destOrd="0" presId="urn:microsoft.com/office/officeart/2018/2/layout/IconVerticalSolidList"/>
    <dgm:cxn modelId="{C1125E7A-AEFE-4DEE-8C02-9463534E6799}" type="presParOf" srcId="{223ADF05-F3D6-45BF-A6B8-2C4B85D59719}" destId="{5F5B9168-CD62-49E4-BEEC-6C99AC718587}" srcOrd="2" destOrd="0" presId="urn:microsoft.com/office/officeart/2018/2/layout/IconVerticalSolidList"/>
    <dgm:cxn modelId="{3CB676B0-EFFD-4FA7-982A-5A2287859F0B}" type="presParOf" srcId="{223ADF05-F3D6-45BF-A6B8-2C4B85D59719}" destId="{F4280EF8-8CDB-45E3-BA1B-E8769F202176}" srcOrd="3" destOrd="0" presId="urn:microsoft.com/office/officeart/2018/2/layout/IconVerticalSolidList"/>
    <dgm:cxn modelId="{7A63D581-250C-40A8-9E1F-97700A57C70F}" type="presParOf" srcId="{223ADF05-F3D6-45BF-A6B8-2C4B85D59719}" destId="{FFAD58C3-7B6B-4C33-B4AB-57423A27D091}" srcOrd="4" destOrd="0" presId="urn:microsoft.com/office/officeart/2018/2/layout/IconVerticalSolidList"/>
    <dgm:cxn modelId="{6536DF74-F142-496E-8031-C4D008D91858}" type="presParOf" srcId="{48D0F534-38DE-46BD-87C0-6FC1E207A5B8}" destId="{77881C6F-44D5-4B3E-99E5-F7C1DD8EAAAF}" srcOrd="3" destOrd="0" presId="urn:microsoft.com/office/officeart/2018/2/layout/IconVerticalSolidList"/>
    <dgm:cxn modelId="{AC23F26E-E209-43D6-80D0-6D7FA829CE38}" type="presParOf" srcId="{48D0F534-38DE-46BD-87C0-6FC1E207A5B8}" destId="{F6D35880-8B73-49DB-9235-E2FA588CA496}" srcOrd="4" destOrd="0" presId="urn:microsoft.com/office/officeart/2018/2/layout/IconVerticalSolidList"/>
    <dgm:cxn modelId="{6927831B-33B7-4239-BF53-3202CF77055C}" type="presParOf" srcId="{F6D35880-8B73-49DB-9235-E2FA588CA496}" destId="{96A29843-B92E-44FF-A503-85F2B33C1C82}" srcOrd="0" destOrd="0" presId="urn:microsoft.com/office/officeart/2018/2/layout/IconVerticalSolidList"/>
    <dgm:cxn modelId="{FEC4DE0C-64ED-490A-9017-7B4EF0B61E61}" type="presParOf" srcId="{F6D35880-8B73-49DB-9235-E2FA588CA496}" destId="{02E63DD0-2F36-4236-93D0-DAFE071B2426}" srcOrd="1" destOrd="0" presId="urn:microsoft.com/office/officeart/2018/2/layout/IconVerticalSolidList"/>
    <dgm:cxn modelId="{B2B17DFC-734F-488B-A36A-45F08CB74FD6}" type="presParOf" srcId="{F6D35880-8B73-49DB-9235-E2FA588CA496}" destId="{82ABDD59-21B9-4C0F-B178-9A41466181FF}" srcOrd="2" destOrd="0" presId="urn:microsoft.com/office/officeart/2018/2/layout/IconVerticalSolidList"/>
    <dgm:cxn modelId="{A1822313-627A-42BE-B391-28FB088513F5}" type="presParOf" srcId="{F6D35880-8B73-49DB-9235-E2FA588CA496}" destId="{367A5200-CEA8-4A50-80D6-1E2A4645ED3F}" srcOrd="3" destOrd="0" presId="urn:microsoft.com/office/officeart/2018/2/layout/IconVerticalSolidList"/>
    <dgm:cxn modelId="{7B3484D2-DBD2-4C44-A3EB-41D6FA06C9B4}" type="presParOf" srcId="{F6D35880-8B73-49DB-9235-E2FA588CA496}" destId="{EBF14598-EE14-4E4F-BFF4-44339C23BB18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A9762A-B732-4E1D-A113-B3F18EEF302D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99B3561-00EC-4DD4-BD01-FA48B7FA2671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/>
            <a:t>Přeložit text do jiného jazyka</a:t>
          </a:r>
        </a:p>
      </dgm:t>
    </dgm:pt>
    <dgm:pt modelId="{0050B23B-F7E5-4813-A1B2-9C0F572A3ED6}" type="parTrans" cxnId="{E01B2CC8-AC2F-4B9A-AD8F-D0A55A2E1318}">
      <dgm:prSet/>
      <dgm:spPr/>
      <dgm:t>
        <a:bodyPr/>
        <a:lstStyle/>
        <a:p>
          <a:endParaRPr lang="cs-CZ"/>
        </a:p>
      </dgm:t>
    </dgm:pt>
    <dgm:pt modelId="{E45487A4-E2C9-4EED-8CEF-3500B319C64E}" type="sibTrans" cxnId="{E01B2CC8-AC2F-4B9A-AD8F-D0A55A2E1318}">
      <dgm:prSet/>
      <dgm:spPr/>
      <dgm:t>
        <a:bodyPr/>
        <a:lstStyle/>
        <a:p>
          <a:endParaRPr lang="cs-CZ"/>
        </a:p>
      </dgm:t>
    </dgm:pt>
    <dgm:pt modelId="{F4BB1800-BC03-41BC-8182-23AC6A50FD5B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/>
            <a:t>Parafrázovat text</a:t>
          </a:r>
        </a:p>
      </dgm:t>
    </dgm:pt>
    <dgm:pt modelId="{89787E4E-9A6A-41A3-8389-3FDE124C76B0}" type="parTrans" cxnId="{43891025-EE5D-42EF-BAE0-6A6B4ECBCC10}">
      <dgm:prSet/>
      <dgm:spPr/>
      <dgm:t>
        <a:bodyPr/>
        <a:lstStyle/>
        <a:p>
          <a:endParaRPr lang="cs-CZ"/>
        </a:p>
      </dgm:t>
    </dgm:pt>
    <dgm:pt modelId="{52BDCAA3-E1FE-4103-A6A7-F8FD3D043FB4}" type="sibTrans" cxnId="{43891025-EE5D-42EF-BAE0-6A6B4ECBCC10}">
      <dgm:prSet/>
      <dgm:spPr/>
      <dgm:t>
        <a:bodyPr/>
        <a:lstStyle/>
        <a:p>
          <a:endParaRPr lang="cs-CZ"/>
        </a:p>
      </dgm:t>
    </dgm:pt>
    <dgm:pt modelId="{F17917FA-826C-4397-A2AC-D90C37676651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/>
            <a:t>...</a:t>
          </a:r>
        </a:p>
      </dgm:t>
    </dgm:pt>
    <dgm:pt modelId="{D61DA025-6DDA-40FE-B671-22074C5558B3}" type="parTrans" cxnId="{056BFA5E-D62B-4050-B119-14AD3073BADC}">
      <dgm:prSet/>
      <dgm:spPr/>
      <dgm:t>
        <a:bodyPr/>
        <a:lstStyle/>
        <a:p>
          <a:endParaRPr lang="cs-CZ"/>
        </a:p>
      </dgm:t>
    </dgm:pt>
    <dgm:pt modelId="{501D59BC-AD7C-4E47-885F-305EA360480A}" type="sibTrans" cxnId="{056BFA5E-D62B-4050-B119-14AD3073BADC}">
      <dgm:prSet/>
      <dgm:spPr/>
      <dgm:t>
        <a:bodyPr/>
        <a:lstStyle/>
        <a:p>
          <a:endParaRPr lang="cs-CZ"/>
        </a:p>
      </dgm:t>
    </dgm:pt>
    <dgm:pt modelId="{168EE63C-DB21-4884-8E12-B625E5B092B8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/>
            <a:t>Vyvodit závěr z textu</a:t>
          </a:r>
        </a:p>
      </dgm:t>
    </dgm:pt>
    <dgm:pt modelId="{7931B0BC-C6B7-44E2-B75A-70322CFD50D7}" type="parTrans" cxnId="{A1CA1850-A2DB-4627-BE82-CAEBF7EF1516}">
      <dgm:prSet/>
      <dgm:spPr/>
      <dgm:t>
        <a:bodyPr/>
        <a:lstStyle/>
        <a:p>
          <a:endParaRPr lang="cs-CZ"/>
        </a:p>
      </dgm:t>
    </dgm:pt>
    <dgm:pt modelId="{63D2430B-E236-4FC4-AEEF-B85426122BCD}" type="sibTrans" cxnId="{A1CA1850-A2DB-4627-BE82-CAEBF7EF1516}">
      <dgm:prSet/>
      <dgm:spPr/>
      <dgm:t>
        <a:bodyPr/>
        <a:lstStyle/>
        <a:p>
          <a:endParaRPr lang="cs-CZ"/>
        </a:p>
      </dgm:t>
    </dgm:pt>
    <dgm:pt modelId="{6333E7BB-BD4A-4FC9-9BCE-9EF560705D8E}" type="pres">
      <dgm:prSet presAssocID="{B4A9762A-B732-4E1D-A113-B3F18EEF302D}" presName="compositeShape" presStyleCnt="0">
        <dgm:presLayoutVars>
          <dgm:dir/>
          <dgm:resizeHandles/>
        </dgm:presLayoutVars>
      </dgm:prSet>
      <dgm:spPr/>
    </dgm:pt>
    <dgm:pt modelId="{BB895A6A-1B71-4202-937F-2850203DE2A3}" type="pres">
      <dgm:prSet presAssocID="{B4A9762A-B732-4E1D-A113-B3F18EEF302D}" presName="pyramid" presStyleLbl="node1" presStyleIdx="0" presStyleCnt="1" custScaleX="99574" custLinFactX="-11543" custLinFactNeighborX="-100000" custLinFactNeighborY="-2128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prstGeom prst="flowChartAlternateProcess">
          <a:avLst/>
        </a:prstGeom>
      </dgm:spPr>
    </dgm:pt>
    <dgm:pt modelId="{7935462D-0025-4592-8E42-44E19F826E9C}" type="pres">
      <dgm:prSet presAssocID="{B4A9762A-B732-4E1D-A113-B3F18EEF302D}" presName="theList" presStyleCnt="0"/>
      <dgm:spPr/>
    </dgm:pt>
    <dgm:pt modelId="{E971C52F-20AA-4620-9DB1-567479DE3630}" type="pres">
      <dgm:prSet presAssocID="{399B3561-00EC-4DD4-BD01-FA48B7FA2671}" presName="aNode" presStyleLbl="fgAcc1" presStyleIdx="0" presStyleCnt="4">
        <dgm:presLayoutVars>
          <dgm:bulletEnabled val="1"/>
        </dgm:presLayoutVars>
      </dgm:prSet>
      <dgm:spPr/>
    </dgm:pt>
    <dgm:pt modelId="{55A0E40D-13DA-4ECE-97C9-1F229C70C997}" type="pres">
      <dgm:prSet presAssocID="{399B3561-00EC-4DD4-BD01-FA48B7FA2671}" presName="aSpace" presStyleCnt="0"/>
      <dgm:spPr/>
    </dgm:pt>
    <dgm:pt modelId="{C3E912DD-A021-48D9-A47A-47BAD52A900D}" type="pres">
      <dgm:prSet presAssocID="{F4BB1800-BC03-41BC-8182-23AC6A50FD5B}" presName="aNode" presStyleLbl="fgAcc1" presStyleIdx="1" presStyleCnt="4">
        <dgm:presLayoutVars>
          <dgm:bulletEnabled val="1"/>
        </dgm:presLayoutVars>
      </dgm:prSet>
      <dgm:spPr/>
    </dgm:pt>
    <dgm:pt modelId="{55182489-C28A-4F42-9D3A-6BC1DD93158C}" type="pres">
      <dgm:prSet presAssocID="{F4BB1800-BC03-41BC-8182-23AC6A50FD5B}" presName="aSpace" presStyleCnt="0"/>
      <dgm:spPr/>
    </dgm:pt>
    <dgm:pt modelId="{DC1B6C18-A55A-49C0-A336-F07A38727D8D}" type="pres">
      <dgm:prSet presAssocID="{F17917FA-826C-4397-A2AC-D90C37676651}" presName="aNode" presStyleLbl="fgAcc1" presStyleIdx="2" presStyleCnt="4">
        <dgm:presLayoutVars>
          <dgm:bulletEnabled val="1"/>
        </dgm:presLayoutVars>
      </dgm:prSet>
      <dgm:spPr/>
    </dgm:pt>
    <dgm:pt modelId="{5F4D34BA-ABDF-4FA1-B77A-B24C32D4EE4E}" type="pres">
      <dgm:prSet presAssocID="{F17917FA-826C-4397-A2AC-D90C37676651}" presName="aSpace" presStyleCnt="0"/>
      <dgm:spPr/>
    </dgm:pt>
    <dgm:pt modelId="{4545B2B6-2B2D-4373-8678-EBB381397490}" type="pres">
      <dgm:prSet presAssocID="{168EE63C-DB21-4884-8E12-B625E5B092B8}" presName="aNode" presStyleLbl="fgAcc1" presStyleIdx="3" presStyleCnt="4">
        <dgm:presLayoutVars>
          <dgm:bulletEnabled val="1"/>
        </dgm:presLayoutVars>
      </dgm:prSet>
      <dgm:spPr/>
    </dgm:pt>
    <dgm:pt modelId="{AA8A0969-9156-4AB3-8FAD-1E9F16314E6F}" type="pres">
      <dgm:prSet presAssocID="{168EE63C-DB21-4884-8E12-B625E5B092B8}" presName="aSpace" presStyleCnt="0"/>
      <dgm:spPr/>
    </dgm:pt>
  </dgm:ptLst>
  <dgm:cxnLst>
    <dgm:cxn modelId="{8CAB7A05-D817-4715-9F2D-2E95565149DA}" type="presOf" srcId="{B4A9762A-B732-4E1D-A113-B3F18EEF302D}" destId="{6333E7BB-BD4A-4FC9-9BCE-9EF560705D8E}" srcOrd="0" destOrd="0" presId="urn:microsoft.com/office/officeart/2005/8/layout/pyramid2"/>
    <dgm:cxn modelId="{1F62C21B-7F2F-42B1-A9CA-C06D7993D6F9}" type="presOf" srcId="{168EE63C-DB21-4884-8E12-B625E5B092B8}" destId="{4545B2B6-2B2D-4373-8678-EBB381397490}" srcOrd="0" destOrd="0" presId="urn:microsoft.com/office/officeart/2005/8/layout/pyramid2"/>
    <dgm:cxn modelId="{43891025-EE5D-42EF-BAE0-6A6B4ECBCC10}" srcId="{B4A9762A-B732-4E1D-A113-B3F18EEF302D}" destId="{F4BB1800-BC03-41BC-8182-23AC6A50FD5B}" srcOrd="1" destOrd="0" parTransId="{89787E4E-9A6A-41A3-8389-3FDE124C76B0}" sibTransId="{52BDCAA3-E1FE-4103-A6A7-F8FD3D043FB4}"/>
    <dgm:cxn modelId="{056BFA5E-D62B-4050-B119-14AD3073BADC}" srcId="{B4A9762A-B732-4E1D-A113-B3F18EEF302D}" destId="{F17917FA-826C-4397-A2AC-D90C37676651}" srcOrd="2" destOrd="0" parTransId="{D61DA025-6DDA-40FE-B671-22074C5558B3}" sibTransId="{501D59BC-AD7C-4E47-885F-305EA360480A}"/>
    <dgm:cxn modelId="{36CD6C46-7382-4E77-B144-2E49F6C6F79F}" type="presOf" srcId="{F4BB1800-BC03-41BC-8182-23AC6A50FD5B}" destId="{C3E912DD-A021-48D9-A47A-47BAD52A900D}" srcOrd="0" destOrd="0" presId="urn:microsoft.com/office/officeart/2005/8/layout/pyramid2"/>
    <dgm:cxn modelId="{BEF8D14A-530E-464F-989A-F8F91C5DFEE3}" type="presOf" srcId="{399B3561-00EC-4DD4-BD01-FA48B7FA2671}" destId="{E971C52F-20AA-4620-9DB1-567479DE3630}" srcOrd="0" destOrd="0" presId="urn:microsoft.com/office/officeart/2005/8/layout/pyramid2"/>
    <dgm:cxn modelId="{A1CA1850-A2DB-4627-BE82-CAEBF7EF1516}" srcId="{B4A9762A-B732-4E1D-A113-B3F18EEF302D}" destId="{168EE63C-DB21-4884-8E12-B625E5B092B8}" srcOrd="3" destOrd="0" parTransId="{7931B0BC-C6B7-44E2-B75A-70322CFD50D7}" sibTransId="{63D2430B-E236-4FC4-AEEF-B85426122BCD}"/>
    <dgm:cxn modelId="{E01B2CC8-AC2F-4B9A-AD8F-D0A55A2E1318}" srcId="{B4A9762A-B732-4E1D-A113-B3F18EEF302D}" destId="{399B3561-00EC-4DD4-BD01-FA48B7FA2671}" srcOrd="0" destOrd="0" parTransId="{0050B23B-F7E5-4813-A1B2-9C0F572A3ED6}" sibTransId="{E45487A4-E2C9-4EED-8CEF-3500B319C64E}"/>
    <dgm:cxn modelId="{FD393BEC-A7DF-4B15-BA2B-49413FC92027}" type="presOf" srcId="{F17917FA-826C-4397-A2AC-D90C37676651}" destId="{DC1B6C18-A55A-49C0-A336-F07A38727D8D}" srcOrd="0" destOrd="0" presId="urn:microsoft.com/office/officeart/2005/8/layout/pyramid2"/>
    <dgm:cxn modelId="{B4FD7CCA-9FEF-4F5B-9719-34D733DFDF37}" type="presParOf" srcId="{6333E7BB-BD4A-4FC9-9BCE-9EF560705D8E}" destId="{BB895A6A-1B71-4202-937F-2850203DE2A3}" srcOrd="0" destOrd="0" presId="urn:microsoft.com/office/officeart/2005/8/layout/pyramid2"/>
    <dgm:cxn modelId="{5A3F1ED1-1B28-40DB-A249-A593B18ADB7D}" type="presParOf" srcId="{6333E7BB-BD4A-4FC9-9BCE-9EF560705D8E}" destId="{7935462D-0025-4592-8E42-44E19F826E9C}" srcOrd="1" destOrd="0" presId="urn:microsoft.com/office/officeart/2005/8/layout/pyramid2"/>
    <dgm:cxn modelId="{42AD5D9E-A078-4B9F-A7B9-73415E92C72D}" type="presParOf" srcId="{7935462D-0025-4592-8E42-44E19F826E9C}" destId="{E971C52F-20AA-4620-9DB1-567479DE3630}" srcOrd="0" destOrd="0" presId="urn:microsoft.com/office/officeart/2005/8/layout/pyramid2"/>
    <dgm:cxn modelId="{AD786155-5AF1-40BC-86CB-913BE388CF58}" type="presParOf" srcId="{7935462D-0025-4592-8E42-44E19F826E9C}" destId="{55A0E40D-13DA-4ECE-97C9-1F229C70C997}" srcOrd="1" destOrd="0" presId="urn:microsoft.com/office/officeart/2005/8/layout/pyramid2"/>
    <dgm:cxn modelId="{A2CB2369-8A8A-4854-964B-6C4470D9B274}" type="presParOf" srcId="{7935462D-0025-4592-8E42-44E19F826E9C}" destId="{C3E912DD-A021-48D9-A47A-47BAD52A900D}" srcOrd="2" destOrd="0" presId="urn:microsoft.com/office/officeart/2005/8/layout/pyramid2"/>
    <dgm:cxn modelId="{CDAAA569-62D3-40E8-B034-E684A6FC6CAC}" type="presParOf" srcId="{7935462D-0025-4592-8E42-44E19F826E9C}" destId="{55182489-C28A-4F42-9D3A-6BC1DD93158C}" srcOrd="3" destOrd="0" presId="urn:microsoft.com/office/officeart/2005/8/layout/pyramid2"/>
    <dgm:cxn modelId="{2AB4FB40-92BA-4220-9FBD-F02D559E72D5}" type="presParOf" srcId="{7935462D-0025-4592-8E42-44E19F826E9C}" destId="{DC1B6C18-A55A-49C0-A336-F07A38727D8D}" srcOrd="4" destOrd="0" presId="urn:microsoft.com/office/officeart/2005/8/layout/pyramid2"/>
    <dgm:cxn modelId="{C91B8F48-8112-4CCA-B77C-0DADA1AEB8DF}" type="presParOf" srcId="{7935462D-0025-4592-8E42-44E19F826E9C}" destId="{5F4D34BA-ABDF-4FA1-B77A-B24C32D4EE4E}" srcOrd="5" destOrd="0" presId="urn:microsoft.com/office/officeart/2005/8/layout/pyramid2"/>
    <dgm:cxn modelId="{1B7F9CE2-FD08-4219-905E-5A635A56081D}" type="presParOf" srcId="{7935462D-0025-4592-8E42-44E19F826E9C}" destId="{4545B2B6-2B2D-4373-8678-EBB381397490}" srcOrd="6" destOrd="0" presId="urn:microsoft.com/office/officeart/2005/8/layout/pyramid2"/>
    <dgm:cxn modelId="{06E68427-5235-4689-9B9D-43E989C123D9}" type="presParOf" srcId="{7935462D-0025-4592-8E42-44E19F826E9C}" destId="{AA8A0969-9156-4AB3-8FAD-1E9F16314E6F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9B7FF3-4234-4863-9D10-7627F9EE2DCD}">
      <dsp:nvSpPr>
        <dsp:cNvPr id="0" name=""/>
        <dsp:cNvSpPr/>
      </dsp:nvSpPr>
      <dsp:spPr>
        <a:xfrm>
          <a:off x="0" y="359"/>
          <a:ext cx="11029615" cy="84046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AFCD90-14D7-406F-9CE9-F02AFA6FB7BD}">
      <dsp:nvSpPr>
        <dsp:cNvPr id="0" name=""/>
        <dsp:cNvSpPr/>
      </dsp:nvSpPr>
      <dsp:spPr>
        <a:xfrm>
          <a:off x="254239" y="189463"/>
          <a:ext cx="462254" cy="4622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C78B3A-6F9E-4A6D-8A3A-A8967AA2EE9C}">
      <dsp:nvSpPr>
        <dsp:cNvPr id="0" name=""/>
        <dsp:cNvSpPr/>
      </dsp:nvSpPr>
      <dsp:spPr>
        <a:xfrm>
          <a:off x="970733" y="359"/>
          <a:ext cx="4963326" cy="840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49" tIns="88949" rIns="88949" bIns="8894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solidFill>
                <a:schemeClr val="accent1">
                  <a:lumMod val="75000"/>
                </a:schemeClr>
              </a:solidFill>
            </a:rPr>
            <a:t>konceptualismus</a:t>
          </a:r>
          <a:r>
            <a:rPr lang="cs-CZ" sz="1600" kern="1200" dirty="0">
              <a:solidFill>
                <a:schemeClr val="accent1">
                  <a:lumMod val="75000"/>
                </a:schemeClr>
              </a:solidFill>
            </a:rPr>
            <a:t>: význam slova je myšlenka v hlavě</a:t>
          </a:r>
          <a:endParaRPr lang="en-US" sz="16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970733" y="359"/>
        <a:ext cx="4963326" cy="840462"/>
      </dsp:txXfrm>
    </dsp:sp>
    <dsp:sp modelId="{BBBD6C97-1C17-49ED-B099-858997452D80}">
      <dsp:nvSpPr>
        <dsp:cNvPr id="0" name=""/>
        <dsp:cNvSpPr/>
      </dsp:nvSpPr>
      <dsp:spPr>
        <a:xfrm>
          <a:off x="5934060" y="359"/>
          <a:ext cx="5095554" cy="840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49" tIns="88949" rIns="88949" bIns="88949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>
              <a:solidFill>
                <a:schemeClr val="accent1">
                  <a:lumMod val="75000"/>
                </a:schemeClr>
              </a:solidFill>
            </a:rPr>
            <a:t>v dětství všichni dostaneme do hlavy významy slov a také rutinu, jak nové významy přidávat a odvozovat</a:t>
          </a:r>
          <a:endParaRPr lang="en-US" sz="1100" kern="1200" dirty="0">
            <a:solidFill>
              <a:schemeClr val="accent1">
                <a:lumMod val="75000"/>
              </a:schemeClr>
            </a:solidFill>
          </a:endParaRP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>
              <a:solidFill>
                <a:schemeClr val="accent1">
                  <a:lumMod val="75000"/>
                </a:schemeClr>
              </a:solidFill>
            </a:rPr>
            <a:t>díky sdíleným významům také můžeme komunikovat</a:t>
          </a:r>
          <a:endParaRPr lang="en-US" sz="11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5934060" y="359"/>
        <a:ext cx="5095554" cy="840462"/>
      </dsp:txXfrm>
    </dsp:sp>
    <dsp:sp modelId="{22041037-2375-4D73-813B-897098E32278}">
      <dsp:nvSpPr>
        <dsp:cNvPr id="0" name=""/>
        <dsp:cNvSpPr/>
      </dsp:nvSpPr>
      <dsp:spPr>
        <a:xfrm>
          <a:off x="0" y="1050936"/>
          <a:ext cx="11029615" cy="84046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E5B62E-24C2-4389-94EB-465B645B3684}">
      <dsp:nvSpPr>
        <dsp:cNvPr id="0" name=""/>
        <dsp:cNvSpPr/>
      </dsp:nvSpPr>
      <dsp:spPr>
        <a:xfrm>
          <a:off x="254239" y="1240040"/>
          <a:ext cx="462254" cy="4622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280EF8-8CDB-45E3-BA1B-E8769F202176}">
      <dsp:nvSpPr>
        <dsp:cNvPr id="0" name=""/>
        <dsp:cNvSpPr/>
      </dsp:nvSpPr>
      <dsp:spPr>
        <a:xfrm>
          <a:off x="970733" y="1050936"/>
          <a:ext cx="4963326" cy="840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49" tIns="88949" rIns="88949" bIns="8894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solidFill>
                <a:schemeClr val="accent1">
                  <a:lumMod val="75000"/>
                </a:schemeClr>
              </a:solidFill>
            </a:rPr>
            <a:t>strukturalismus</a:t>
          </a:r>
          <a:r>
            <a:rPr lang="cs-CZ" sz="1600" kern="1200" dirty="0">
              <a:solidFill>
                <a:schemeClr val="accent1">
                  <a:lumMod val="75000"/>
                </a:schemeClr>
              </a:solidFill>
            </a:rPr>
            <a:t>: pochopit význam slova znamená pochopit, jak slovo interaguje s ostatními slovy </a:t>
          </a:r>
          <a:endParaRPr lang="en-US" sz="16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970733" y="1050936"/>
        <a:ext cx="4963326" cy="840462"/>
      </dsp:txXfrm>
    </dsp:sp>
    <dsp:sp modelId="{FFAD58C3-7B6B-4C33-B4AB-57423A27D091}">
      <dsp:nvSpPr>
        <dsp:cNvPr id="0" name=""/>
        <dsp:cNvSpPr/>
      </dsp:nvSpPr>
      <dsp:spPr>
        <a:xfrm>
          <a:off x="5934060" y="1050936"/>
          <a:ext cx="5095554" cy="840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49" tIns="88949" rIns="88949" bIns="88949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>
              <a:solidFill>
                <a:schemeClr val="accent1">
                  <a:lumMod val="75000"/>
                </a:schemeClr>
              </a:solidFill>
            </a:rPr>
            <a:t>význam slova je určený souhrnem vazeb s jinými slovy</a:t>
          </a:r>
          <a:endParaRPr lang="en-US" sz="11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5934060" y="1050936"/>
        <a:ext cx="5095554" cy="840462"/>
      </dsp:txXfrm>
    </dsp:sp>
    <dsp:sp modelId="{96A29843-B92E-44FF-A503-85F2B33C1C82}">
      <dsp:nvSpPr>
        <dsp:cNvPr id="0" name=""/>
        <dsp:cNvSpPr/>
      </dsp:nvSpPr>
      <dsp:spPr>
        <a:xfrm>
          <a:off x="0" y="2101514"/>
          <a:ext cx="11029615" cy="84046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E63DD0-2F36-4236-93D0-DAFE071B2426}">
      <dsp:nvSpPr>
        <dsp:cNvPr id="0" name=""/>
        <dsp:cNvSpPr/>
      </dsp:nvSpPr>
      <dsp:spPr>
        <a:xfrm>
          <a:off x="254239" y="2290618"/>
          <a:ext cx="462254" cy="46225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7A5200-CEA8-4A50-80D6-1E2A4645ED3F}">
      <dsp:nvSpPr>
        <dsp:cNvPr id="0" name=""/>
        <dsp:cNvSpPr/>
      </dsp:nvSpPr>
      <dsp:spPr>
        <a:xfrm>
          <a:off x="970733" y="2101514"/>
          <a:ext cx="4963326" cy="840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49" tIns="88949" rIns="88949" bIns="8894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solidFill>
                <a:schemeClr val="accent1">
                  <a:lumMod val="75000"/>
                </a:schemeClr>
              </a:solidFill>
            </a:rPr>
            <a:t>extensionalismus</a:t>
          </a:r>
          <a:r>
            <a:rPr lang="cs-CZ" sz="1600" kern="1200" dirty="0">
              <a:solidFill>
                <a:schemeClr val="accent1">
                  <a:lumMod val="75000"/>
                </a:schemeClr>
              </a:solidFill>
            </a:rPr>
            <a:t>: rozdíly ve významu slov lze nejlépe zkoumat ve vztahu k extenzím (referencím)</a:t>
          </a:r>
          <a:endParaRPr lang="en-US" sz="16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970733" y="2101514"/>
        <a:ext cx="4963326" cy="840462"/>
      </dsp:txXfrm>
    </dsp:sp>
    <dsp:sp modelId="{EBF14598-EE14-4E4F-BFF4-44339C23BB18}">
      <dsp:nvSpPr>
        <dsp:cNvPr id="0" name=""/>
        <dsp:cNvSpPr/>
      </dsp:nvSpPr>
      <dsp:spPr>
        <a:xfrm>
          <a:off x="5934060" y="2101514"/>
          <a:ext cx="5095554" cy="840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49" tIns="88949" rIns="88949" bIns="88949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>
              <a:solidFill>
                <a:schemeClr val="accent1">
                  <a:lumMod val="75000"/>
                </a:schemeClr>
              </a:solidFill>
            </a:rPr>
            <a:t>pokrývá omezený rozsah</a:t>
          </a:r>
          <a:endParaRPr lang="en-US" sz="11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5934060" y="2101514"/>
        <a:ext cx="5095554" cy="8404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895A6A-1B71-4202-937F-2850203DE2A3}">
      <dsp:nvSpPr>
        <dsp:cNvPr id="0" name=""/>
        <dsp:cNvSpPr/>
      </dsp:nvSpPr>
      <dsp:spPr>
        <a:xfrm>
          <a:off x="0" y="0"/>
          <a:ext cx="3962383" cy="3979335"/>
        </a:xfrm>
        <a:prstGeom prst="flowChartAlternateProcess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</dsp:sp>
    <dsp:sp modelId="{E971C52F-20AA-4620-9DB1-567479DE3630}">
      <dsp:nvSpPr>
        <dsp:cNvPr id="0" name=""/>
        <dsp:cNvSpPr/>
      </dsp:nvSpPr>
      <dsp:spPr>
        <a:xfrm>
          <a:off x="4912778" y="398322"/>
          <a:ext cx="2586567" cy="707264"/>
        </a:xfrm>
        <a:prstGeom prst="round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Přeložit text do jiného jazyka</a:t>
          </a:r>
        </a:p>
      </dsp:txBody>
      <dsp:txXfrm>
        <a:off x="4947304" y="432848"/>
        <a:ext cx="2517515" cy="638212"/>
      </dsp:txXfrm>
    </dsp:sp>
    <dsp:sp modelId="{C3E912DD-A021-48D9-A47A-47BAD52A900D}">
      <dsp:nvSpPr>
        <dsp:cNvPr id="0" name=""/>
        <dsp:cNvSpPr/>
      </dsp:nvSpPr>
      <dsp:spPr>
        <a:xfrm>
          <a:off x="4912778" y="1193994"/>
          <a:ext cx="2586567" cy="707264"/>
        </a:xfrm>
        <a:prstGeom prst="round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Parafrázovat text</a:t>
          </a:r>
        </a:p>
      </dsp:txBody>
      <dsp:txXfrm>
        <a:off x="4947304" y="1228520"/>
        <a:ext cx="2517515" cy="638212"/>
      </dsp:txXfrm>
    </dsp:sp>
    <dsp:sp modelId="{DC1B6C18-A55A-49C0-A336-F07A38727D8D}">
      <dsp:nvSpPr>
        <dsp:cNvPr id="0" name=""/>
        <dsp:cNvSpPr/>
      </dsp:nvSpPr>
      <dsp:spPr>
        <a:xfrm>
          <a:off x="4912778" y="1989667"/>
          <a:ext cx="2586567" cy="707264"/>
        </a:xfrm>
        <a:prstGeom prst="round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...</a:t>
          </a:r>
        </a:p>
      </dsp:txBody>
      <dsp:txXfrm>
        <a:off x="4947304" y="2024193"/>
        <a:ext cx="2517515" cy="638212"/>
      </dsp:txXfrm>
    </dsp:sp>
    <dsp:sp modelId="{4545B2B6-2B2D-4373-8678-EBB381397490}">
      <dsp:nvSpPr>
        <dsp:cNvPr id="0" name=""/>
        <dsp:cNvSpPr/>
      </dsp:nvSpPr>
      <dsp:spPr>
        <a:xfrm>
          <a:off x="4912778" y="2785340"/>
          <a:ext cx="2586567" cy="707264"/>
        </a:xfrm>
        <a:prstGeom prst="round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Vyvodit závěr z textu</a:t>
          </a:r>
        </a:p>
      </dsp:txBody>
      <dsp:txXfrm>
        <a:off x="4947304" y="2819866"/>
        <a:ext cx="2517515" cy="6382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CC79A4-0B25-469F-9B41-E1B92476C6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F87740-790C-4B8E-8BDF-37374E5C19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EE06D-E2C5-4DF1-B3C1-8E9169AAB10D}" type="datetimeFigureOut">
              <a:rPr lang="en-US" smtClean="0"/>
              <a:t>3/6/2021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C8AAF8-731F-4C2E-B690-3086B25AFC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1C11FA-B74B-44E5-9E55-A45B9911BE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E2F40-54C0-4227-BA47-31BF544EF9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744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9F622F8-1824-4338-8C3C-5529D3BDEF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18DDD53-BB38-4118-BC75-9CE27D49C55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6C03B6F7-B1AE-4118-ABA2-FFEC9B8F0E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646F5356-BDE8-43C1-9587-85323D02B19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89912C35-11A9-4DA7-8476-F1823F658CA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7180ED79-CEC3-4FB9-B511-8597B20A0C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EB7EE2-04A2-4FB2-9625-C9C73AC4D32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FA4671F7-4D2C-4B1E-AED7-24676BE8B4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7842D7-C728-4EBD-982B-B8BE79E4DBBE}" type="slidenum">
              <a:rPr lang="en-US" altLang="en-US"/>
              <a:pPr eaLnBrk="1" hangingPunct="1"/>
              <a:t>1</a:t>
            </a:fld>
            <a:endParaRPr lang="en-US" altLang="en-US" dirty="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D8E83BD0-7AE4-4323-9047-FC368929C5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FDECF5EC-C5EC-4723-8F4F-A75A20018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814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1776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06565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225784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84216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89026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3410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47067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95835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16650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63558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03993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54987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57007FCA-3EC9-46F6-BE85-2DE9F97B48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3" name="Title 381">
            <a:extLst>
              <a:ext uri="{FF2B5EF4-FFF2-40B4-BE49-F238E27FC236}">
                <a16:creationId xmlns:a16="http://schemas.microsoft.com/office/drawing/2014/main" id="{219026B8-F099-4229-B446-9FE2B966B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1656" y="2304288"/>
            <a:ext cx="7022592" cy="2258568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4800" b="1">
                <a:solidFill>
                  <a:schemeClr val="accent4">
                    <a:lumMod val="75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099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attern Whit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BC00585D-E155-409A-899A-29BDF4E57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6577"/>
            <a:ext cx="10668000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944D9B-AA15-4DB5-AE58-0FA514F6FE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790699"/>
            <a:ext cx="10668000" cy="6858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9AB818C-9403-4CA7-8FC5-347DDE455E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791200"/>
            <a:ext cx="12192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56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E65ED86-A26C-479A-8393-0BFDCBCD43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783952"/>
            <a:ext cx="10668000" cy="111164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858EEFF-117E-4B86-B6B2-CD8F71AA8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6577"/>
            <a:ext cx="10668000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Graphic 2" hidden="1">
            <a:extLst>
              <a:ext uri="{FF2B5EF4-FFF2-40B4-BE49-F238E27FC236}">
                <a16:creationId xmlns:a16="http://schemas.microsoft.com/office/drawing/2014/main" id="{D0B12BD8-7E23-4DB3-9F3C-68F6FF145E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72650" y="0"/>
            <a:ext cx="2419350" cy="2619375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143907-CDEB-455C-878E-7AE28AF7D2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V="1">
            <a:off x="5418919" y="0"/>
            <a:ext cx="6407956" cy="178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27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B9BC-7BE7-4893-90FD-CC95830FD8F2}" type="datetimeFigureOut">
              <a:rPr lang="en-US" smtClean="0"/>
              <a:t>3/6/2021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270E-046A-4C23-BC98-E307A7DD6B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832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3/6/2021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230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3/6/2021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700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3/6/2021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062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hoto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334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4">
                    <a:lumMod val="50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4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B1932CF-F265-4AEE-8704-F42C01AFB4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0" y="715963"/>
            <a:ext cx="4572000" cy="5113336"/>
          </a:xfrm>
        </p:spPr>
        <p:txBody>
          <a:bodyPr/>
          <a:lstStyle>
            <a:lvl1pPr algn="ctr">
              <a:buNone/>
              <a:defRPr sz="16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9498076-A8F2-48B0-807A-C402BDA60D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074048"/>
            <a:ext cx="6407956" cy="178395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CF9E2C1-844F-4C0E-A423-111C77AEE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5334000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089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334000" cy="3276600"/>
          </a:xfrm>
        </p:spPr>
        <p:txBody>
          <a:bodyPr/>
          <a:lstStyle>
            <a:lvl1pPr marL="0" indent="0">
              <a:buNone/>
              <a:defRPr sz="1800" b="1"/>
            </a:lvl1pPr>
            <a:lvl2pPr marL="283464" indent="-283464">
              <a:spcBef>
                <a:spcPts val="1000"/>
              </a:spcBef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89E410BA-B0FE-4F0E-8BE5-D33CC01663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0" y="3444081"/>
            <a:ext cx="4572000" cy="2362200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827A95C0-AE8D-46E1-9EF9-64504CBEF9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000" y="715963"/>
            <a:ext cx="4572000" cy="2362200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Graphic 1" hidden="1">
            <a:extLst>
              <a:ext uri="{FF2B5EF4-FFF2-40B4-BE49-F238E27FC236}">
                <a16:creationId xmlns:a16="http://schemas.microsoft.com/office/drawing/2014/main" id="{295740BA-9B4E-4B38-827D-32544CDF75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892800"/>
            <a:ext cx="12192000" cy="9652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9C593AE-D9D2-42FE-A240-F97D187261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327681"/>
            <a:ext cx="5496910" cy="1530320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9AA0A799-2244-4DB2-ACAB-F6DA87A7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5334000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834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477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997D967-7D0C-43B1-AF0D-22448F0504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55106" y="0"/>
            <a:ext cx="3136894" cy="685800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9B292CAA-5A7B-44A6-B47D-2FE9F593A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6476999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225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477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997D967-7D0C-43B1-AF0D-22448F0504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55106" y="0"/>
            <a:ext cx="3136894" cy="685800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9B292CAA-5A7B-44A6-B47D-2FE9F593A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6476999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192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57700" y="1905000"/>
            <a:ext cx="7219043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05C4425-09AC-4097-B868-D49C9D64C8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03"/>
            <a:ext cx="3720664" cy="6857194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C6104E15-F449-422E-973A-1899DDF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699" y="715961"/>
            <a:ext cx="7219043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96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etti Content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470216E-CA87-491C-BBBE-DDFD70D768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94" t="34041" r="11052" b="45480"/>
          <a:stretch/>
        </p:blipFill>
        <p:spPr>
          <a:xfrm>
            <a:off x="-3048" y="35012"/>
            <a:ext cx="12198096" cy="678797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 with border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19018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etti Content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470216E-CA87-491C-BBBE-DDFD70D768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94" t="34041" r="11052" b="45480"/>
          <a:stretch/>
        </p:blipFill>
        <p:spPr>
          <a:xfrm>
            <a:off x="-3048" y="35012"/>
            <a:ext cx="12198096" cy="678797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 with border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164887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attern Blac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EEF53A4-35A6-4E43-B220-67DA381C59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724906-4405-47F4-B533-7291B003B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781D833-01F3-4F75-8F62-D60039CA3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791200"/>
            <a:ext cx="12192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45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64696-E1F3-49EF-AEC8-730A16D9A23F}" type="datetimeFigureOut">
              <a:rPr lang="en-US" altLang="en-US" smtClean="0"/>
              <a:pPr/>
              <a:t>3/6/2021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2A1B0-4691-41D9-84E0-69D594EAA3F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918990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7" r:id="rId5"/>
    <p:sldLayoutId id="2147483710" r:id="rId6"/>
    <p:sldLayoutId id="2147483716" r:id="rId7"/>
    <p:sldLayoutId id="2147483718" r:id="rId8"/>
    <p:sldLayoutId id="2147483712" r:id="rId9"/>
    <p:sldLayoutId id="2147483713" r:id="rId10"/>
    <p:sldLayoutId id="2147483714" r:id="rId11"/>
    <p:sldLayoutId id="2147483715" r:id="rId12"/>
    <p:sldLayoutId id="2147483719" r:id="rId13"/>
    <p:sldLayoutId id="2147483720" r:id="rId14"/>
    <p:sldLayoutId id="214748372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lato.stanford.edu/archives/fall2020/entries/compositionality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czechency.org/slovnik/SLO%C5%BDKA" TargetMode="External"/><Relationship Id="rId4" Type="http://schemas.openxmlformats.org/officeDocument/2006/relationships/hyperlink" Target="https://plato.stanford.edu/archives/win2020/entries/chinese-ro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wikipedia.org/wiki/Sense_and_reference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168E5CF-FC82-40DA-8E6D-0BFF887BD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cs-CZ" sz="3200" dirty="0"/>
              <a:t>PLIN037 Sémantika a počítače</a:t>
            </a:r>
            <a:endParaRPr lang="en-US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EA3C347-C8AA-42E8-B5A8-57EFCB30759F}"/>
              </a:ext>
            </a:extLst>
          </p:cNvPr>
          <p:cNvSpPr/>
          <p:nvPr/>
        </p:nvSpPr>
        <p:spPr>
          <a:xfrm>
            <a:off x="3121900" y="407635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solidFill>
                  <a:schemeClr val="accent1"/>
                </a:solidFill>
              </a:rPr>
              <a:t>Zuzana Nevěřilová</a:t>
            </a:r>
          </a:p>
          <a:p>
            <a:r>
              <a:rPr lang="cs-CZ" dirty="0">
                <a:solidFill>
                  <a:schemeClr val="accent1"/>
                </a:solidFill>
              </a:rPr>
              <a:t>2020/21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393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loud 12">
            <a:extLst>
              <a:ext uri="{FF2B5EF4-FFF2-40B4-BE49-F238E27FC236}">
                <a16:creationId xmlns:a16="http://schemas.microsoft.com/office/drawing/2014/main" id="{59B9D9EE-63F7-4ED0-ADF6-10696BE3CBCC}"/>
              </a:ext>
            </a:extLst>
          </p:cNvPr>
          <p:cNvSpPr/>
          <p:nvPr/>
        </p:nvSpPr>
        <p:spPr>
          <a:xfrm>
            <a:off x="4845931" y="3399584"/>
            <a:ext cx="4965755" cy="2798641"/>
          </a:xfrm>
          <a:prstGeom prst="cloud">
            <a:avLst/>
          </a:prstGeom>
          <a:solidFill>
            <a:schemeClr val="accent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>
                <a:latin typeface="+mj-lt"/>
              </a:rPr>
              <a:t>SVĚT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C4E31444-1D7E-4253-ADB1-3800CCE8AE98}"/>
              </a:ext>
            </a:extLst>
          </p:cNvPr>
          <p:cNvSpPr/>
          <p:nvPr/>
        </p:nvSpPr>
        <p:spPr>
          <a:xfrm>
            <a:off x="0" y="3884656"/>
            <a:ext cx="4311805" cy="2798641"/>
          </a:xfrm>
          <a:prstGeom prst="cloud">
            <a:avLst/>
          </a:prstGeom>
          <a:solidFill>
            <a:schemeClr val="accent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>
                <a:latin typeface="+mj-lt"/>
              </a:rPr>
              <a:t>JAZYK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2335D98-FF23-442D-B305-FD5FDABC3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239" y="1914848"/>
            <a:ext cx="1832966" cy="178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2BEE89-9A0A-4767-9B6E-17000E536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8021765" cy="1189037"/>
          </a:xfrm>
        </p:spPr>
        <p:txBody>
          <a:bodyPr>
            <a:normAutofit/>
          </a:bodyPr>
          <a:lstStyle/>
          <a:p>
            <a:r>
              <a:rPr lang="cs-CZ" dirty="0"/>
              <a:t>Východiska 20. stol: </a:t>
            </a:r>
            <a:br>
              <a:rPr lang="cs-CZ" dirty="0"/>
            </a:br>
            <a:r>
              <a:rPr lang="cs-CZ" dirty="0"/>
              <a:t>Odgen-Richardsův trojúhelník</a:t>
            </a:r>
          </a:p>
        </p:txBody>
      </p:sp>
      <p:pic>
        <p:nvPicPr>
          <p:cNvPr id="1030" name="Picture 6" descr="30,000+ Free Cute Dog Images &amp; Pictures In HD - Pixabay">
            <a:extLst>
              <a:ext uri="{FF2B5EF4-FFF2-40B4-BE49-F238E27FC236}">
                <a16:creationId xmlns:a16="http://schemas.microsoft.com/office/drawing/2014/main" id="{B3C508C3-DD33-4CD3-A593-5B86820E2A6B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965" y="499756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11C3E6C6-A440-490B-9972-279F963CF1DB}"/>
              </a:ext>
            </a:extLst>
          </p:cNvPr>
          <p:cNvSpPr/>
          <p:nvPr/>
        </p:nvSpPr>
        <p:spPr>
          <a:xfrm>
            <a:off x="2740066" y="2994337"/>
            <a:ext cx="2987899" cy="2575775"/>
          </a:xfrm>
          <a:prstGeom prst="triangl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A90E0F-D6E4-4E0D-BED7-04D66F5B7B55}"/>
              </a:ext>
            </a:extLst>
          </p:cNvPr>
          <p:cNvSpPr txBox="1"/>
          <p:nvPr/>
        </p:nvSpPr>
        <p:spPr>
          <a:xfrm>
            <a:off x="2227163" y="5651504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„pes“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D56448B4-EBD2-4E48-8803-7299FABFD97B}"/>
              </a:ext>
            </a:extLst>
          </p:cNvPr>
          <p:cNvSpPr/>
          <p:nvPr/>
        </p:nvSpPr>
        <p:spPr>
          <a:xfrm>
            <a:off x="2740066" y="2994337"/>
            <a:ext cx="2987899" cy="2575775"/>
          </a:xfrm>
          <a:custGeom>
            <a:avLst/>
            <a:gdLst>
              <a:gd name="connsiteX0" fmla="*/ 0 w 2987899"/>
              <a:gd name="connsiteY0" fmla="*/ 2575775 h 2575775"/>
              <a:gd name="connsiteX1" fmla="*/ 1493950 w 2987899"/>
              <a:gd name="connsiteY1" fmla="*/ 0 h 2575775"/>
              <a:gd name="connsiteX2" fmla="*/ 2987899 w 2987899"/>
              <a:gd name="connsiteY2" fmla="*/ 2575775 h 2575775"/>
              <a:gd name="connsiteX3" fmla="*/ 0 w 2987899"/>
              <a:gd name="connsiteY3" fmla="*/ 2575775 h 2575775"/>
              <a:gd name="connsiteX0" fmla="*/ 0 w 2987899"/>
              <a:gd name="connsiteY0" fmla="*/ 2575775 h 2667215"/>
              <a:gd name="connsiteX1" fmla="*/ 1493950 w 2987899"/>
              <a:gd name="connsiteY1" fmla="*/ 0 h 2667215"/>
              <a:gd name="connsiteX2" fmla="*/ 2987899 w 2987899"/>
              <a:gd name="connsiteY2" fmla="*/ 2575775 h 2667215"/>
              <a:gd name="connsiteX3" fmla="*/ 91440 w 2987899"/>
              <a:gd name="connsiteY3" fmla="*/ 2667215 h 2667215"/>
              <a:gd name="connsiteX0" fmla="*/ 0 w 2987899"/>
              <a:gd name="connsiteY0" fmla="*/ 2575775 h 2575775"/>
              <a:gd name="connsiteX1" fmla="*/ 1493950 w 2987899"/>
              <a:gd name="connsiteY1" fmla="*/ 0 h 2575775"/>
              <a:gd name="connsiteX2" fmla="*/ 2987899 w 2987899"/>
              <a:gd name="connsiteY2" fmla="*/ 2575775 h 257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87899" h="2575775">
                <a:moveTo>
                  <a:pt x="0" y="2575775"/>
                </a:moveTo>
                <a:lnTo>
                  <a:pt x="1493950" y="0"/>
                </a:lnTo>
                <a:lnTo>
                  <a:pt x="2987899" y="2575775"/>
                </a:lnTo>
              </a:path>
            </a:pathLst>
          </a:cu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A663F3-99FC-4B96-8A19-AA2B6D64F7AE}"/>
              </a:ext>
            </a:extLst>
          </p:cNvPr>
          <p:cNvSpPr txBox="1"/>
          <p:nvPr/>
        </p:nvSpPr>
        <p:spPr>
          <a:xfrm rot="18049985">
            <a:off x="2553570" y="4002963"/>
            <a:ext cx="1509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symbolizuje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242552-E0A8-4949-BBAE-3289D171C5E4}"/>
              </a:ext>
            </a:extLst>
          </p:cNvPr>
          <p:cNvSpPr txBox="1"/>
          <p:nvPr/>
        </p:nvSpPr>
        <p:spPr>
          <a:xfrm rot="3616519">
            <a:off x="3820819" y="4097559"/>
            <a:ext cx="2884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odkazuje (refers to)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E0CE56A-9E8B-418B-82DF-F591DF990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738" y="1947006"/>
            <a:ext cx="720594" cy="72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loud 14">
            <a:extLst>
              <a:ext uri="{FF2B5EF4-FFF2-40B4-BE49-F238E27FC236}">
                <a16:creationId xmlns:a16="http://schemas.microsoft.com/office/drawing/2014/main" id="{761B9914-E7FE-4230-9361-60D8EE2E0BE7}"/>
              </a:ext>
            </a:extLst>
          </p:cNvPr>
          <p:cNvSpPr/>
          <p:nvPr/>
        </p:nvSpPr>
        <p:spPr>
          <a:xfrm>
            <a:off x="3331872" y="794223"/>
            <a:ext cx="5451892" cy="2688036"/>
          </a:xfrm>
          <a:prstGeom prst="cloud">
            <a:avLst/>
          </a:prstGeom>
          <a:solidFill>
            <a:schemeClr val="accent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>
                <a:latin typeface="+mj-lt"/>
              </a:rPr>
              <a:t>KONCEPTY</a:t>
            </a:r>
          </a:p>
        </p:txBody>
      </p:sp>
    </p:spTree>
    <p:extLst>
      <p:ext uri="{BB962C8B-B14F-4D97-AF65-F5344CB8AC3E}">
        <p14:creationId xmlns:p14="http://schemas.microsoft.com/office/powerpoint/2010/main" val="3567971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37C05-BC96-4DD2-BE1A-9974F6FA5C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1999" y="1964267"/>
            <a:ext cx="7628468" cy="4080933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konceptuální (kognitivní, logický, denotační) – </a:t>
            </a:r>
            <a:r>
              <a:rPr lang="en-US" b="0" dirty="0"/>
              <a:t>conceptual</a:t>
            </a:r>
            <a:r>
              <a:rPr lang="cs-CZ" b="0" dirty="0"/>
              <a:t> </a:t>
            </a:r>
            <a:r>
              <a:rPr lang="en-US" b="0" dirty="0"/>
              <a:t>meaning</a:t>
            </a:r>
            <a:endParaRPr lang="cs-CZ" dirty="0"/>
          </a:p>
          <a:p>
            <a:pPr lvl="1"/>
            <a:r>
              <a:rPr lang="cs-CZ" dirty="0"/>
              <a:t>Kontrast („muž“ vs. „žena“)</a:t>
            </a:r>
          </a:p>
          <a:p>
            <a:pPr lvl="1"/>
            <a:r>
              <a:rPr lang="cs-CZ" dirty="0"/>
              <a:t>Složková struktura (větší jednotky jsou složené z menších)</a:t>
            </a:r>
          </a:p>
          <a:p>
            <a:r>
              <a:rPr lang="cs-CZ" dirty="0"/>
              <a:t>konotační („žena“ = „upovídaná“, „citlivá“, „slabá“ ...) – </a:t>
            </a:r>
            <a:r>
              <a:rPr lang="en-US" b="0" dirty="0"/>
              <a:t>connotative</a:t>
            </a:r>
            <a:r>
              <a:rPr lang="cs-CZ" b="0" dirty="0"/>
              <a:t> </a:t>
            </a:r>
            <a:r>
              <a:rPr lang="en-US" b="0" dirty="0"/>
              <a:t>meaning</a:t>
            </a:r>
            <a:endParaRPr lang="cs-CZ" dirty="0"/>
          </a:p>
          <a:p>
            <a:r>
              <a:rPr lang="cs-CZ" dirty="0"/>
              <a:t>sociální („mladík“ vs. „ogar“) – </a:t>
            </a:r>
            <a:r>
              <a:rPr lang="en-US" b="0" dirty="0"/>
              <a:t>social</a:t>
            </a:r>
            <a:r>
              <a:rPr lang="cs-CZ" b="0" dirty="0"/>
              <a:t> </a:t>
            </a:r>
            <a:r>
              <a:rPr lang="en-US" b="0" dirty="0"/>
              <a:t>meaning</a:t>
            </a:r>
            <a:endParaRPr lang="cs-CZ" dirty="0"/>
          </a:p>
          <a:p>
            <a:r>
              <a:rPr lang="cs-CZ" dirty="0"/>
              <a:t>emocionální („kůň“ vs. „herka“) – </a:t>
            </a:r>
            <a:r>
              <a:rPr lang="en-US" b="0" dirty="0"/>
              <a:t>affective</a:t>
            </a:r>
            <a:r>
              <a:rPr lang="cs-CZ" b="0" dirty="0"/>
              <a:t> </a:t>
            </a:r>
            <a:r>
              <a:rPr lang="en-US" b="0" dirty="0"/>
              <a:t>meaning</a:t>
            </a:r>
            <a:endParaRPr lang="cs-CZ" dirty="0"/>
          </a:p>
          <a:p>
            <a:r>
              <a:rPr lang="cs-CZ" dirty="0"/>
              <a:t>reflektovaný („kozy“) – </a:t>
            </a:r>
            <a:r>
              <a:rPr lang="en-US" b="0" dirty="0"/>
              <a:t>reflected</a:t>
            </a:r>
            <a:r>
              <a:rPr lang="cs-CZ" b="0" dirty="0"/>
              <a:t> </a:t>
            </a:r>
            <a:r>
              <a:rPr lang="en-US" b="0" dirty="0"/>
              <a:t>meaning</a:t>
            </a:r>
            <a:endParaRPr lang="cs-CZ" dirty="0"/>
          </a:p>
          <a:p>
            <a:r>
              <a:rPr lang="cs-CZ" dirty="0"/>
              <a:t>kolokační (typické pro adjektiva – „chytrá hádanka“ vs.  „moudrá slova“) – </a:t>
            </a:r>
            <a:r>
              <a:rPr lang="en-US" b="0" dirty="0"/>
              <a:t>collocative</a:t>
            </a:r>
            <a:r>
              <a:rPr lang="cs-CZ" b="0" dirty="0"/>
              <a:t> </a:t>
            </a:r>
            <a:r>
              <a:rPr lang="en-US" b="0" dirty="0"/>
              <a:t>meaning</a:t>
            </a:r>
            <a:endParaRPr lang="cs-CZ" dirty="0"/>
          </a:p>
          <a:p>
            <a:r>
              <a:rPr lang="cs-CZ" dirty="0"/>
              <a:t>tématický význam</a:t>
            </a:r>
            <a:r>
              <a:rPr lang="cs-CZ" b="0" dirty="0"/>
              <a:t> (organizace věty, slovosled, slovesný rod) – </a:t>
            </a:r>
            <a:r>
              <a:rPr lang="en-US" b="0" dirty="0"/>
              <a:t>thematic</a:t>
            </a:r>
            <a:r>
              <a:rPr lang="cs-CZ" b="0" dirty="0"/>
              <a:t> </a:t>
            </a:r>
            <a:r>
              <a:rPr lang="en-US" b="0" dirty="0"/>
              <a:t>meaning</a:t>
            </a:r>
            <a:br>
              <a:rPr lang="cs-CZ" dirty="0"/>
            </a:br>
            <a:endParaRPr lang="cs-CZ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2BEE89-9A0A-4767-9B6E-17000E536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Východiska 20. stol: Typy významů (G. Leech, 1981)</a:t>
            </a:r>
          </a:p>
        </p:txBody>
      </p:sp>
    </p:spTree>
    <p:extLst>
      <p:ext uri="{BB962C8B-B14F-4D97-AF65-F5344CB8AC3E}">
        <p14:creationId xmlns:p14="http://schemas.microsoft.com/office/powerpoint/2010/main" val="2259321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592DA3-D86C-4060-B252-501D5A68FA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3CF4532-9EE6-4DAA-94BD-AA6AE3784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7732777" cy="1189037"/>
          </a:xfrm>
        </p:spPr>
        <p:txBody>
          <a:bodyPr>
            <a:noAutofit/>
          </a:bodyPr>
          <a:lstStyle/>
          <a:p>
            <a:r>
              <a:rPr lang="en-US" dirty="0"/>
              <a:t>J</a:t>
            </a:r>
            <a:r>
              <a:rPr lang="pl-PL" dirty="0"/>
              <a:t>ak se projevuje porozum</a:t>
            </a:r>
            <a:r>
              <a:rPr lang="cs-CZ" dirty="0"/>
              <a:t>ění</a:t>
            </a:r>
            <a:r>
              <a:rPr lang="pl-PL" dirty="0"/>
              <a:t>? </a:t>
            </a:r>
            <a:br>
              <a:rPr lang="pl-PL" dirty="0"/>
            </a:br>
            <a:endParaRPr lang="cs-CZ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21C4DAE-59F3-4C3C-AB52-D0007E0404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7787180"/>
              </p:ext>
            </p:extLst>
          </p:nvPr>
        </p:nvGraphicFramePr>
        <p:xfrm>
          <a:off x="694265" y="1676400"/>
          <a:ext cx="10430934" cy="3979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FE2D84F-770E-46D1-A9F5-A531954C4FDD}"/>
              </a:ext>
            </a:extLst>
          </p:cNvPr>
          <p:cNvSpPr txBox="1"/>
          <p:nvPr/>
        </p:nvSpPr>
        <p:spPr>
          <a:xfrm>
            <a:off x="1895688" y="3065902"/>
            <a:ext cx="14833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Význam</a:t>
            </a:r>
          </a:p>
          <a:p>
            <a:pPr algn="ctr"/>
            <a:r>
              <a:rPr lang="cs-CZ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Kontext</a:t>
            </a:r>
          </a:p>
          <a:p>
            <a:pPr algn="ctr"/>
            <a:r>
              <a:rPr lang="cs-CZ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Znalost</a:t>
            </a:r>
          </a:p>
          <a:p>
            <a:pPr algn="ctr"/>
            <a:r>
              <a:rPr lang="cs-CZ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Porozumění</a:t>
            </a:r>
          </a:p>
        </p:txBody>
      </p:sp>
    </p:spTree>
    <p:extLst>
      <p:ext uri="{BB962C8B-B14F-4D97-AF65-F5344CB8AC3E}">
        <p14:creationId xmlns:p14="http://schemas.microsoft.com/office/powerpoint/2010/main" val="2158750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9769EF9-1612-42F9-BB93-658619D32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316BC9-7937-4417-B232-1B37F47960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57700" y="1905000"/>
            <a:ext cx="7219043" cy="3276600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0" dirty="0"/>
              <a:t>Szabó, Zoltán Gendler, </a:t>
            </a:r>
            <a:r>
              <a:rPr lang="en-US" b="0" dirty="0"/>
              <a:t>“</a:t>
            </a:r>
            <a:r>
              <a:rPr lang="cs-CZ" b="0" dirty="0"/>
              <a:t>Compositionality</a:t>
            </a:r>
            <a:r>
              <a:rPr lang="en-US" b="0" dirty="0"/>
              <a:t>”</a:t>
            </a:r>
            <a:r>
              <a:rPr lang="cs-CZ" b="0" dirty="0"/>
              <a:t>, The Stanford Encyclopedia of Philosophy (Fall 2020 Edition), Edward N. Zalta (ed.), </a:t>
            </a:r>
            <a:r>
              <a:rPr lang="cs-CZ" b="0" dirty="0">
                <a:hlinkClick r:id="rId3"/>
              </a:rPr>
              <a:t>https://plato.stanford.edu/archives/fall2020/entries/compositionality/</a:t>
            </a:r>
            <a:r>
              <a:rPr lang="cs-CZ" b="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0" dirty="0"/>
              <a:t>Goddard, C. (2011). </a:t>
            </a:r>
            <a:r>
              <a:rPr lang="cs-CZ" b="0" i="1" dirty="0"/>
              <a:t>Semantic Analysis: A Practical Introduction</a:t>
            </a:r>
            <a:r>
              <a:rPr lang="cs-CZ" b="0" dirty="0"/>
              <a:t>. Oxford Textbooks in Linguistics. Oxford University Press.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0" dirty="0"/>
              <a:t>Leech, G. N. (1981). </a:t>
            </a:r>
            <a:r>
              <a:rPr lang="cs-CZ" b="0" i="1" dirty="0"/>
              <a:t>Semantics</a:t>
            </a:r>
            <a:r>
              <a:rPr lang="cs-CZ" b="0" dirty="0"/>
              <a:t>. Hardsworth: Penguin.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Cole, David, "The Chinese Room Argument", </a:t>
            </a:r>
            <a:r>
              <a:rPr lang="en-US" b="0" i="1" dirty="0"/>
              <a:t>The Stanford Encyclopedia of Philosophy </a:t>
            </a:r>
            <a:r>
              <a:rPr lang="en-US" b="0" dirty="0"/>
              <a:t>(Winter 2020 Edition), Edward N. </a:t>
            </a:r>
            <a:r>
              <a:rPr lang="en-US" b="0" dirty="0" err="1"/>
              <a:t>Zalta</a:t>
            </a:r>
            <a:r>
              <a:rPr lang="en-US" b="0" dirty="0"/>
              <a:t> (ed.),</a:t>
            </a:r>
            <a:r>
              <a:rPr lang="cs-CZ" b="0" dirty="0"/>
              <a:t> </a:t>
            </a:r>
            <a:r>
              <a:rPr lang="en-US" b="0" dirty="0">
                <a:hlinkClick r:id="rId4"/>
              </a:rPr>
              <a:t>https://plato.stanford.edu/archives/win2020/entries/chinese-room</a:t>
            </a:r>
            <a:r>
              <a:rPr lang="cs-CZ" b="0" dirty="0">
                <a:hlinkClick r:id="rId4"/>
              </a:rPr>
              <a:t>/</a:t>
            </a:r>
            <a:r>
              <a:rPr lang="cs-CZ" b="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0" dirty="0"/>
              <a:t>Karel Oliva (2017): SLOŽKA. In: Petr Karlík, Marek Nekula, Jana Pleskalová (eds.), CzechEncy - Nový encyklopedický slovník češtiny. </a:t>
            </a:r>
            <a:r>
              <a:rPr lang="cs-CZ" b="0" dirty="0">
                <a:hlinkClick r:id="rId5"/>
              </a:rPr>
              <a:t>https://www.czechency.org/slovnik/SLOŽKA</a:t>
            </a:r>
            <a:r>
              <a:rPr lang="cs-CZ" b="0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236220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37C05-BC96-4DD2-BE1A-9974F6FA5C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477000" cy="38208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= Nauka o významu </a:t>
            </a:r>
            <a:r>
              <a:rPr lang="cs-CZ" b="1" dirty="0"/>
              <a:t>znaků.</a:t>
            </a:r>
          </a:p>
          <a:p>
            <a:r>
              <a:rPr lang="cs-CZ" dirty="0"/>
              <a:t>Znak = něco, co něco zastupuje (reprezentant).</a:t>
            </a:r>
          </a:p>
          <a:p>
            <a:pPr lvl="1"/>
            <a:r>
              <a:rPr lang="cs-CZ" dirty="0"/>
              <a:t>Koncepce jazykového znaku (Ferdinand de Saussure).</a:t>
            </a:r>
          </a:p>
          <a:p>
            <a:pPr lvl="1"/>
            <a:r>
              <a:rPr lang="cs-CZ" dirty="0"/>
              <a:t>V našem případě nauka o významu morfémů, slov, slovních spojení, vět, promluv...</a:t>
            </a:r>
          </a:p>
          <a:p>
            <a:pPr marL="324000" lvl="1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Jak souvisí sémantika s počítačovou lingvistikou?</a:t>
            </a:r>
          </a:p>
          <a:p>
            <a:pPr marL="324000" lvl="1" indent="0">
              <a:buNone/>
            </a:pPr>
            <a:endParaRPr lang="cs-CZ" dirty="0"/>
          </a:p>
          <a:p>
            <a:pPr marL="324000" lvl="1" indent="0" algn="ctr">
              <a:buNone/>
            </a:pPr>
            <a:r>
              <a:rPr lang="cs-CZ" sz="2400" dirty="0"/>
              <a:t>Co je význam?</a:t>
            </a:r>
          </a:p>
          <a:p>
            <a:pPr marL="324000" lvl="1" indent="0" algn="ctr">
              <a:buNone/>
            </a:pPr>
            <a:r>
              <a:rPr lang="cs-CZ" sz="2400" dirty="0"/>
              <a:t>Jak mohou s významem pracovat počítače?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2BEE89-9A0A-4767-9B6E-17000E536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Sémantika (a počítače?)</a:t>
            </a:r>
          </a:p>
        </p:txBody>
      </p:sp>
    </p:spTree>
    <p:extLst>
      <p:ext uri="{BB962C8B-B14F-4D97-AF65-F5344CB8AC3E}">
        <p14:creationId xmlns:p14="http://schemas.microsoft.com/office/powerpoint/2010/main" val="3830167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C3E3120-26C0-48E9-AEC5-8C738A7B73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cs-CZ" dirty="0"/>
              <a:t>Význam ≠ pravdivost </a:t>
            </a:r>
          </a:p>
          <a:p>
            <a:pPr lvl="1"/>
            <a:r>
              <a:rPr lang="cs-CZ" dirty="0"/>
              <a:t>promluva je pravdivá, pokud jsou její části pravdivé a zároveň správně poskládané (pravdivostní podmínky)</a:t>
            </a:r>
          </a:p>
          <a:p>
            <a:pPr lvl="1"/>
            <a:r>
              <a:rPr lang="cs-CZ" dirty="0"/>
              <a:t>jak ale popsat pravdivostní podmínky?</a:t>
            </a:r>
          </a:p>
          <a:p>
            <a:r>
              <a:rPr lang="cs-CZ" dirty="0"/>
              <a:t>Význam ≠ užití </a:t>
            </a:r>
          </a:p>
          <a:p>
            <a:pPr lvl="1"/>
            <a:r>
              <a:rPr lang="cs-CZ" dirty="0"/>
              <a:t>význam znaku nelze určit přesněji než výčtem užití tohoto znaku</a:t>
            </a:r>
          </a:p>
          <a:p>
            <a:pPr lvl="1"/>
            <a:endParaRPr lang="cs-CZ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8E48181-3AA1-4E96-84F2-523C58D36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8094133" cy="1189037"/>
          </a:xfrm>
        </p:spPr>
        <p:txBody>
          <a:bodyPr/>
          <a:lstStyle/>
          <a:p>
            <a:r>
              <a:rPr lang="cs-CZ" dirty="0"/>
              <a:t>Význam (MEANING): co není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E338AAE-81A0-4FA0-AD53-3F18ADCB249E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141255" y="1904998"/>
            <a:ext cx="5194300" cy="3633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1" dirty="0">
                <a:solidFill>
                  <a:srgbClr val="41867E"/>
                </a:solidFill>
              </a:rPr>
              <a:t>Význam ≠ reference</a:t>
            </a:r>
          </a:p>
          <a:p>
            <a:pPr lvl="1"/>
            <a:r>
              <a:rPr lang="cs-CZ" sz="1800" dirty="0">
                <a:solidFill>
                  <a:srgbClr val="41867E"/>
                </a:solidFill>
              </a:rPr>
              <a:t>příklady a protipříklady: B. Obama, já, jednorožec, nikdo, ahoj, vynálezce joja, vynálezce parkovacího automatu </a:t>
            </a:r>
          </a:p>
          <a:p>
            <a:pPr lvl="1"/>
            <a:r>
              <a:rPr lang="cs-CZ" sz="1800" dirty="0">
                <a:solidFill>
                  <a:srgbClr val="41867E"/>
                </a:solidFill>
              </a:rPr>
              <a:t>někdy mluvíme o smyslu (SENSE), aby bylo jasné, že nemíníme odkazovaný objekt</a:t>
            </a:r>
          </a:p>
          <a:p>
            <a:pPr marL="0" indent="0">
              <a:buNone/>
            </a:pPr>
            <a:r>
              <a:rPr lang="cs-CZ" sz="1800" b="1" dirty="0">
                <a:solidFill>
                  <a:srgbClr val="41867E"/>
                </a:solidFill>
              </a:rPr>
              <a:t>Význam ≠ (vědecká) znalost</a:t>
            </a:r>
          </a:p>
          <a:p>
            <a:pPr lvl="1"/>
            <a:r>
              <a:rPr lang="cs-CZ" sz="1800" dirty="0">
                <a:solidFill>
                  <a:srgbClr val="41867E"/>
                </a:solidFill>
              </a:rPr>
              <a:t>příklady: sůl=chlorid sodný NaCl</a:t>
            </a:r>
          </a:p>
          <a:p>
            <a:pPr lvl="1"/>
            <a:r>
              <a:rPr lang="cs-CZ" sz="1800" dirty="0">
                <a:solidFill>
                  <a:srgbClr val="41867E"/>
                </a:solidFill>
              </a:rPr>
              <a:t>protipříklady: Bůh, pondělí, sodík</a:t>
            </a:r>
          </a:p>
        </p:txBody>
      </p:sp>
    </p:spTree>
    <p:extLst>
      <p:ext uri="{BB962C8B-B14F-4D97-AF65-F5344CB8AC3E}">
        <p14:creationId xmlns:p14="http://schemas.microsoft.com/office/powerpoint/2010/main" val="1443715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0C73B-C549-4CD0-8BA6-65F48EEBC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7188200" cy="1189037"/>
          </a:xfrm>
        </p:spPr>
        <p:txBody>
          <a:bodyPr anchor="t">
            <a:normAutofit/>
          </a:bodyPr>
          <a:lstStyle/>
          <a:p>
            <a:r>
              <a:rPr lang="cs-CZ" sz="4000" b="1" dirty="0"/>
              <a:t>Přístupy ke studiu významu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F888FFA4-24BA-4868-B076-A94995C750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636183"/>
              </p:ext>
            </p:extLst>
          </p:nvPr>
        </p:nvGraphicFramePr>
        <p:xfrm>
          <a:off x="581192" y="2340864"/>
          <a:ext cx="11029615" cy="2942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36020235-83FB-49ED-B30A-BA95E32789D5}"/>
              </a:ext>
            </a:extLst>
          </p:cNvPr>
          <p:cNvSpPr/>
          <p:nvPr/>
        </p:nvSpPr>
        <p:spPr>
          <a:xfrm>
            <a:off x="3589207" y="5488000"/>
            <a:ext cx="5301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Současně existuje řada přístupů </a:t>
            </a:r>
            <a:r>
              <a:rPr lang="cs-CZ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mezi</a:t>
            </a:r>
            <a:r>
              <a:rPr lang="cs-CZ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uvedenými.</a:t>
            </a:r>
          </a:p>
        </p:txBody>
      </p:sp>
    </p:spTree>
    <p:extLst>
      <p:ext uri="{BB962C8B-B14F-4D97-AF65-F5344CB8AC3E}">
        <p14:creationId xmlns:p14="http://schemas.microsoft.com/office/powerpoint/2010/main" val="1822836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CE50E06-E63E-4F56-A2A4-9E76FE39B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9127068" cy="1189037"/>
          </a:xfrm>
        </p:spPr>
        <p:txBody>
          <a:bodyPr>
            <a:normAutofit/>
          </a:bodyPr>
          <a:lstStyle/>
          <a:p>
            <a:r>
              <a:rPr lang="pl-PL" dirty="0"/>
              <a:t>Proč je nauka o významu obtížná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F984E2-31A5-468B-BDD2-9BF3D346F2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2243666"/>
            <a:ext cx="5334000" cy="2937933"/>
          </a:xfrm>
        </p:spPr>
        <p:txBody>
          <a:bodyPr>
            <a:normAutofit/>
          </a:bodyPr>
          <a:lstStyle/>
          <a:p>
            <a:pPr lvl="1"/>
            <a:r>
              <a:rPr lang="cs-CZ" dirty="0"/>
              <a:t>nedokážeme formálně přesně popsat význam</a:t>
            </a:r>
          </a:p>
          <a:p>
            <a:pPr lvl="1"/>
            <a:r>
              <a:rPr lang="cs-CZ" dirty="0"/>
              <a:t>jeden a týž znak se používá pro označení více významů (víceznačnost)</a:t>
            </a:r>
          </a:p>
          <a:p>
            <a:pPr lvl="1"/>
            <a:r>
              <a:rPr lang="cs-CZ" dirty="0"/>
              <a:t>věty v přirozeném jazyce se nevyjadřují úplně (implicitní vs. explicitní informace)</a:t>
            </a:r>
          </a:p>
          <a:p>
            <a:pPr lvl="1"/>
            <a:r>
              <a:rPr lang="cs-CZ" dirty="0"/>
              <a:t>k významovým posunům dochází častěji, </a:t>
            </a:r>
            <a:br>
              <a:rPr lang="cs-CZ" dirty="0"/>
            </a:br>
            <a:r>
              <a:rPr lang="cs-CZ" dirty="0"/>
              <a:t>než by se zdálo </a:t>
            </a:r>
            <a:br>
              <a:rPr lang="cs-CZ" dirty="0"/>
            </a:br>
            <a:endParaRPr lang="en-US" dirty="0"/>
          </a:p>
        </p:txBody>
      </p:sp>
      <p:pic>
        <p:nvPicPr>
          <p:cNvPr id="4" name="Picture Placeholder 3" descr="Text, letter&#10;&#10;Description automatically generated">
            <a:extLst>
              <a:ext uri="{FF2B5EF4-FFF2-40B4-BE49-F238E27FC236}">
                <a16:creationId xmlns:a16="http://schemas.microsoft.com/office/drawing/2014/main" id="{B61AAD77-08E9-47F8-9A87-96D748B0811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956" r="956"/>
          <a:stretch>
            <a:fillRect/>
          </a:stretch>
        </p:blipFill>
        <p:spPr>
          <a:xfrm>
            <a:off x="6858000" y="1541463"/>
            <a:ext cx="4572000" cy="4287837"/>
          </a:xfrm>
          <a:solidFill>
            <a:schemeClr val="accent4">
              <a:lumMod val="75000"/>
            </a:schemeClr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0D17DC-79FA-4F00-9C92-B21E4FAFA61B}"/>
              </a:ext>
            </a:extLst>
          </p:cNvPr>
          <p:cNvSpPr txBox="1"/>
          <p:nvPr/>
        </p:nvSpPr>
        <p:spPr>
          <a:xfrm>
            <a:off x="6858000" y="5829300"/>
            <a:ext cx="457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>
                <a:hlinkClick r:id="rId4" tooltip="https://en.wikipedia.org/wiki/Sense_and_reference"/>
              </a:rPr>
              <a:t>This Photo</a:t>
            </a:r>
            <a:r>
              <a:rPr lang="cs-CZ" sz="900"/>
              <a:t> by Unknown Author is licensed under </a:t>
            </a:r>
            <a:r>
              <a:rPr lang="cs-CZ" sz="900">
                <a:hlinkClick r:id="rId5" tooltip="https://creativecommons.org/licenses/by-sa/3.0/"/>
              </a:rPr>
              <a:t>CC BY-SA</a:t>
            </a:r>
            <a:endParaRPr lang="cs-CZ" sz="900"/>
          </a:p>
        </p:txBody>
      </p:sp>
    </p:spTree>
    <p:extLst>
      <p:ext uri="{BB962C8B-B14F-4D97-AF65-F5344CB8AC3E}">
        <p14:creationId xmlns:p14="http://schemas.microsoft.com/office/powerpoint/2010/main" val="1811410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37C05-BC96-4DD2-BE1A-9974F6FA5C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1999" y="2065867"/>
            <a:ext cx="7281333" cy="4076172"/>
          </a:xfrm>
        </p:spPr>
        <p:txBody>
          <a:bodyPr>
            <a:normAutofit/>
          </a:bodyPr>
          <a:lstStyle/>
          <a:p>
            <a:r>
              <a:rPr lang="cs-CZ" dirty="0"/>
              <a:t>(Principle of compositionality): Gottlob Frege, 1892</a:t>
            </a:r>
          </a:p>
          <a:p>
            <a:pPr marL="936000" lvl="3" indent="0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For every complex expression 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 in 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L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the reference of 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 in 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L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 is determined by the structure of 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 in 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L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 and the references of the constituents of 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 in 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L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Szab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ó, 2020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]</a:t>
            </a:r>
            <a:br>
              <a:rPr lang="cs-CZ" dirty="0">
                <a:solidFill>
                  <a:schemeClr val="accent1">
                    <a:lumMod val="50000"/>
                  </a:schemeClr>
                </a:solidFill>
              </a:rPr>
            </a:b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/>
              <a:t>V</a:t>
            </a:r>
            <a:r>
              <a:rPr lang="cs-CZ" dirty="0"/>
              <a:t>ýznam celku lze určit z významů</a:t>
            </a:r>
            <a:r>
              <a:rPr lang="en-US" dirty="0"/>
              <a:t> </a:t>
            </a:r>
            <a:r>
              <a:rPr lang="cs-CZ" dirty="0"/>
              <a:t>částí ...</a:t>
            </a:r>
            <a:endParaRPr lang="en-US" dirty="0"/>
          </a:p>
          <a:p>
            <a:pPr lvl="1"/>
            <a:r>
              <a:rPr lang="en-US" dirty="0"/>
              <a:t>r</a:t>
            </a:r>
            <a:r>
              <a:rPr lang="cs-CZ" dirty="0"/>
              <a:t>ychlý</a:t>
            </a:r>
            <a:r>
              <a:rPr lang="en-US" dirty="0"/>
              <a:t> </a:t>
            </a:r>
            <a:r>
              <a:rPr lang="cs-CZ" dirty="0"/>
              <a:t>+</a:t>
            </a:r>
            <a:r>
              <a:rPr lang="en-US" dirty="0"/>
              <a:t> </a:t>
            </a:r>
            <a:r>
              <a:rPr lang="cs-CZ" dirty="0"/>
              <a:t>auto</a:t>
            </a:r>
            <a:r>
              <a:rPr lang="en-US" dirty="0"/>
              <a:t> </a:t>
            </a:r>
            <a:r>
              <a:rPr lang="cs-CZ" dirty="0"/>
              <a:t>=</a:t>
            </a:r>
            <a:r>
              <a:rPr lang="en-US" dirty="0"/>
              <a:t> </a:t>
            </a:r>
            <a:r>
              <a:rPr lang="cs-CZ" dirty="0"/>
              <a:t>rychlé auto</a:t>
            </a:r>
          </a:p>
          <a:p>
            <a:r>
              <a:rPr lang="cs-CZ" dirty="0"/>
              <a:t>... a struktury výrazu</a:t>
            </a:r>
          </a:p>
          <a:p>
            <a:pPr lvl="1"/>
            <a:r>
              <a:rPr lang="cs-CZ" dirty="0"/>
              <a:t>otcův bratr vs. bratrův otec</a:t>
            </a:r>
            <a:endParaRPr lang="en-US" dirty="0"/>
          </a:p>
          <a:p>
            <a:r>
              <a:rPr lang="en-US" dirty="0"/>
              <a:t>P</a:t>
            </a:r>
            <a:r>
              <a:rPr lang="cs-CZ" dirty="0"/>
              <a:t>orušení principu kompozicionality – idiomy, frazémy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</a:t>
            </a:r>
            <a:r>
              <a:rPr lang="cs-CZ" dirty="0"/>
              <a:t>laměný</a:t>
            </a:r>
            <a:r>
              <a:rPr lang="en-US" dirty="0"/>
              <a:t> </a:t>
            </a:r>
            <a:r>
              <a:rPr lang="cs-CZ" dirty="0"/>
              <a:t>+</a:t>
            </a:r>
            <a:r>
              <a:rPr lang="en-US" dirty="0"/>
              <a:t> </a:t>
            </a:r>
            <a:r>
              <a:rPr lang="cs-CZ" dirty="0"/>
              <a:t>vdovec</a:t>
            </a:r>
            <a:r>
              <a:rPr lang="en-US" dirty="0"/>
              <a:t> </a:t>
            </a:r>
            <a:r>
              <a:rPr lang="cs-CZ" dirty="0"/>
              <a:t>≠</a:t>
            </a:r>
            <a:r>
              <a:rPr lang="en-US" dirty="0"/>
              <a:t> </a:t>
            </a:r>
            <a:r>
              <a:rPr lang="cs-CZ" dirty="0"/>
              <a:t>slaměný vdovec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2BEE89-9A0A-4767-9B6E-17000E536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6476999" cy="1189037"/>
          </a:xfrm>
        </p:spPr>
        <p:txBody>
          <a:bodyPr anchor="t">
            <a:normAutofit/>
          </a:bodyPr>
          <a:lstStyle/>
          <a:p>
            <a:r>
              <a:rPr lang="cs-CZ" dirty="0"/>
              <a:t>Východiska 20. stol: Princip kompozicionality</a:t>
            </a:r>
          </a:p>
        </p:txBody>
      </p:sp>
    </p:spTree>
    <p:extLst>
      <p:ext uri="{BB962C8B-B14F-4D97-AF65-F5344CB8AC3E}">
        <p14:creationId xmlns:p14="http://schemas.microsoft.com/office/powerpoint/2010/main" val="68830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37C05-BC96-4DD2-BE1A-9974F6FA5C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dirty="0"/>
              <a:t>Triangle of reference (Ogden, Richards, 1923)</a:t>
            </a:r>
          </a:p>
          <a:p>
            <a:pPr marL="0" indent="0" algn="r">
              <a:buNone/>
            </a:pPr>
            <a:endParaRPr lang="cs-CZ" dirty="0"/>
          </a:p>
          <a:p>
            <a:pPr marL="0" indent="0" algn="r">
              <a:buNone/>
            </a:pPr>
            <a:endParaRPr lang="cs-CZ" dirty="0"/>
          </a:p>
          <a:p>
            <a:pPr marL="0" indent="0" algn="r">
              <a:buNone/>
            </a:pPr>
            <a:endParaRPr lang="cs-CZ" dirty="0"/>
          </a:p>
          <a:p>
            <a:pPr marL="0" indent="0" algn="r">
              <a:buNone/>
            </a:pPr>
            <a:endParaRPr lang="cs-CZ" dirty="0"/>
          </a:p>
          <a:p>
            <a:pPr marL="0" indent="0" algn="r">
              <a:buNone/>
            </a:pPr>
            <a:endParaRPr lang="cs-CZ" dirty="0"/>
          </a:p>
          <a:p>
            <a:pPr marL="0" indent="0" algn="r">
              <a:buNone/>
            </a:pPr>
            <a:endParaRPr lang="cs-CZ" dirty="0"/>
          </a:p>
          <a:p>
            <a:pPr marL="0" indent="0" algn="r">
              <a:buNone/>
            </a:pPr>
            <a:endParaRPr lang="cs-CZ" dirty="0"/>
          </a:p>
          <a:p>
            <a:pPr marL="0" indent="0" algn="r">
              <a:buNone/>
            </a:pPr>
            <a:endParaRPr lang="cs-CZ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2BEE89-9A0A-4767-9B6E-17000E536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9237134" cy="1189037"/>
          </a:xfrm>
        </p:spPr>
        <p:txBody>
          <a:bodyPr>
            <a:normAutofit/>
          </a:bodyPr>
          <a:lstStyle/>
          <a:p>
            <a:r>
              <a:rPr lang="cs-CZ" dirty="0"/>
              <a:t>Východiska 20. stol: </a:t>
            </a:r>
            <a:br>
              <a:rPr lang="cs-CZ" dirty="0"/>
            </a:br>
            <a:r>
              <a:rPr lang="cs-CZ" dirty="0"/>
              <a:t>Odgen-Richardsův trojúhelník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11C3E6C6-A440-490B-9972-279F963CF1DB}"/>
              </a:ext>
            </a:extLst>
          </p:cNvPr>
          <p:cNvSpPr/>
          <p:nvPr/>
        </p:nvSpPr>
        <p:spPr>
          <a:xfrm>
            <a:off x="2740066" y="2994337"/>
            <a:ext cx="2987899" cy="2575775"/>
          </a:xfrm>
          <a:prstGeom prst="triangl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C85065-0949-4AEF-A223-047D8E2DA9A2}"/>
              </a:ext>
            </a:extLst>
          </p:cNvPr>
          <p:cNvSpPr txBox="1"/>
          <p:nvPr/>
        </p:nvSpPr>
        <p:spPr>
          <a:xfrm>
            <a:off x="3095786" y="2291322"/>
            <a:ext cx="2276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/>
              <a:t>Význam (designát)</a:t>
            </a:r>
          </a:p>
          <a:p>
            <a:pPr algn="ctr"/>
            <a:r>
              <a:rPr lang="cs-CZ" dirty="0"/>
              <a:t>Thought or Reference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A90E0F-D6E4-4E0D-BED7-04D66F5B7B55}"/>
              </a:ext>
            </a:extLst>
          </p:cNvPr>
          <p:cNvSpPr txBox="1"/>
          <p:nvPr/>
        </p:nvSpPr>
        <p:spPr>
          <a:xfrm>
            <a:off x="1729075" y="5683479"/>
            <a:ext cx="1548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Symbol (znak)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19B403-0009-430C-B677-53F458E13CD0}"/>
              </a:ext>
            </a:extLst>
          </p:cNvPr>
          <p:cNvSpPr txBox="1"/>
          <p:nvPr/>
        </p:nvSpPr>
        <p:spPr>
          <a:xfrm>
            <a:off x="5077582" y="5683479"/>
            <a:ext cx="1960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Referent (denotát)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D56448B4-EBD2-4E48-8803-7299FABFD97B}"/>
              </a:ext>
            </a:extLst>
          </p:cNvPr>
          <p:cNvSpPr/>
          <p:nvPr/>
        </p:nvSpPr>
        <p:spPr>
          <a:xfrm>
            <a:off x="2740066" y="2994337"/>
            <a:ext cx="2987899" cy="2575775"/>
          </a:xfrm>
          <a:custGeom>
            <a:avLst/>
            <a:gdLst>
              <a:gd name="connsiteX0" fmla="*/ 0 w 2987899"/>
              <a:gd name="connsiteY0" fmla="*/ 2575775 h 2575775"/>
              <a:gd name="connsiteX1" fmla="*/ 1493950 w 2987899"/>
              <a:gd name="connsiteY1" fmla="*/ 0 h 2575775"/>
              <a:gd name="connsiteX2" fmla="*/ 2987899 w 2987899"/>
              <a:gd name="connsiteY2" fmla="*/ 2575775 h 2575775"/>
              <a:gd name="connsiteX3" fmla="*/ 0 w 2987899"/>
              <a:gd name="connsiteY3" fmla="*/ 2575775 h 2575775"/>
              <a:gd name="connsiteX0" fmla="*/ 0 w 2987899"/>
              <a:gd name="connsiteY0" fmla="*/ 2575775 h 2667215"/>
              <a:gd name="connsiteX1" fmla="*/ 1493950 w 2987899"/>
              <a:gd name="connsiteY1" fmla="*/ 0 h 2667215"/>
              <a:gd name="connsiteX2" fmla="*/ 2987899 w 2987899"/>
              <a:gd name="connsiteY2" fmla="*/ 2575775 h 2667215"/>
              <a:gd name="connsiteX3" fmla="*/ 91440 w 2987899"/>
              <a:gd name="connsiteY3" fmla="*/ 2667215 h 2667215"/>
              <a:gd name="connsiteX0" fmla="*/ 0 w 2987899"/>
              <a:gd name="connsiteY0" fmla="*/ 2575775 h 2575775"/>
              <a:gd name="connsiteX1" fmla="*/ 1493950 w 2987899"/>
              <a:gd name="connsiteY1" fmla="*/ 0 h 2575775"/>
              <a:gd name="connsiteX2" fmla="*/ 2987899 w 2987899"/>
              <a:gd name="connsiteY2" fmla="*/ 2575775 h 257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87899" h="2575775">
                <a:moveTo>
                  <a:pt x="0" y="2575775"/>
                </a:moveTo>
                <a:lnTo>
                  <a:pt x="1493950" y="0"/>
                </a:lnTo>
                <a:lnTo>
                  <a:pt x="2987899" y="2575775"/>
                </a:lnTo>
              </a:path>
            </a:pathLst>
          </a:cu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174974-35EF-4839-B3D6-8221B4680F73}"/>
              </a:ext>
            </a:extLst>
          </p:cNvPr>
          <p:cNvSpPr txBox="1"/>
          <p:nvPr/>
        </p:nvSpPr>
        <p:spPr>
          <a:xfrm rot="18049985">
            <a:off x="2553570" y="4002963"/>
            <a:ext cx="1509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symbolizuje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1DE02A-B0EC-4EAE-8CF8-DE056D52553F}"/>
              </a:ext>
            </a:extLst>
          </p:cNvPr>
          <p:cNvSpPr txBox="1"/>
          <p:nvPr/>
        </p:nvSpPr>
        <p:spPr>
          <a:xfrm rot="3616519">
            <a:off x="3820819" y="4097559"/>
            <a:ext cx="2884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odkazuje (refers to)</a:t>
            </a:r>
          </a:p>
        </p:txBody>
      </p:sp>
    </p:spTree>
    <p:extLst>
      <p:ext uri="{BB962C8B-B14F-4D97-AF65-F5344CB8AC3E}">
        <p14:creationId xmlns:p14="http://schemas.microsoft.com/office/powerpoint/2010/main" val="197197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2335D98-FF23-442D-B305-FD5FDABC3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239" y="1914848"/>
            <a:ext cx="1832966" cy="178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2BEE89-9A0A-4767-9B6E-17000E536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7713134" cy="1189037"/>
          </a:xfrm>
        </p:spPr>
        <p:txBody>
          <a:bodyPr>
            <a:normAutofit/>
          </a:bodyPr>
          <a:lstStyle/>
          <a:p>
            <a:r>
              <a:rPr lang="cs-CZ" dirty="0"/>
              <a:t>Východiska 20. stol: </a:t>
            </a:r>
            <a:br>
              <a:rPr lang="cs-CZ" dirty="0"/>
            </a:br>
            <a:r>
              <a:rPr lang="cs-CZ" dirty="0"/>
              <a:t>Odgen-Richardsův trojúhelník</a:t>
            </a:r>
          </a:p>
        </p:txBody>
      </p:sp>
      <p:pic>
        <p:nvPicPr>
          <p:cNvPr id="1030" name="Picture 6" descr="30,000+ Free Cute Dog Images &amp; Pictures In HD - Pixabay">
            <a:extLst>
              <a:ext uri="{FF2B5EF4-FFF2-40B4-BE49-F238E27FC236}">
                <a16:creationId xmlns:a16="http://schemas.microsoft.com/office/drawing/2014/main" id="{B3C508C3-DD33-4CD3-A593-5B86820E2A6B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965" y="4991443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11C3E6C6-A440-490B-9972-279F963CF1DB}"/>
              </a:ext>
            </a:extLst>
          </p:cNvPr>
          <p:cNvSpPr/>
          <p:nvPr/>
        </p:nvSpPr>
        <p:spPr>
          <a:xfrm>
            <a:off x="2740066" y="2994337"/>
            <a:ext cx="2987899" cy="2575775"/>
          </a:xfrm>
          <a:prstGeom prst="triangl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A90E0F-D6E4-4E0D-BED7-04D66F5B7B55}"/>
              </a:ext>
            </a:extLst>
          </p:cNvPr>
          <p:cNvSpPr txBox="1"/>
          <p:nvPr/>
        </p:nvSpPr>
        <p:spPr>
          <a:xfrm>
            <a:off x="2227163" y="5651504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„pes“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D56448B4-EBD2-4E48-8803-7299FABFD97B}"/>
              </a:ext>
            </a:extLst>
          </p:cNvPr>
          <p:cNvSpPr/>
          <p:nvPr/>
        </p:nvSpPr>
        <p:spPr>
          <a:xfrm>
            <a:off x="2740066" y="2994337"/>
            <a:ext cx="2987899" cy="2575775"/>
          </a:xfrm>
          <a:custGeom>
            <a:avLst/>
            <a:gdLst>
              <a:gd name="connsiteX0" fmla="*/ 0 w 2987899"/>
              <a:gd name="connsiteY0" fmla="*/ 2575775 h 2575775"/>
              <a:gd name="connsiteX1" fmla="*/ 1493950 w 2987899"/>
              <a:gd name="connsiteY1" fmla="*/ 0 h 2575775"/>
              <a:gd name="connsiteX2" fmla="*/ 2987899 w 2987899"/>
              <a:gd name="connsiteY2" fmla="*/ 2575775 h 2575775"/>
              <a:gd name="connsiteX3" fmla="*/ 0 w 2987899"/>
              <a:gd name="connsiteY3" fmla="*/ 2575775 h 2575775"/>
              <a:gd name="connsiteX0" fmla="*/ 0 w 2987899"/>
              <a:gd name="connsiteY0" fmla="*/ 2575775 h 2667215"/>
              <a:gd name="connsiteX1" fmla="*/ 1493950 w 2987899"/>
              <a:gd name="connsiteY1" fmla="*/ 0 h 2667215"/>
              <a:gd name="connsiteX2" fmla="*/ 2987899 w 2987899"/>
              <a:gd name="connsiteY2" fmla="*/ 2575775 h 2667215"/>
              <a:gd name="connsiteX3" fmla="*/ 91440 w 2987899"/>
              <a:gd name="connsiteY3" fmla="*/ 2667215 h 2667215"/>
              <a:gd name="connsiteX0" fmla="*/ 0 w 2987899"/>
              <a:gd name="connsiteY0" fmla="*/ 2575775 h 2575775"/>
              <a:gd name="connsiteX1" fmla="*/ 1493950 w 2987899"/>
              <a:gd name="connsiteY1" fmla="*/ 0 h 2575775"/>
              <a:gd name="connsiteX2" fmla="*/ 2987899 w 2987899"/>
              <a:gd name="connsiteY2" fmla="*/ 2575775 h 257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87899" h="2575775">
                <a:moveTo>
                  <a:pt x="0" y="2575775"/>
                </a:moveTo>
                <a:lnTo>
                  <a:pt x="1493950" y="0"/>
                </a:lnTo>
                <a:lnTo>
                  <a:pt x="2987899" y="2575775"/>
                </a:lnTo>
              </a:path>
            </a:pathLst>
          </a:cu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A663F3-99FC-4B96-8A19-AA2B6D64F7AE}"/>
              </a:ext>
            </a:extLst>
          </p:cNvPr>
          <p:cNvSpPr txBox="1"/>
          <p:nvPr/>
        </p:nvSpPr>
        <p:spPr>
          <a:xfrm rot="18049985">
            <a:off x="2553570" y="4002963"/>
            <a:ext cx="1509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symbolizuje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242552-E0A8-4949-BBAE-3289D171C5E4}"/>
              </a:ext>
            </a:extLst>
          </p:cNvPr>
          <p:cNvSpPr txBox="1"/>
          <p:nvPr/>
        </p:nvSpPr>
        <p:spPr>
          <a:xfrm rot="3616519">
            <a:off x="3820819" y="4097559"/>
            <a:ext cx="2884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odkazuje (refers to)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E0CE56A-9E8B-418B-82DF-F591DF990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738" y="1947006"/>
            <a:ext cx="720594" cy="72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26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37C05-BC96-4DD2-BE1A-9974F6FA5C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endParaRPr lang="cs-CZ" dirty="0"/>
          </a:p>
          <a:p>
            <a:pPr marL="0" indent="0" algn="r">
              <a:buNone/>
            </a:pPr>
            <a:endParaRPr lang="cs-CZ" dirty="0"/>
          </a:p>
          <a:p>
            <a:pPr marL="0" indent="0" algn="r">
              <a:buNone/>
            </a:pPr>
            <a:endParaRPr lang="cs-CZ" dirty="0"/>
          </a:p>
          <a:p>
            <a:pPr marL="0" indent="0" algn="r">
              <a:buNone/>
            </a:pPr>
            <a:endParaRPr lang="cs-CZ" dirty="0"/>
          </a:p>
          <a:p>
            <a:pPr marL="0" indent="0" algn="r">
              <a:buNone/>
            </a:pPr>
            <a:endParaRPr lang="cs-CZ" dirty="0"/>
          </a:p>
          <a:p>
            <a:pPr marL="0" indent="0" algn="r">
              <a:buNone/>
            </a:pPr>
            <a:endParaRPr lang="cs-CZ" dirty="0"/>
          </a:p>
          <a:p>
            <a:pPr marL="0" indent="0" algn="r">
              <a:buNone/>
            </a:pPr>
            <a:endParaRPr lang="cs-CZ" dirty="0"/>
          </a:p>
          <a:p>
            <a:pPr marL="0" indent="0" algn="r">
              <a:buNone/>
            </a:pPr>
            <a:endParaRPr lang="cs-CZ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2BEE89-9A0A-4767-9B6E-17000E536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7924801" cy="1189037"/>
          </a:xfrm>
        </p:spPr>
        <p:txBody>
          <a:bodyPr>
            <a:normAutofit/>
          </a:bodyPr>
          <a:lstStyle/>
          <a:p>
            <a:r>
              <a:rPr lang="cs-CZ" dirty="0"/>
              <a:t>Východiska 20. stol: </a:t>
            </a:r>
            <a:br>
              <a:rPr lang="cs-CZ" dirty="0"/>
            </a:br>
            <a:r>
              <a:rPr lang="cs-CZ" dirty="0"/>
              <a:t>Odgen-Richardsův trojúhelník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11C3E6C6-A440-490B-9972-279F963CF1DB}"/>
              </a:ext>
            </a:extLst>
          </p:cNvPr>
          <p:cNvSpPr/>
          <p:nvPr/>
        </p:nvSpPr>
        <p:spPr>
          <a:xfrm>
            <a:off x="2740066" y="2994337"/>
            <a:ext cx="2987899" cy="2575775"/>
          </a:xfrm>
          <a:prstGeom prst="triangl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C85065-0949-4AEF-A223-047D8E2DA9A2}"/>
              </a:ext>
            </a:extLst>
          </p:cNvPr>
          <p:cNvSpPr txBox="1"/>
          <p:nvPr/>
        </p:nvSpPr>
        <p:spPr>
          <a:xfrm>
            <a:off x="3095786" y="2291322"/>
            <a:ext cx="2276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/>
              <a:t>Význam (designát)</a:t>
            </a:r>
          </a:p>
          <a:p>
            <a:pPr algn="ctr"/>
            <a:r>
              <a:rPr lang="cs-CZ" dirty="0"/>
              <a:t>Thought or Reference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A90E0F-D6E4-4E0D-BED7-04D66F5B7B55}"/>
              </a:ext>
            </a:extLst>
          </p:cNvPr>
          <p:cNvSpPr txBox="1"/>
          <p:nvPr/>
        </p:nvSpPr>
        <p:spPr>
          <a:xfrm>
            <a:off x="1729075" y="5683479"/>
            <a:ext cx="1548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Symbol (znak)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19B403-0009-430C-B677-53F458E13CD0}"/>
              </a:ext>
            </a:extLst>
          </p:cNvPr>
          <p:cNvSpPr txBox="1"/>
          <p:nvPr/>
        </p:nvSpPr>
        <p:spPr>
          <a:xfrm>
            <a:off x="5077582" y="5683479"/>
            <a:ext cx="1960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Referent (denotát)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D56448B4-EBD2-4E48-8803-7299FABFD97B}"/>
              </a:ext>
            </a:extLst>
          </p:cNvPr>
          <p:cNvSpPr/>
          <p:nvPr/>
        </p:nvSpPr>
        <p:spPr>
          <a:xfrm>
            <a:off x="2740066" y="2994337"/>
            <a:ext cx="2987899" cy="2575775"/>
          </a:xfrm>
          <a:custGeom>
            <a:avLst/>
            <a:gdLst>
              <a:gd name="connsiteX0" fmla="*/ 0 w 2987899"/>
              <a:gd name="connsiteY0" fmla="*/ 2575775 h 2575775"/>
              <a:gd name="connsiteX1" fmla="*/ 1493950 w 2987899"/>
              <a:gd name="connsiteY1" fmla="*/ 0 h 2575775"/>
              <a:gd name="connsiteX2" fmla="*/ 2987899 w 2987899"/>
              <a:gd name="connsiteY2" fmla="*/ 2575775 h 2575775"/>
              <a:gd name="connsiteX3" fmla="*/ 0 w 2987899"/>
              <a:gd name="connsiteY3" fmla="*/ 2575775 h 2575775"/>
              <a:gd name="connsiteX0" fmla="*/ 0 w 2987899"/>
              <a:gd name="connsiteY0" fmla="*/ 2575775 h 2667215"/>
              <a:gd name="connsiteX1" fmla="*/ 1493950 w 2987899"/>
              <a:gd name="connsiteY1" fmla="*/ 0 h 2667215"/>
              <a:gd name="connsiteX2" fmla="*/ 2987899 w 2987899"/>
              <a:gd name="connsiteY2" fmla="*/ 2575775 h 2667215"/>
              <a:gd name="connsiteX3" fmla="*/ 91440 w 2987899"/>
              <a:gd name="connsiteY3" fmla="*/ 2667215 h 2667215"/>
              <a:gd name="connsiteX0" fmla="*/ 0 w 2987899"/>
              <a:gd name="connsiteY0" fmla="*/ 2575775 h 2575775"/>
              <a:gd name="connsiteX1" fmla="*/ 1493950 w 2987899"/>
              <a:gd name="connsiteY1" fmla="*/ 0 h 2575775"/>
              <a:gd name="connsiteX2" fmla="*/ 2987899 w 2987899"/>
              <a:gd name="connsiteY2" fmla="*/ 2575775 h 257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87899" h="2575775">
                <a:moveTo>
                  <a:pt x="0" y="2575775"/>
                </a:moveTo>
                <a:lnTo>
                  <a:pt x="1493950" y="0"/>
                </a:lnTo>
                <a:lnTo>
                  <a:pt x="2987899" y="2575775"/>
                </a:lnTo>
              </a:path>
            </a:pathLst>
          </a:cu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174974-35EF-4839-B3D6-8221B4680F73}"/>
              </a:ext>
            </a:extLst>
          </p:cNvPr>
          <p:cNvSpPr txBox="1"/>
          <p:nvPr/>
        </p:nvSpPr>
        <p:spPr>
          <a:xfrm rot="18049985">
            <a:off x="2553570" y="4002963"/>
            <a:ext cx="1509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symbolizuje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1DE02A-B0EC-4EAE-8CF8-DE056D52553F}"/>
              </a:ext>
            </a:extLst>
          </p:cNvPr>
          <p:cNvSpPr txBox="1"/>
          <p:nvPr/>
        </p:nvSpPr>
        <p:spPr>
          <a:xfrm rot="3616519">
            <a:off x="3820819" y="4097559"/>
            <a:ext cx="2884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odkazuje (refers to)</a:t>
            </a: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512EEF5C-FB95-497A-B416-DC226287F2E3}"/>
              </a:ext>
            </a:extLst>
          </p:cNvPr>
          <p:cNvSpPr/>
          <p:nvPr/>
        </p:nvSpPr>
        <p:spPr>
          <a:xfrm>
            <a:off x="3331872" y="794223"/>
            <a:ext cx="5451892" cy="2688036"/>
          </a:xfrm>
          <a:prstGeom prst="cloud">
            <a:avLst/>
          </a:prstGeom>
          <a:solidFill>
            <a:schemeClr val="accent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>
                <a:latin typeface="+mj-lt"/>
              </a:rPr>
              <a:t>KONCEPTY</a:t>
            </a: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4A9FC644-F3E6-4276-B1CE-AF76154613D7}"/>
              </a:ext>
            </a:extLst>
          </p:cNvPr>
          <p:cNvSpPr/>
          <p:nvPr/>
        </p:nvSpPr>
        <p:spPr>
          <a:xfrm>
            <a:off x="0" y="3884656"/>
            <a:ext cx="4311805" cy="2798641"/>
          </a:xfrm>
          <a:prstGeom prst="cloud">
            <a:avLst/>
          </a:prstGeom>
          <a:solidFill>
            <a:schemeClr val="accent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>
                <a:latin typeface="+mj-lt"/>
              </a:rPr>
              <a:t>JAZYK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7DBA8392-27AA-4C71-9008-33609BC22016}"/>
              </a:ext>
            </a:extLst>
          </p:cNvPr>
          <p:cNvSpPr/>
          <p:nvPr/>
        </p:nvSpPr>
        <p:spPr>
          <a:xfrm>
            <a:off x="4845931" y="3399584"/>
            <a:ext cx="4965755" cy="2798641"/>
          </a:xfrm>
          <a:prstGeom prst="cloud">
            <a:avLst/>
          </a:prstGeom>
          <a:solidFill>
            <a:schemeClr val="accent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>
                <a:latin typeface="+mj-lt"/>
              </a:rPr>
              <a:t>SVĚT</a:t>
            </a:r>
          </a:p>
        </p:txBody>
      </p:sp>
    </p:spTree>
    <p:extLst>
      <p:ext uri="{BB962C8B-B14F-4D97-AF65-F5344CB8AC3E}">
        <p14:creationId xmlns:p14="http://schemas.microsoft.com/office/powerpoint/2010/main" val="1190956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Islander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E56925"/>
      </a:accent1>
      <a:accent2>
        <a:srgbClr val="F19936"/>
      </a:accent2>
      <a:accent3>
        <a:srgbClr val="5DA3CC"/>
      </a:accent3>
      <a:accent4>
        <a:srgbClr val="B3DAD6"/>
      </a:accent4>
      <a:accent5>
        <a:srgbClr val="76B144"/>
      </a:accent5>
      <a:accent6>
        <a:srgbClr val="438F63"/>
      </a:accent6>
      <a:hlink>
        <a:srgbClr val="E2DD60"/>
      </a:hlink>
      <a:folHlink>
        <a:srgbClr val="E78576"/>
      </a:folHlink>
    </a:clrScheme>
    <a:fontScheme name="Custom 18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ian Pacific heritage_TM10131490_Win32_LH_v4" id="{B2A0ACF3-34FF-4C5A-A737-2558AC4C9FEA}" vid="{FBDB92CC-0A39-410B-A16B-8C101333048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F9CE79C-5104-4273-B83B-D03AD839A8F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141EBB-3386-4164-A294-111C6309E3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E18D074-6F3D-488C-8220-03C2DEFDE854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855</Words>
  <Application>Microsoft Office PowerPoint</Application>
  <PresentationFormat>Widescreen</PresentationFormat>
  <Paragraphs>128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Segoe UI</vt:lpstr>
      <vt:lpstr>1_Office Theme</vt:lpstr>
      <vt:lpstr>PLIN037 Sémantika a počítače</vt:lpstr>
      <vt:lpstr>Sémantika (a počítače?)</vt:lpstr>
      <vt:lpstr>Význam (MEANING): co není</vt:lpstr>
      <vt:lpstr>Přístupy ke studiu významu</vt:lpstr>
      <vt:lpstr>Proč je nauka o významu obtížná</vt:lpstr>
      <vt:lpstr>Východiska 20. stol: Princip kompozicionality</vt:lpstr>
      <vt:lpstr>Východiska 20. stol:  Odgen-Richardsův trojúhelník</vt:lpstr>
      <vt:lpstr>Východiska 20. stol:  Odgen-Richardsův trojúhelník</vt:lpstr>
      <vt:lpstr>Východiska 20. stol:  Odgen-Richardsův trojúhelník</vt:lpstr>
      <vt:lpstr>Východiska 20. stol:  Odgen-Richardsův trojúhelník</vt:lpstr>
      <vt:lpstr>Východiska 20. stol: Typy významů (G. Leech, 1981)</vt:lpstr>
      <vt:lpstr>Jak se projevuje porozumění?  </vt:lpstr>
      <vt:lpstr>Literatura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PLIN037 Sémantika a počítače</dc:title>
  <dc:creator>Neverilova, Zuzana</dc:creator>
  <cp:lastModifiedBy>Neverilova, Zuzana</cp:lastModifiedBy>
  <cp:revision>18</cp:revision>
  <dcterms:created xsi:type="dcterms:W3CDTF">2021-03-03T23:52:02Z</dcterms:created>
  <dcterms:modified xsi:type="dcterms:W3CDTF">2021-03-06T12:23:14Z</dcterms:modified>
</cp:coreProperties>
</file>