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4"/>
  </p:sldMasterIdLst>
  <p:notesMasterIdLst>
    <p:notesMasterId r:id="rId17"/>
  </p:notesMasterIdLst>
  <p:handoutMasterIdLst>
    <p:handoutMasterId r:id="rId18"/>
  </p:handoutMasterIdLst>
  <p:sldIdLst>
    <p:sldId id="1866" r:id="rId5"/>
    <p:sldId id="1881" r:id="rId6"/>
    <p:sldId id="321" r:id="rId7"/>
    <p:sldId id="325" r:id="rId8"/>
    <p:sldId id="1882" r:id="rId9"/>
    <p:sldId id="326" r:id="rId10"/>
    <p:sldId id="327" r:id="rId11"/>
    <p:sldId id="1883" r:id="rId12"/>
    <p:sldId id="329" r:id="rId13"/>
    <p:sldId id="332" r:id="rId14"/>
    <p:sldId id="330" r:id="rId15"/>
    <p:sldId id="1876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nes theme" id="{EE9670AD-028C-4190-AAA8-2AF0F3B1E372}">
          <p14:sldIdLst>
            <p14:sldId id="1866"/>
            <p14:sldId id="1881"/>
            <p14:sldId id="321"/>
            <p14:sldId id="325"/>
            <p14:sldId id="1882"/>
            <p14:sldId id="326"/>
            <p14:sldId id="327"/>
            <p14:sldId id="1883"/>
            <p14:sldId id="329"/>
            <p14:sldId id="332"/>
            <p14:sldId id="330"/>
            <p14:sldId id="18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67E"/>
    <a:srgbClr val="57968F"/>
    <a:srgbClr val="F0E6DC"/>
    <a:srgbClr val="ECE0D4"/>
    <a:srgbClr val="D1B497"/>
    <a:srgbClr val="E3D1BF"/>
    <a:srgbClr val="AA673C"/>
    <a:srgbClr val="6A6967"/>
    <a:srgbClr val="C19C84"/>
    <a:srgbClr val="F8E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3824" autoAdjust="0"/>
  </p:normalViewPr>
  <p:slideViewPr>
    <p:cSldViewPr snapToGrid="0">
      <p:cViewPr varScale="1">
        <p:scale>
          <a:sx n="93" d="100"/>
          <a:sy n="93" d="100"/>
        </p:scale>
        <p:origin x="592" y="72"/>
      </p:cViewPr>
      <p:guideLst>
        <p:guide orient="horz" pos="2160"/>
        <p:guide pos="480"/>
        <p:guide pos="7200"/>
        <p:guide pos="4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184"/>
    </p:cViewPr>
  </p:sorterViewPr>
  <p:notesViewPr>
    <p:cSldViewPr snapToGrid="0">
      <p:cViewPr varScale="1">
        <p:scale>
          <a:sx n="48" d="100"/>
          <a:sy n="48" d="100"/>
        </p:scale>
        <p:origin x="182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C79A4-0B25-469F-9B41-E1B92476C6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87740-790C-4B8E-8BDF-37374E5C19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EE06D-E2C5-4DF1-B3C1-8E9169AAB10D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8AAF8-731F-4C2E-B690-3086B25AF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C11FA-B74B-44E5-9E55-A45B9911BE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E2F40-54C0-4227-BA47-31BF544EF9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44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8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380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4216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9250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479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706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598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4254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8769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1691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86F96C-7264-4BE7-9BD7-69D008FCEB3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9349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7007FCA-3EC9-46F6-BE85-2DE9F97B4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3" name="Title 381">
            <a:extLst>
              <a:ext uri="{FF2B5EF4-FFF2-40B4-BE49-F238E27FC236}">
                <a16:creationId xmlns:a16="http://schemas.microsoft.com/office/drawing/2014/main" id="{219026B8-F099-4229-B446-9FE2B966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656" y="2304288"/>
            <a:ext cx="7022592" cy="2258568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800" b="1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99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9AB818C-9403-4CA7-8FC5-347DDE455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5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58EEFF-117E-4B86-B6B2-CD8F71AA8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 hidden="1">
            <a:extLst>
              <a:ext uri="{FF2B5EF4-FFF2-40B4-BE49-F238E27FC236}">
                <a16:creationId xmlns:a16="http://schemas.microsoft.com/office/drawing/2014/main" id="{D0B12BD8-7E23-4DB3-9F3C-68F6FF145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2650" y="0"/>
            <a:ext cx="2419350" cy="261937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143907-CDEB-455C-878E-7AE28AF7D2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5418919" y="0"/>
            <a:ext cx="6407956" cy="178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2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32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30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700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6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5113336"/>
          </a:xfrm>
        </p:spPr>
        <p:txBody>
          <a:bodyPr/>
          <a:lstStyle>
            <a:lvl1pPr algn="ctr">
              <a:buNone/>
              <a:defRPr sz="16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498076-A8F2-48B0-807A-C402BDA60D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074048"/>
            <a:ext cx="6407956" cy="17839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F9E2C1-844F-4C0E-A423-111C77AE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8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/>
            </a:lvl1pPr>
            <a:lvl2pPr marL="283464" indent="-283464">
              <a:spcBef>
                <a:spcPts val="1000"/>
              </a:spcBef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 hidden="1">
            <a:extLst>
              <a:ext uri="{FF2B5EF4-FFF2-40B4-BE49-F238E27FC236}">
                <a16:creationId xmlns:a16="http://schemas.microsoft.com/office/drawing/2014/main" id="{295740BA-9B4E-4B38-827D-32544CDF7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92800"/>
            <a:ext cx="12192000" cy="9652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9C593AE-D9D2-42FE-A240-F97D187261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327681"/>
            <a:ext cx="5496910" cy="153032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9AA0A799-2244-4DB2-ACAB-F6DA87A7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34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25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92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5000"/>
            <a:ext cx="7219043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05C4425-09AC-4097-B868-D49C9D64C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03"/>
            <a:ext cx="3720664" cy="6857194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C6104E15-F449-422E-973A-1899DDF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9" y="715961"/>
            <a:ext cx="7219043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901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6488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781D833-01F3-4F75-8F62-D60039CA3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4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3/30/2021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1899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7" r:id="rId5"/>
    <p:sldLayoutId id="2147483710" r:id="rId6"/>
    <p:sldLayoutId id="2147483716" r:id="rId7"/>
    <p:sldLayoutId id="2147483718" r:id="rId8"/>
    <p:sldLayoutId id="2147483712" r:id="rId9"/>
    <p:sldLayoutId id="2147483713" r:id="rId10"/>
    <p:sldLayoutId id="2147483714" r:id="rId11"/>
    <p:sldLayoutId id="2147483715" r:id="rId12"/>
    <p:sldLayoutId id="2147483719" r:id="rId13"/>
    <p:sldLayoutId id="2147483720" r:id="rId14"/>
    <p:sldLayoutId id="214748372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omgruber.org/writing/onto-design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alumni.media.mit.edu/~hugo/publications/papers/BTTJ-ConceptNet.pdf" TargetMode="External"/><Relationship Id="rId5" Type="http://schemas.openxmlformats.org/officeDocument/2006/relationships/hyperlink" Target="https://doi.org/10.1023/B:BTTJ.0000047600.45421.6d" TargetMode="External"/><Relationship Id="rId4" Type="http://schemas.openxmlformats.org/officeDocument/2006/relationships/hyperlink" Target="https://link-springer-com-443.webvpn.zisu.edu.cn/referenceworkentry/10.1007/978-1-4614-8265-9_131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.m.wikipedia.org/wiki/Soubor:Semantic_Net.sv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68E5CF-FC82-40DA-8E6D-0BFF887BD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cs-CZ" sz="3200" dirty="0"/>
              <a:t>PLIN037 Sémantika a počítače</a:t>
            </a:r>
            <a:endParaRPr lang="en-US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A3C347-C8AA-42E8-B5A8-57EFCB30759F}"/>
              </a:ext>
            </a:extLst>
          </p:cNvPr>
          <p:cNvSpPr/>
          <p:nvPr/>
        </p:nvSpPr>
        <p:spPr>
          <a:xfrm>
            <a:off x="3121900" y="40763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Zuzana Nevěřilová</a:t>
            </a:r>
          </a:p>
          <a:p>
            <a:r>
              <a:rPr lang="cs-CZ" dirty="0">
                <a:solidFill>
                  <a:schemeClr val="accent1"/>
                </a:solidFill>
              </a:rPr>
              <a:t>2020/21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393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409B1-270F-4AB4-9221-7E1E306204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>
            <a:normAutofit/>
          </a:bodyPr>
          <a:lstStyle/>
          <a:p>
            <a:r>
              <a:rPr lang="cs-CZ" dirty="0"/>
              <a:t>SUMO/MILO – Suggested Upper Merged Ontology/Mid-Level Ontology</a:t>
            </a:r>
          </a:p>
          <a:p>
            <a:r>
              <a:rPr lang="cs-CZ" dirty="0"/>
              <a:t>YAGO – Yet Another Great Ontology</a:t>
            </a:r>
          </a:p>
          <a:p>
            <a:r>
              <a:rPr lang="cs-CZ" dirty="0"/>
              <a:t>NELL – Never-Ending Language Learning</a:t>
            </a:r>
          </a:p>
          <a:p>
            <a:r>
              <a:rPr lang="cs-CZ" dirty="0"/>
              <a:t>Doménové ontologie: GeoNames, Wikidata, Global Research Identifier Database, ...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D5CFE3-F1C2-4D2D-9651-AFC20FE7A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867400" cy="1189037"/>
          </a:xfrm>
        </p:spPr>
        <p:txBody>
          <a:bodyPr anchor="t">
            <a:normAutofit/>
          </a:bodyPr>
          <a:lstStyle/>
          <a:p>
            <a:r>
              <a:rPr lang="cs-CZ" b="1" dirty="0"/>
              <a:t>Obecné a doménové ontologie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5AD96B-50B8-4357-A736-1BB7EC59D131}"/>
              </a:ext>
            </a:extLst>
          </p:cNvPr>
          <p:cNvSpPr/>
          <p:nvPr/>
        </p:nvSpPr>
        <p:spPr>
          <a:xfrm>
            <a:off x="762000" y="4167200"/>
            <a:ext cx="48862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dirty="0">
                <a:latin typeface="+mn-lt"/>
              </a:rPr>
              <a:t>Linked (Open) Data</a:t>
            </a:r>
          </a:p>
        </p:txBody>
      </p:sp>
      <p:pic>
        <p:nvPicPr>
          <p:cNvPr id="3082" name="Picture 10" descr="A network of over a thousand circles clustered into groups and linked with lines into a web.">
            <a:extLst>
              <a:ext uri="{FF2B5EF4-FFF2-40B4-BE49-F238E27FC236}">
                <a16:creationId xmlns:a16="http://schemas.microsoft.com/office/drawing/2014/main" id="{61A13117-E4B7-4B9B-AFCD-CC8B10175772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" r="-834"/>
          <a:stretch/>
        </p:blipFill>
        <p:spPr bwMode="auto">
          <a:xfrm>
            <a:off x="6629399" y="715961"/>
            <a:ext cx="5113867" cy="511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758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DFD52-002F-4FA8-AD7D-B8D798C9BB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>
            <a:noAutofit/>
          </a:bodyPr>
          <a:lstStyle/>
          <a:p>
            <a:pPr lvl="1"/>
            <a:r>
              <a:rPr lang="cs-CZ" b="1" dirty="0"/>
              <a:t>(Polo)automaticky vygenerovaná znalostní báze</a:t>
            </a:r>
          </a:p>
          <a:p>
            <a:pPr lvl="1"/>
            <a:r>
              <a:rPr lang="cs-CZ" b="1" dirty="0"/>
              <a:t>Základem jsou tzv. Infoboxy z Wikipedie,</a:t>
            </a:r>
            <a:r>
              <a:rPr lang="en-US" b="1" dirty="0"/>
              <a:t> </a:t>
            </a:r>
            <a:r>
              <a:rPr lang="en-US" b="1" dirty="0" err="1"/>
              <a:t>kategorizace</a:t>
            </a:r>
            <a:r>
              <a:rPr lang="en-US" b="1" dirty="0"/>
              <a:t> </a:t>
            </a:r>
            <a:r>
              <a:rPr lang="cs-CZ" b="1" dirty="0"/>
              <a:t>článků, obrázky, geografické souřadnice a externí odkazy</a:t>
            </a:r>
          </a:p>
          <a:p>
            <a:pPr lvl="1"/>
            <a:r>
              <a:rPr lang="cs-CZ" b="1" dirty="0"/>
              <a:t>Výhodou je, pokud wikipedista používá šablony stránek</a:t>
            </a:r>
          </a:p>
          <a:p>
            <a:pPr lvl="1"/>
            <a:r>
              <a:rPr lang="cs-CZ" b="1" dirty="0"/>
              <a:t>Poskytuje rozhraní přes Virtuoso SPARQL, kde je možné zadávat komplexní dotazy</a:t>
            </a:r>
          </a:p>
          <a:p>
            <a:pPr lvl="1"/>
            <a:r>
              <a:rPr lang="cs-CZ" b="1" dirty="0"/>
              <a:t>Obsahuje data z více než 100 Wikipedií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EFAFEF-8723-4522-995A-688FF424E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anchor="t">
            <a:normAutofit/>
          </a:bodyPr>
          <a:lstStyle/>
          <a:p>
            <a:r>
              <a:rPr lang="cs-CZ" b="1" dirty="0"/>
              <a:t>Wikipedia a dbPedia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940772-0C5E-4728-A8BB-7D5A2CB7E5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" r="-2" b="27226"/>
          <a:stretch/>
        </p:blipFill>
        <p:spPr>
          <a:xfrm>
            <a:off x="7402773" y="715963"/>
            <a:ext cx="3482454" cy="5113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9800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769EF9-1612-42F9-BB93-658619D32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16BC9-7937-4417-B232-1B37F47960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16400" y="1904999"/>
            <a:ext cx="7460343" cy="4148668"/>
          </a:xfrm>
        </p:spPr>
        <p:txBody>
          <a:bodyPr>
            <a:normAutofit fontScale="85000" lnSpcReduction="10000"/>
          </a:bodyPr>
          <a:lstStyle/>
          <a:p>
            <a:endParaRPr lang="cs-CZ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Gruber, Thomas. Toward Principles for the Design of Ontologies Used for Knowledge Sharing. </a:t>
            </a:r>
            <a:r>
              <a:rPr lang="en-US" b="0" i="1" dirty="0"/>
              <a:t>International Journal Human-Computer Studies </a:t>
            </a:r>
            <a:r>
              <a:rPr lang="en-US" b="0" dirty="0"/>
              <a:t>Vol. 43, Issues 5-6, </a:t>
            </a:r>
            <a:r>
              <a:rPr lang="en-US" b="0" dirty="0" err="1"/>
              <a:t>Novem</a:t>
            </a:r>
            <a:r>
              <a:rPr lang="cs-CZ" b="0" dirty="0"/>
              <a:t>b</a:t>
            </a:r>
            <a:r>
              <a:rPr lang="en-US" b="0" dirty="0"/>
              <a:t>er 1995, p.907-928.</a:t>
            </a:r>
            <a:br>
              <a:rPr lang="cs-CZ" b="0" dirty="0"/>
            </a:br>
            <a:r>
              <a:rPr lang="cs-CZ" b="0" dirty="0">
                <a:hlinkClick r:id="rId3"/>
              </a:rPr>
              <a:t>https://tomgruber.org/writing/onto-design.pdf</a:t>
            </a:r>
            <a:endParaRPr lang="cs-CZ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dirty="0"/>
              <a:t>Gruber, Thomas. Ontology. In Liu, L. and Özsu, M. T., editors, </a:t>
            </a:r>
            <a:r>
              <a:rPr lang="cs-CZ" b="0" i="1" dirty="0"/>
              <a:t>Encyclopedia of Database</a:t>
            </a:r>
            <a:br>
              <a:rPr lang="cs-CZ" b="0" i="1" dirty="0"/>
            </a:br>
            <a:r>
              <a:rPr lang="cs-CZ" b="0" i="1" dirty="0"/>
              <a:t>Systems</a:t>
            </a:r>
            <a:r>
              <a:rPr lang="cs-CZ" b="0" dirty="0"/>
              <a:t>, Springer Verlag. 2009. pp 1963–1965. </a:t>
            </a:r>
            <a:r>
              <a:rPr lang="cs-CZ" b="0" dirty="0">
                <a:hlinkClick r:id="rId4"/>
              </a:rPr>
              <a:t>https://link-springer-com-443.webvpn.zisu.edu.cn/referenceworkentry/10.1007/978-1-4614-8265-9_1318</a:t>
            </a:r>
            <a:endParaRPr lang="cs-CZ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Liu, H., Singh, P. </a:t>
            </a:r>
            <a:r>
              <a:rPr lang="en-US" b="0" dirty="0" err="1"/>
              <a:t>ConceptNet</a:t>
            </a:r>
            <a:r>
              <a:rPr lang="en-US" b="0" dirty="0"/>
              <a:t> — A Practical Commonsense Reasoning Tool-Kit. </a:t>
            </a:r>
            <a:r>
              <a:rPr lang="en-US" b="0" i="1" dirty="0"/>
              <a:t>BT Technology Journal</a:t>
            </a:r>
            <a:r>
              <a:rPr lang="en-US" b="0" dirty="0"/>
              <a:t> 22, 211–226 (2004). </a:t>
            </a:r>
            <a:r>
              <a:rPr lang="en-US" b="0" dirty="0">
                <a:hlinkClick r:id="rId5"/>
              </a:rPr>
              <a:t>https://doi.org/10.1023/B:BTTJ.0000047600.45421.6d</a:t>
            </a:r>
            <a:r>
              <a:rPr lang="cs-CZ" b="0" dirty="0"/>
              <a:t> </a:t>
            </a:r>
            <a:r>
              <a:rPr lang="cs-CZ" b="0" dirty="0">
                <a:hlinkClick r:id="rId6"/>
              </a:rPr>
              <a:t>http://alumni.media.mit.edu/~hugo/publications/papers/BTTJ-ConceptNet.pdf</a:t>
            </a:r>
            <a:endParaRPr lang="cs-CZ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 err="1"/>
              <a:t>Fellbaum</a:t>
            </a:r>
            <a:r>
              <a:rPr lang="cs-CZ" b="0" dirty="0"/>
              <a:t>,</a:t>
            </a:r>
            <a:r>
              <a:rPr lang="en-US" b="0" dirty="0"/>
              <a:t> C</a:t>
            </a:r>
            <a:r>
              <a:rPr lang="cs-CZ" b="0" dirty="0"/>
              <a:t>hristiane: </a:t>
            </a:r>
            <a:r>
              <a:rPr lang="en-US" b="0" i="1" dirty="0"/>
              <a:t>WordNet: An Electronic Lexical Database</a:t>
            </a:r>
            <a:r>
              <a:rPr lang="en-US" b="0" dirty="0"/>
              <a:t>. Bradford Books.</a:t>
            </a:r>
            <a:r>
              <a:rPr lang="cs-CZ" b="0" dirty="0"/>
              <a:t> </a:t>
            </a:r>
            <a:r>
              <a:rPr lang="en-US" b="0" dirty="0"/>
              <a:t>1998</a:t>
            </a:r>
            <a:r>
              <a:rPr lang="cs-CZ" b="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Allen, J. </a:t>
            </a:r>
            <a:r>
              <a:rPr lang="en-US" b="0" i="1" dirty="0"/>
              <a:t>Natural Language Understanding (2nd ed.)</a:t>
            </a:r>
            <a:r>
              <a:rPr lang="en-US" b="0" dirty="0"/>
              <a:t>. </a:t>
            </a:r>
            <a:br>
              <a:rPr lang="en-US" b="0" dirty="0"/>
            </a:br>
            <a:r>
              <a:rPr lang="en-US" b="0" dirty="0"/>
              <a:t>Benjamin-Cummings Publishing Co., Inc., Redwood City, CA, </a:t>
            </a:r>
            <a:br>
              <a:rPr lang="en-US" b="0" dirty="0"/>
            </a:br>
            <a:r>
              <a:rPr lang="en-US" b="0" dirty="0"/>
              <a:t>USA</a:t>
            </a:r>
            <a:r>
              <a:rPr lang="cs-CZ" b="0" dirty="0"/>
              <a:t>. </a:t>
            </a:r>
            <a:r>
              <a:rPr lang="en-US" b="0" dirty="0"/>
              <a:t>1995</a:t>
            </a:r>
            <a:endParaRPr lang="cs-CZ" b="0" dirty="0"/>
          </a:p>
        </p:txBody>
      </p:sp>
    </p:spTree>
    <p:extLst>
      <p:ext uri="{BB962C8B-B14F-4D97-AF65-F5344CB8AC3E}">
        <p14:creationId xmlns:p14="http://schemas.microsoft.com/office/powerpoint/2010/main" val="123622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0C6E14-8A1F-483E-89AD-D26A7F6F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Znalost světa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6691A-BACD-408E-ABC0-2E51D325BC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Implicitní </a:t>
            </a:r>
            <a:r>
              <a:rPr lang="cs-CZ" sz="2000" dirty="0">
                <a:cs typeface="Times New Roman" panose="02020603050405020304" pitchFamily="18" charset="0"/>
              </a:rPr>
              <a:t>→ Explicitní znalost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Objekty: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Popis typického představitele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Situace: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Typické situace </a:t>
            </a:r>
            <a:br>
              <a:rPr lang="cs-CZ" sz="2000" dirty="0"/>
            </a:br>
            <a:r>
              <a:rPr lang="cs-CZ" sz="2000" dirty="0"/>
              <a:t>(valenční rámce)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endParaRPr lang="cs-CZ" sz="2000" b="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B4EE87-CC37-4F06-8ACD-8AE3D3D59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6039" y="2228004"/>
            <a:ext cx="5194769" cy="3122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/>
              <a:t>Encyklopedická znalost</a:t>
            </a:r>
          </a:p>
          <a:p>
            <a:r>
              <a:rPr lang="cs-CZ" sz="2000" dirty="0"/>
              <a:t>Německo leží v Evropě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dirty="0"/>
              <a:t>Common sense:</a:t>
            </a:r>
          </a:p>
          <a:p>
            <a:pPr marL="285750" indent="-285750"/>
            <a:r>
              <a:rPr lang="cs-CZ" sz="2000" dirty="0"/>
              <a:t>Co je větší než myš? </a:t>
            </a:r>
          </a:p>
          <a:p>
            <a:pPr marL="285750" indent="-285750"/>
            <a:r>
              <a:rPr lang="cs-CZ" sz="2000" dirty="0"/>
              <a:t>Způsobí rána knihou do hlavy smrt? </a:t>
            </a:r>
          </a:p>
          <a:p>
            <a:pPr marL="285750" indent="-285750"/>
            <a:r>
              <a:rPr lang="cs-CZ" sz="2000" dirty="0"/>
              <a:t>Kde se běžně nachází jídlo?</a:t>
            </a:r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653938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B9ED6-0540-4D01-BBB9-CB1452816F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t"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Explicitní: co je řečeno, platí. Co není řečeno, neplatí.</a:t>
            </a:r>
          </a:p>
          <a:p>
            <a:r>
              <a:rPr lang="cs-CZ" dirty="0"/>
              <a:t>Sdílené: lidé by se na tom shodli.</a:t>
            </a:r>
          </a:p>
          <a:p>
            <a:r>
              <a:rPr lang="cs-CZ" dirty="0"/>
              <a:t>Konceptualizace: entity existují a existují i relace mezi nimi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7493AC-83C5-49B1-BDD3-515CD144F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7984068" cy="1189037"/>
          </a:xfrm>
        </p:spPr>
        <p:txBody>
          <a:bodyPr/>
          <a:lstStyle/>
          <a:p>
            <a:r>
              <a:rPr lang="cs-CZ" dirty="0"/>
              <a:t>Ontologie – sémantické sítě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9800FD-54D3-425A-9683-A7340E76D7D8}"/>
              </a:ext>
            </a:extLst>
          </p:cNvPr>
          <p:cNvSpPr/>
          <p:nvPr/>
        </p:nvSpPr>
        <p:spPr>
          <a:xfrm>
            <a:off x="761999" y="2133744"/>
            <a:ext cx="9548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/>
                </a:solidFill>
                <a:latin typeface="+mn-lt"/>
              </a:rPr>
              <a:t>Ontologie = explicitní specifikace sdílené konceptualizace (Gruber, 1995)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917105-FE99-4B8E-A1A5-796210687E3E}"/>
              </a:ext>
            </a:extLst>
          </p:cNvPr>
          <p:cNvSpPr/>
          <p:nvPr/>
        </p:nvSpPr>
        <p:spPr>
          <a:xfrm>
            <a:off x="4937300" y="2133434"/>
            <a:ext cx="1939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konceptualizace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474346-9A0C-45DF-AD09-DBCBAB68D272}"/>
              </a:ext>
            </a:extLst>
          </p:cNvPr>
          <p:cNvSpPr/>
          <p:nvPr/>
        </p:nvSpPr>
        <p:spPr>
          <a:xfrm>
            <a:off x="4165131" y="2133434"/>
            <a:ext cx="1129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</a:rPr>
              <a:t>sdílené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E2FB25-E940-4204-9BEF-26A066B80C5A}"/>
              </a:ext>
            </a:extLst>
          </p:cNvPr>
          <p:cNvSpPr/>
          <p:nvPr/>
        </p:nvSpPr>
        <p:spPr>
          <a:xfrm>
            <a:off x="2053388" y="2133874"/>
            <a:ext cx="2609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+mn-lt"/>
              </a:rPr>
              <a:t>explicitní specifikace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9602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72112-C7F9-4EBC-91CF-437AF6CF44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4999"/>
            <a:ext cx="5334000" cy="367453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nadtyp–podtyp, is a, is-a, isa (hypo/hyperonymie)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instance třídy, member of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část–celek, has a (holo/meronymie)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umístění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dirty="0"/>
              <a:t>opozitnost (antonymie)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příčina–následek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...</a:t>
            </a:r>
            <a:br>
              <a:rPr lang="cs-CZ" dirty="0"/>
            </a:br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B9C82-0DEF-449D-9C6D-3F802E584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316133" cy="1189037"/>
          </a:xfrm>
        </p:spPr>
        <p:txBody>
          <a:bodyPr/>
          <a:lstStyle/>
          <a:p>
            <a:r>
              <a:rPr lang="cs-CZ" b="1" dirty="0"/>
              <a:t>Sémantická síť a relace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DC401D6-73DE-4679-906C-B9340641443B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" r="872"/>
          <a:stretch/>
        </p:blipFill>
        <p:spPr bwMode="auto">
          <a:xfrm>
            <a:off x="5450321" y="317073"/>
            <a:ext cx="6553200" cy="416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A31204A-2CDE-491C-A568-342E5928E1A8}"/>
              </a:ext>
            </a:extLst>
          </p:cNvPr>
          <p:cNvSpPr/>
          <p:nvPr/>
        </p:nvSpPr>
        <p:spPr>
          <a:xfrm>
            <a:off x="5450321" y="4881985"/>
            <a:ext cx="4033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>
                <a:solidFill>
                  <a:schemeClr val="tx1">
                    <a:lumMod val="6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https://cs.m.wikipedia.org/wiki/Soubor:Semantic_Net.svg</a:t>
            </a:r>
            <a:endParaRPr lang="cs-CZ" sz="1200" dirty="0">
              <a:solidFill>
                <a:schemeClr val="tx1">
                  <a:lumMod val="65000"/>
                </a:schemeClr>
              </a:solidFill>
            </a:endParaRPr>
          </a:p>
          <a:p>
            <a:endParaRPr lang="cs-CZ" sz="1200" dirty="0">
              <a:solidFill>
                <a:schemeClr val="tx1">
                  <a:lumMod val="65000"/>
                </a:scheme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84EC18-FE1F-4B5A-A7C0-371082B8E850}"/>
              </a:ext>
            </a:extLst>
          </p:cNvPr>
          <p:cNvCxnSpPr>
            <a:cxnSpLocks/>
            <a:endCxn id="3" idx="1"/>
          </p:cNvCxnSpPr>
          <p:nvPr/>
        </p:nvCxnSpPr>
        <p:spPr>
          <a:xfrm flipH="1" flipV="1">
            <a:off x="762000" y="3742266"/>
            <a:ext cx="45212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414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4223E-47D3-4D1E-9982-600419DB77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999" y="1524001"/>
            <a:ext cx="5565484" cy="4690532"/>
          </a:xfrm>
        </p:spPr>
        <p:txBody>
          <a:bodyPr>
            <a:normAutofit/>
          </a:bodyPr>
          <a:lstStyle/>
          <a:p>
            <a:r>
              <a:rPr lang="cs-CZ" dirty="0"/>
              <a:t>Aristoteles – kategorie (všech) entit, </a:t>
            </a:r>
            <a:br>
              <a:rPr lang="cs-CZ" dirty="0"/>
            </a:br>
            <a:r>
              <a:rPr lang="cs-CZ" dirty="0"/>
              <a:t>které mohou lidé vnímat</a:t>
            </a:r>
          </a:p>
          <a:p>
            <a:r>
              <a:rPr lang="cs-CZ" dirty="0"/>
              <a:t>Porfyrios – uspořádal kategorie</a:t>
            </a:r>
          </a:p>
          <a:p>
            <a:r>
              <a:rPr lang="cs-CZ" dirty="0"/>
              <a:t>Carl Linné – klasifikace (všech) organismů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Důležité rysy: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uzly</a:t>
            </a:r>
            <a:r>
              <a:rPr lang="cs-CZ" dirty="0"/>
              <a:t> jsou třídy (organismů, entit . . .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koncové uzly jsou individua (instance)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třídy</a:t>
            </a:r>
            <a:r>
              <a:rPr lang="cs-CZ" dirty="0"/>
              <a:t> jsou strukturované do </a:t>
            </a:r>
            <a:r>
              <a:rPr lang="cs-CZ" b="1" dirty="0"/>
              <a:t>stromu</a:t>
            </a:r>
            <a:r>
              <a:rPr lang="cs-CZ" dirty="0"/>
              <a:t> (podtřída, nadtřída)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uzly na stejné úrovni se vzájemně vylučují (implicitní předpoklad) </a:t>
            </a:r>
            <a:br>
              <a:rPr lang="cs-CZ" dirty="0"/>
            </a:br>
            <a:endParaRPr 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C6E82-CC06-411B-8DCD-031E616AA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anchor="t">
            <a:normAutofit/>
          </a:bodyPr>
          <a:lstStyle/>
          <a:p>
            <a:r>
              <a:rPr lang="cs-CZ"/>
              <a:t>Taxonomie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A492AD96-B809-4C10-B822-8BD086DAED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70" r="11243"/>
          <a:stretch/>
        </p:blipFill>
        <p:spPr>
          <a:xfrm>
            <a:off x="6327483" y="0"/>
            <a:ext cx="586451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90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04727-8309-4D00-AE63-CA69F0CFF6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10668000" cy="2040463"/>
          </a:xfrm>
        </p:spPr>
        <p:txBody>
          <a:bodyPr anchor="t"/>
          <a:lstStyle/>
          <a:p>
            <a:r>
              <a:rPr lang="cs-CZ" dirty="0"/>
              <a:t>Fakt </a:t>
            </a:r>
            <a:r>
              <a:rPr lang="cs-CZ" i="1" dirty="0"/>
              <a:t>F </a:t>
            </a:r>
            <a:r>
              <a:rPr lang="cs-CZ" dirty="0"/>
              <a:t>= tvrzení s pravdivostní hodnotou (např. ptáci létají)</a:t>
            </a:r>
            <a:br>
              <a:rPr lang="cs-CZ" dirty="0"/>
            </a:br>
            <a:r>
              <a:rPr lang="cs-CZ" dirty="0"/>
              <a:t>Báze znalostí (knowledge base) </a:t>
            </a:r>
            <a:r>
              <a:rPr lang="cs-CZ" i="1" dirty="0"/>
              <a:t>KB </a:t>
            </a:r>
            <a:r>
              <a:rPr lang="cs-CZ" dirty="0"/>
              <a:t>= (pokud možno konzistentní) soubor faktů (např. ptáci létají, vlaštovka je pták) </a:t>
            </a:r>
            <a:br>
              <a:rPr lang="cs-CZ" dirty="0"/>
            </a:br>
            <a:endParaRPr lang="cs-CZ" dirty="0"/>
          </a:p>
          <a:p>
            <a:r>
              <a:rPr lang="cs-CZ" dirty="0"/>
              <a:t>Pokud z </a:t>
            </a:r>
            <a:r>
              <a:rPr lang="cs-CZ" i="1" dirty="0"/>
              <a:t>KB </a:t>
            </a:r>
            <a:r>
              <a:rPr lang="cs-CZ" dirty="0"/>
              <a:t>plyne </a:t>
            </a:r>
            <a:r>
              <a:rPr lang="cs-CZ" i="1" dirty="0"/>
              <a:t>F </a:t>
            </a:r>
            <a:r>
              <a:rPr lang="cs-CZ" dirty="0"/>
              <a:t>a přidáme další fakt takový, že KB je stále</a:t>
            </a:r>
            <a:br>
              <a:rPr lang="cs-CZ" dirty="0"/>
            </a:br>
            <a:r>
              <a:rPr lang="cs-CZ" dirty="0"/>
              <a:t>konzistentní, je </a:t>
            </a:r>
            <a:r>
              <a:rPr lang="cs-CZ" i="1" dirty="0"/>
              <a:t>KB </a:t>
            </a:r>
            <a:r>
              <a:rPr lang="cs-CZ" b="1" dirty="0">
                <a:solidFill>
                  <a:schemeClr val="accent1"/>
                </a:solidFill>
              </a:rPr>
              <a:t>monotónní</a:t>
            </a:r>
            <a:r>
              <a:rPr lang="cs-CZ" dirty="0"/>
              <a:t> reprezentace. (Allen, 1995)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3F6C54-AA1B-4BF1-8E3D-2CF195DAE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9381067" cy="1189037"/>
          </a:xfrm>
        </p:spPr>
        <p:txBody>
          <a:bodyPr/>
          <a:lstStyle/>
          <a:p>
            <a:r>
              <a:rPr lang="cs-CZ" b="1" dirty="0"/>
              <a:t>Odvozování ve znalostních bázích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02F0F6-EC4E-4680-AFD0-AD10311A29CA}"/>
              </a:ext>
            </a:extLst>
          </p:cNvPr>
          <p:cNvSpPr/>
          <p:nvPr/>
        </p:nvSpPr>
        <p:spPr>
          <a:xfrm>
            <a:off x="874144" y="390873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solidFill>
                  <a:schemeClr val="bg2">
                    <a:lumMod val="65000"/>
                    <a:lumOff val="35000"/>
                  </a:schemeClr>
                </a:solidFill>
              </a:rPr>
              <a:t>ptáci létají</a:t>
            </a:r>
            <a:br>
              <a:rPr lang="cs-CZ" dirty="0">
                <a:solidFill>
                  <a:schemeClr val="bg2">
                    <a:lumMod val="65000"/>
                    <a:lumOff val="35000"/>
                  </a:schemeClr>
                </a:solidFill>
              </a:rPr>
            </a:br>
            <a:r>
              <a:rPr lang="cs-CZ" dirty="0">
                <a:solidFill>
                  <a:schemeClr val="bg2">
                    <a:lumMod val="65000"/>
                    <a:lumOff val="35000"/>
                  </a:schemeClr>
                </a:solidFill>
              </a:rPr>
              <a:t>vlaštovka je pták</a:t>
            </a:r>
          </a:p>
          <a:p>
            <a:br>
              <a:rPr lang="cs-CZ" dirty="0">
                <a:solidFill>
                  <a:schemeClr val="bg2">
                    <a:lumMod val="65000"/>
                    <a:lumOff val="35000"/>
                  </a:schemeClr>
                </a:solidFill>
              </a:rPr>
            </a:br>
            <a:r>
              <a:rPr lang="cs-CZ" dirty="0">
                <a:solidFill>
                  <a:schemeClr val="bg2">
                    <a:lumMod val="65000"/>
                    <a:lumOff val="35000"/>
                  </a:schemeClr>
                </a:solidFill>
              </a:rPr>
              <a:t>vlaštovka létá </a:t>
            </a:r>
            <a:br>
              <a:rPr lang="cs-CZ" dirty="0">
                <a:solidFill>
                  <a:schemeClr val="bg2">
                    <a:lumMod val="65000"/>
                    <a:lumOff val="35000"/>
                  </a:schemeClr>
                </a:solidFill>
              </a:rPr>
            </a:br>
            <a:endParaRPr lang="cs-CZ" dirty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3D01BE-1000-4D93-BD0B-FCD98B1A34BF}"/>
              </a:ext>
            </a:extLst>
          </p:cNvPr>
          <p:cNvCxnSpPr>
            <a:cxnSpLocks/>
            <a:stCxn id="4" idx="1"/>
          </p:cNvCxnSpPr>
          <p:nvPr/>
        </p:nvCxnSpPr>
        <p:spPr>
          <a:xfrm>
            <a:off x="874144" y="4647399"/>
            <a:ext cx="2455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77A20DA-E287-4AA2-86A9-BF561A2331A7}"/>
              </a:ext>
            </a:extLst>
          </p:cNvPr>
          <p:cNvSpPr/>
          <p:nvPr/>
        </p:nvSpPr>
        <p:spPr>
          <a:xfrm>
            <a:off x="3680258" y="390873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solidFill>
                  <a:schemeClr val="bg2">
                    <a:lumMod val="65000"/>
                    <a:lumOff val="35000"/>
                  </a:schemeClr>
                </a:solidFill>
              </a:rPr>
              <a:t>ptáci létají</a:t>
            </a:r>
            <a:br>
              <a:rPr lang="cs-CZ" dirty="0">
                <a:solidFill>
                  <a:schemeClr val="bg2">
                    <a:lumMod val="65000"/>
                    <a:lumOff val="35000"/>
                  </a:schemeClr>
                </a:solidFill>
              </a:rPr>
            </a:br>
            <a:r>
              <a:rPr lang="cs-CZ" dirty="0">
                <a:solidFill>
                  <a:schemeClr val="bg2">
                    <a:lumMod val="65000"/>
                    <a:lumOff val="35000"/>
                  </a:schemeClr>
                </a:solidFill>
              </a:rPr>
              <a:t>tučňák je pták</a:t>
            </a:r>
          </a:p>
          <a:p>
            <a:br>
              <a:rPr lang="cs-CZ" dirty="0">
                <a:solidFill>
                  <a:schemeClr val="bg2">
                    <a:lumMod val="65000"/>
                    <a:lumOff val="35000"/>
                  </a:schemeClr>
                </a:solidFill>
              </a:rPr>
            </a:br>
            <a:r>
              <a:rPr lang="cs-CZ" dirty="0">
                <a:solidFill>
                  <a:schemeClr val="bg2">
                    <a:lumMod val="65000"/>
                    <a:lumOff val="35000"/>
                  </a:schemeClr>
                </a:solidFill>
              </a:rPr>
              <a:t>tučňák létá </a:t>
            </a:r>
            <a:br>
              <a:rPr lang="cs-CZ" dirty="0">
                <a:solidFill>
                  <a:schemeClr val="bg2">
                    <a:lumMod val="65000"/>
                    <a:lumOff val="35000"/>
                  </a:schemeClr>
                </a:solidFill>
              </a:rPr>
            </a:br>
            <a:endParaRPr lang="cs-CZ" dirty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ABA63C-02E2-450F-9611-73BDA944CFC0}"/>
              </a:ext>
            </a:extLst>
          </p:cNvPr>
          <p:cNvCxnSpPr>
            <a:cxnSpLocks/>
          </p:cNvCxnSpPr>
          <p:nvPr/>
        </p:nvCxnSpPr>
        <p:spPr>
          <a:xfrm>
            <a:off x="3640347" y="4640688"/>
            <a:ext cx="2455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4D228C3-F116-40E2-B094-D8F70F1D7518}"/>
              </a:ext>
            </a:extLst>
          </p:cNvPr>
          <p:cNvSpPr/>
          <p:nvPr/>
        </p:nvSpPr>
        <p:spPr>
          <a:xfrm>
            <a:off x="6308439" y="390873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solidFill>
                  <a:schemeClr val="bg2">
                    <a:lumMod val="65000"/>
                    <a:lumOff val="35000"/>
                  </a:schemeClr>
                </a:solidFill>
              </a:rPr>
              <a:t>ptáci kromě tučňáků létají</a:t>
            </a:r>
            <a:br>
              <a:rPr lang="cs-CZ" dirty="0">
                <a:solidFill>
                  <a:schemeClr val="bg2">
                    <a:lumMod val="65000"/>
                    <a:lumOff val="35000"/>
                  </a:schemeClr>
                </a:solidFill>
              </a:rPr>
            </a:br>
            <a:r>
              <a:rPr lang="cs-CZ" dirty="0">
                <a:solidFill>
                  <a:schemeClr val="bg2">
                    <a:lumMod val="65000"/>
                    <a:lumOff val="35000"/>
                  </a:schemeClr>
                </a:solidFill>
              </a:rPr>
              <a:t>tučňák je pták</a:t>
            </a:r>
          </a:p>
          <a:p>
            <a:br>
              <a:rPr lang="cs-CZ" dirty="0">
                <a:solidFill>
                  <a:schemeClr val="bg2">
                    <a:lumMod val="65000"/>
                    <a:lumOff val="35000"/>
                  </a:schemeClr>
                </a:solidFill>
              </a:rPr>
            </a:br>
            <a:br>
              <a:rPr lang="cs-CZ" dirty="0">
                <a:solidFill>
                  <a:schemeClr val="bg2">
                    <a:lumMod val="65000"/>
                    <a:lumOff val="35000"/>
                  </a:schemeClr>
                </a:solidFill>
              </a:rPr>
            </a:br>
            <a:endParaRPr lang="cs-CZ" dirty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8C9EFA-AB7B-455A-9C28-8562327123D0}"/>
              </a:ext>
            </a:extLst>
          </p:cNvPr>
          <p:cNvCxnSpPr>
            <a:cxnSpLocks/>
          </p:cNvCxnSpPr>
          <p:nvPr/>
        </p:nvCxnSpPr>
        <p:spPr>
          <a:xfrm>
            <a:off x="6372045" y="4647399"/>
            <a:ext cx="2455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9173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04727-8309-4D00-AE63-CA69F0CFF6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999" y="1905000"/>
            <a:ext cx="9414933" cy="3276600"/>
          </a:xfrm>
        </p:spPr>
        <p:txBody>
          <a:bodyPr anchor="t">
            <a:normAutofit/>
          </a:bodyPr>
          <a:lstStyle/>
          <a:p>
            <a:r>
              <a:rPr lang="cs-CZ" dirty="0"/>
              <a:t>V přirozeném jazyce potřebujeme </a:t>
            </a:r>
            <a:r>
              <a:rPr lang="cs-CZ" b="1" dirty="0">
                <a:solidFill>
                  <a:schemeClr val="accent1"/>
                </a:solidFill>
              </a:rPr>
              <a:t>nemonotónní odvozování</a:t>
            </a:r>
            <a:r>
              <a:rPr lang="cs-CZ" dirty="0"/>
              <a:t>.</a:t>
            </a:r>
          </a:p>
          <a:p>
            <a:r>
              <a:rPr lang="cs-CZ" dirty="0"/>
              <a:t>Použijeme tzv. </a:t>
            </a:r>
            <a:r>
              <a:rPr lang="cs-CZ" b="1" dirty="0">
                <a:solidFill>
                  <a:schemeClr val="bg2">
                    <a:lumMod val="65000"/>
                    <a:lumOff val="35000"/>
                  </a:schemeClr>
                </a:solidFill>
              </a:rPr>
              <a:t>implicitní</a:t>
            </a:r>
            <a:r>
              <a:rPr lang="cs-CZ" b="1" dirty="0">
                <a:solidFill>
                  <a:schemeClr val="accent4"/>
                </a:solidFill>
              </a:rPr>
              <a:t> </a:t>
            </a:r>
            <a:r>
              <a:rPr lang="cs-CZ" b="1" dirty="0">
                <a:solidFill>
                  <a:schemeClr val="bg2">
                    <a:lumMod val="65000"/>
                    <a:lumOff val="35000"/>
                  </a:schemeClr>
                </a:solidFill>
              </a:rPr>
              <a:t>pravidlo</a:t>
            </a:r>
            <a:r>
              <a:rPr lang="cs-CZ" b="1" dirty="0">
                <a:solidFill>
                  <a:schemeClr val="accent4"/>
                </a:solidFill>
              </a:rPr>
              <a:t> </a:t>
            </a:r>
            <a:r>
              <a:rPr lang="cs-CZ" dirty="0"/>
              <a:t>(default rule), které platí vždy, když neexistuje sporné pravidlo pro podtřídu.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Ptáci létají. </a:t>
            </a:r>
            <a:r>
              <a:rPr lang="en-US" dirty="0"/>
              <a:t>Tu</a:t>
            </a:r>
            <a:r>
              <a:rPr lang="cs-CZ" dirty="0"/>
              <a:t>čňák je pták. Tučňák nelétá.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3F6C54-AA1B-4BF1-8E3D-2CF195DAE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10371667" cy="1189037"/>
          </a:xfrm>
        </p:spPr>
        <p:txBody>
          <a:bodyPr/>
          <a:lstStyle/>
          <a:p>
            <a:r>
              <a:rPr lang="cs-CZ" b="1" dirty="0"/>
              <a:t>Odvozování ve znalostních bázích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02F0F6-EC4E-4680-AFD0-AD10311A29CA}"/>
              </a:ext>
            </a:extLst>
          </p:cNvPr>
          <p:cNvSpPr/>
          <p:nvPr/>
        </p:nvSpPr>
        <p:spPr>
          <a:xfrm>
            <a:off x="762000" y="3889481"/>
            <a:ext cx="78381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2">
                    <a:lumMod val="65000"/>
                    <a:lumOff val="35000"/>
                  </a:schemeClr>
                </a:solidFill>
              </a:rPr>
              <a:t>ptáci kromě tučňáků, mláďat, pštrosů, kiwi, mrtvých ptáků atd. létají</a:t>
            </a:r>
            <a:br>
              <a:rPr lang="cs-CZ" dirty="0">
                <a:solidFill>
                  <a:schemeClr val="bg2">
                    <a:lumMod val="65000"/>
                    <a:lumOff val="35000"/>
                  </a:schemeClr>
                </a:solidFill>
              </a:rPr>
            </a:br>
            <a:r>
              <a:rPr lang="cs-CZ" dirty="0">
                <a:solidFill>
                  <a:schemeClr val="bg2">
                    <a:lumMod val="65000"/>
                    <a:lumOff val="35000"/>
                  </a:schemeClr>
                </a:solidFill>
              </a:rPr>
              <a:t>X je pták (kromě tučňáků, mláďat, pštrosů, kiwi, mrtvých ptáků atd. létají)</a:t>
            </a:r>
          </a:p>
          <a:p>
            <a:br>
              <a:rPr lang="cs-CZ" dirty="0">
                <a:solidFill>
                  <a:schemeClr val="bg2">
                    <a:lumMod val="65000"/>
                    <a:lumOff val="35000"/>
                  </a:schemeClr>
                </a:solidFill>
              </a:rPr>
            </a:br>
            <a:r>
              <a:rPr lang="cs-CZ" dirty="0">
                <a:solidFill>
                  <a:schemeClr val="bg2">
                    <a:lumMod val="65000"/>
                    <a:lumOff val="35000"/>
                  </a:schemeClr>
                </a:solidFill>
              </a:rPr>
              <a:t>X létá </a:t>
            </a:r>
            <a:br>
              <a:rPr lang="cs-CZ" dirty="0">
                <a:solidFill>
                  <a:schemeClr val="bg2">
                    <a:lumMod val="65000"/>
                    <a:lumOff val="35000"/>
                  </a:schemeClr>
                </a:solidFill>
              </a:rPr>
            </a:br>
            <a:endParaRPr lang="cs-CZ" dirty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3D01BE-1000-4D93-BD0B-FCD98B1A34BF}"/>
              </a:ext>
            </a:extLst>
          </p:cNvPr>
          <p:cNvCxnSpPr>
            <a:cxnSpLocks/>
            <a:stCxn id="4" idx="1"/>
          </p:cNvCxnSpPr>
          <p:nvPr/>
        </p:nvCxnSpPr>
        <p:spPr>
          <a:xfrm>
            <a:off x="762000" y="4628145"/>
            <a:ext cx="667362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818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42C7EC-E37E-4845-B9D7-371A0B6CAB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4999"/>
            <a:ext cx="6248400" cy="3924299"/>
          </a:xfrm>
        </p:spPr>
        <p:txBody>
          <a:bodyPr>
            <a:noAutofit/>
          </a:bodyPr>
          <a:lstStyle/>
          <a:p>
            <a:r>
              <a:rPr lang="cs-CZ" dirty="0"/>
              <a:t>Common sense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ConceptNet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Microsoft Concept Graph</a:t>
            </a:r>
          </a:p>
          <a:p>
            <a:r>
              <a:rPr lang="cs-CZ" dirty="0"/>
              <a:t>Lexikální sítě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WordNet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Wiktionary</a:t>
            </a:r>
          </a:p>
          <a:p>
            <a:r>
              <a:rPr lang="cs-CZ" dirty="0"/>
              <a:t>(Encyklopedické) znalosti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YAGO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SUMO/MILO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dbPedia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Google Knowledge Graph / schema.org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884AFA-D678-4A85-9EA2-0BB64F239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502401" cy="1189037"/>
          </a:xfrm>
        </p:spPr>
        <p:txBody>
          <a:bodyPr anchor="t">
            <a:normAutofit/>
          </a:bodyPr>
          <a:lstStyle/>
          <a:p>
            <a:r>
              <a:rPr lang="cs-CZ" dirty="0"/>
              <a:t>Existující sémantické sítě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BCD045-2D49-471F-8E9E-6EBB584FB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689" y="338667"/>
            <a:ext cx="4889344" cy="495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21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DFD52-002F-4FA8-AD7D-B8D798C9BB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>
            <a:noAutofit/>
          </a:bodyPr>
          <a:lstStyle/>
          <a:p>
            <a:r>
              <a:rPr lang="cs-CZ" dirty="0"/>
              <a:t>Původně Princeton WordNet (PWN) pro angličtinu: 117 tisíc synsetů</a:t>
            </a:r>
          </a:p>
          <a:p>
            <a:r>
              <a:rPr lang="cs-CZ" dirty="0"/>
              <a:t>EuroWordNet – evropské jazyky, vrcholová ontologie (Top Ontology), základní koncepty (Base Concepts), interlingual identifier (ILI)</a:t>
            </a:r>
          </a:p>
          <a:p>
            <a:r>
              <a:rPr lang="cs-CZ" dirty="0"/>
              <a:t>BalkaNet – balkánské a evropské jazyky</a:t>
            </a:r>
          </a:p>
          <a:p>
            <a:r>
              <a:rPr lang="cs-CZ" dirty="0"/>
              <a:t>Global WordNet Association – sdružuje WordNety pro všechny jazyky</a:t>
            </a:r>
          </a:p>
          <a:p>
            <a:r>
              <a:rPr lang="cs-CZ" dirty="0"/>
              <a:t>Český WordNet (FI MUNI) – 28 tisic synsetů, automaticky rozšířená verze: 40 tisíc synsetů</a:t>
            </a:r>
          </a:p>
          <a:p>
            <a:r>
              <a:rPr lang="cs-CZ" dirty="0"/>
              <a:t>Největší WordNet – polská Słowosieć: 294 tisíc synsetů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B0D7098-9A44-4D2A-8896-0700FBF0D0E4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858000" y="1748326"/>
            <a:ext cx="4572000" cy="304860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EFAFEF-8723-4522-995A-688FF424E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anchor="t">
            <a:normAutofit/>
          </a:bodyPr>
          <a:lstStyle/>
          <a:p>
            <a:r>
              <a:rPr lang="cs-CZ" b="1" dirty="0"/>
              <a:t>WordNet</a:t>
            </a:r>
            <a:endParaRPr lang="cs-CZ" b="1"/>
          </a:p>
        </p:txBody>
      </p:sp>
    </p:spTree>
    <p:extLst>
      <p:ext uri="{BB962C8B-B14F-4D97-AF65-F5344CB8AC3E}">
        <p14:creationId xmlns:p14="http://schemas.microsoft.com/office/powerpoint/2010/main" val="36900985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8|16.8|1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3.8|19.3|39.8"/>
</p:tagLst>
</file>

<file path=ppt/theme/theme1.xml><?xml version="1.0" encoding="utf-8"?>
<a:theme xmlns:a="http://schemas.openxmlformats.org/drawingml/2006/main" name="1_Office Theme">
  <a:themeElements>
    <a:clrScheme name="Islander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E56925"/>
      </a:accent1>
      <a:accent2>
        <a:srgbClr val="F19936"/>
      </a:accent2>
      <a:accent3>
        <a:srgbClr val="5DA3CC"/>
      </a:accent3>
      <a:accent4>
        <a:srgbClr val="B3DAD6"/>
      </a:accent4>
      <a:accent5>
        <a:srgbClr val="76B144"/>
      </a:accent5>
      <a:accent6>
        <a:srgbClr val="438F63"/>
      </a:accent6>
      <a:hlink>
        <a:srgbClr val="E2DD60"/>
      </a:hlink>
      <a:folHlink>
        <a:srgbClr val="E78576"/>
      </a:folHlink>
    </a:clrScheme>
    <a:fontScheme name="Custom 1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ian Pacific heritage_TM10131490_Win32_LH_v4" id="{B2A0ACF3-34FF-4C5A-A737-2558AC4C9FEA}" vid="{FBDB92CC-0A39-410B-A16B-8C101333048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9CE79C-5104-4273-B83B-D03AD839A8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18D074-6F3D-488C-8220-03C2DEFDE85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D141EBB-3386-4164-A294-111C6309E3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8388</TotalTime>
  <Words>840</Words>
  <Application>Microsoft Office PowerPoint</Application>
  <PresentationFormat>Widescreen</PresentationFormat>
  <Paragraphs>114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Segoe UI</vt:lpstr>
      <vt:lpstr>1_Office Theme</vt:lpstr>
      <vt:lpstr>PLIN037 Sémantika a počítače</vt:lpstr>
      <vt:lpstr>Znalost světa</vt:lpstr>
      <vt:lpstr>Ontologie – sémantické sítě</vt:lpstr>
      <vt:lpstr>Sémantická síť a relace</vt:lpstr>
      <vt:lpstr>Taxonomie</vt:lpstr>
      <vt:lpstr>Odvozování ve znalostních bázích</vt:lpstr>
      <vt:lpstr>Odvozování ve znalostních bázích</vt:lpstr>
      <vt:lpstr>Existující sémantické sítě</vt:lpstr>
      <vt:lpstr>WordNet</vt:lpstr>
      <vt:lpstr>Obecné a doménové ontologie</vt:lpstr>
      <vt:lpstr>Wikipedia a dbPedia</vt:lpstr>
      <vt:lpstr>Literatura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PLIN037 Sémantika a počítače</dc:title>
  <dc:creator>Staging Test 2</dc:creator>
  <cp:lastModifiedBy>Staging Test 2</cp:lastModifiedBy>
  <cp:revision>82</cp:revision>
  <dcterms:created xsi:type="dcterms:W3CDTF">2021-03-10T17:13:27Z</dcterms:created>
  <dcterms:modified xsi:type="dcterms:W3CDTF">2021-03-30T21:32:29Z</dcterms:modified>
</cp:coreProperties>
</file>