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6"/>
  </p:notesMasterIdLst>
  <p:handoutMasterIdLst>
    <p:handoutMasterId r:id="rId17"/>
  </p:handoutMasterIdLst>
  <p:sldIdLst>
    <p:sldId id="1866" r:id="rId5"/>
    <p:sldId id="1881" r:id="rId6"/>
    <p:sldId id="334" r:id="rId7"/>
    <p:sldId id="335" r:id="rId8"/>
    <p:sldId id="336" r:id="rId9"/>
    <p:sldId id="337" r:id="rId10"/>
    <p:sldId id="338" r:id="rId11"/>
    <p:sldId id="1882" r:id="rId12"/>
    <p:sldId id="339" r:id="rId13"/>
    <p:sldId id="340" r:id="rId14"/>
    <p:sldId id="1876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81"/>
            <p14:sldId id="334"/>
            <p14:sldId id="335"/>
            <p14:sldId id="336"/>
            <p14:sldId id="337"/>
            <p14:sldId id="338"/>
            <p14:sldId id="1882"/>
            <p14:sldId id="339"/>
            <p14:sldId id="340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7E"/>
    <a:srgbClr val="57968F"/>
    <a:srgbClr val="F0E6DC"/>
    <a:srgbClr val="ECE0D4"/>
    <a:srgbClr val="D1B497"/>
    <a:srgbClr val="E3D1BF"/>
    <a:srgbClr val="AA673C"/>
    <a:srgbClr val="6A6967"/>
    <a:srgbClr val="C19C84"/>
    <a:srgbClr val="F8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5568" autoAdjust="0"/>
  </p:normalViewPr>
  <p:slideViewPr>
    <p:cSldViewPr snapToGrid="0">
      <p:cViewPr varScale="1">
        <p:scale>
          <a:sx n="75" d="100"/>
          <a:sy n="75" d="100"/>
        </p:scale>
        <p:origin x="1260" y="5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4A2A5-B23E-4AE9-8B6B-7AA91002CCC1}" type="doc">
      <dgm:prSet loTypeId="urn:microsoft.com/office/officeart/2005/8/layout/vList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32DB0-B90F-4C77-9784-4DD69A1BA461}">
      <dgm:prSet/>
      <dgm:spPr/>
      <dgm:t>
        <a:bodyPr/>
        <a:lstStyle/>
        <a:p>
          <a:r>
            <a:rPr lang="en-US" b="1" dirty="0" err="1"/>
            <a:t>Symetrie</a:t>
          </a:r>
          <a:endParaRPr lang="en-US" dirty="0"/>
        </a:p>
      </dgm:t>
    </dgm:pt>
    <dgm:pt modelId="{E230A3BD-D58B-45BF-AD60-258572A47124}" type="parTrans" cxnId="{465214D6-BAB4-4419-A218-9CE9BF51A4E6}">
      <dgm:prSet/>
      <dgm:spPr/>
      <dgm:t>
        <a:bodyPr/>
        <a:lstStyle/>
        <a:p>
          <a:endParaRPr lang="en-US"/>
        </a:p>
      </dgm:t>
    </dgm:pt>
    <dgm:pt modelId="{712EB290-84F9-416F-8134-F02D85CDA2BE}" type="sibTrans" cxnId="{465214D6-BAB4-4419-A218-9CE9BF51A4E6}">
      <dgm:prSet/>
      <dgm:spPr/>
      <dgm:t>
        <a:bodyPr/>
        <a:lstStyle/>
        <a:p>
          <a:endParaRPr lang="en-US"/>
        </a:p>
      </dgm:t>
    </dgm:pt>
    <dgm:pt modelId="{630A5F30-64F2-490F-879D-081B44B89FFA}">
      <dgm:prSet/>
      <dgm:spPr/>
      <dgm:t>
        <a:bodyPr/>
        <a:lstStyle/>
        <a:p>
          <a:r>
            <a:rPr lang="en-US" b="1" dirty="0" err="1"/>
            <a:t>Tranzitivita</a:t>
          </a:r>
          <a:endParaRPr lang="en-US" dirty="0"/>
        </a:p>
      </dgm:t>
    </dgm:pt>
    <dgm:pt modelId="{56BD709E-9C81-4A17-B259-11E770B7F376}" type="parTrans" cxnId="{EB60ECFC-AA0E-4F4F-BA42-98729D384C14}">
      <dgm:prSet/>
      <dgm:spPr/>
      <dgm:t>
        <a:bodyPr/>
        <a:lstStyle/>
        <a:p>
          <a:endParaRPr lang="en-US"/>
        </a:p>
      </dgm:t>
    </dgm:pt>
    <dgm:pt modelId="{E2645F7C-E343-4165-9120-4B6EF39E3CD4}" type="sibTrans" cxnId="{EB60ECFC-AA0E-4F4F-BA42-98729D384C14}">
      <dgm:prSet/>
      <dgm:spPr/>
      <dgm:t>
        <a:bodyPr/>
        <a:lstStyle/>
        <a:p>
          <a:endParaRPr lang="en-US"/>
        </a:p>
      </dgm:t>
    </dgm:pt>
    <dgm:pt modelId="{B1773A9E-6A15-477E-9B53-85C0C7E7D129}">
      <dgm:prSet/>
      <dgm:spPr/>
      <dgm:t>
        <a:bodyPr/>
        <a:lstStyle/>
        <a:p>
          <a:r>
            <a:rPr lang="en-US" b="1" dirty="0" err="1"/>
            <a:t>Inverzn</a:t>
          </a:r>
          <a:r>
            <a:rPr lang="cs-CZ" b="1" dirty="0"/>
            <a:t>í relace</a:t>
          </a:r>
          <a:endParaRPr lang="en-US" dirty="0"/>
        </a:p>
      </dgm:t>
    </dgm:pt>
    <dgm:pt modelId="{B65919C7-6709-4C21-BA8D-207FFFB9AA52}" type="parTrans" cxnId="{37E85E6C-A013-400B-87FA-270E98845A2F}">
      <dgm:prSet/>
      <dgm:spPr/>
      <dgm:t>
        <a:bodyPr/>
        <a:lstStyle/>
        <a:p>
          <a:endParaRPr lang="en-US"/>
        </a:p>
      </dgm:t>
    </dgm:pt>
    <dgm:pt modelId="{02A6FAAA-60A0-4A96-8B85-F8E37F02F065}" type="sibTrans" cxnId="{37E85E6C-A013-400B-87FA-270E98845A2F}">
      <dgm:prSet/>
      <dgm:spPr/>
      <dgm:t>
        <a:bodyPr/>
        <a:lstStyle/>
        <a:p>
          <a:endParaRPr lang="en-US"/>
        </a:p>
      </dgm:t>
    </dgm:pt>
    <dgm:pt modelId="{E0C174F9-F6AF-447E-8541-8A9728ECFC94}">
      <dgm:prSet custT="1"/>
      <dgm:spPr/>
      <dgm:t>
        <a:bodyPr/>
        <a:lstStyle/>
        <a:p>
          <a:r>
            <a:rPr lang="en-US" sz="1600" b="0" dirty="0"/>
            <a:t>A</a:t>
          </a:r>
          <a:r>
            <a:rPr lang="cs-CZ" sz="1600" b="0" dirty="0"/>
            <a:t> is </a:t>
          </a:r>
          <a:r>
            <a:rPr lang="en-US" sz="1600" b="0" dirty="0"/>
            <a:t>sibling</a:t>
          </a:r>
          <a:r>
            <a:rPr lang="cs-CZ" sz="1600" b="0" dirty="0"/>
            <a:t> of </a:t>
          </a:r>
          <a:r>
            <a:rPr lang="en-US" sz="1600" b="0" dirty="0"/>
            <a:t>B</a:t>
          </a:r>
          <a:r>
            <a:rPr lang="cs-CZ" sz="1600" b="0" dirty="0"/>
            <a:t> </a:t>
          </a:r>
          <a:r>
            <a:rPr lang="cs-CZ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1600" b="0" dirty="0"/>
            <a:t> B is sibling of A.</a:t>
          </a:r>
          <a:endParaRPr lang="cs-CZ" sz="1600" b="0" dirty="0"/>
        </a:p>
      </dgm:t>
    </dgm:pt>
    <dgm:pt modelId="{13B12B30-FB6D-495E-9A37-2245E721E34C}" type="parTrans" cxnId="{7E3CFEDA-B4F4-45C7-BDE5-615B5FFF3D78}">
      <dgm:prSet/>
      <dgm:spPr/>
      <dgm:t>
        <a:bodyPr/>
        <a:lstStyle/>
        <a:p>
          <a:endParaRPr lang="cs-CZ"/>
        </a:p>
      </dgm:t>
    </dgm:pt>
    <dgm:pt modelId="{46AB1354-B602-4F21-98AD-6EBFFA4BD78D}" type="sibTrans" cxnId="{7E3CFEDA-B4F4-45C7-BDE5-615B5FFF3D78}">
      <dgm:prSet/>
      <dgm:spPr/>
      <dgm:t>
        <a:bodyPr/>
        <a:lstStyle/>
        <a:p>
          <a:endParaRPr lang="cs-CZ"/>
        </a:p>
      </dgm:t>
    </dgm:pt>
    <dgm:pt modelId="{51EA0121-FD7F-43DD-A189-DF53DBA40A7F}">
      <dgm:prSet custT="1"/>
      <dgm:spPr/>
      <dgm:t>
        <a:bodyPr/>
        <a:lstStyle/>
        <a:p>
          <a:r>
            <a:rPr lang="en-US" sz="1600" b="0" dirty="0"/>
            <a:t>A has part B, B has part C </a:t>
          </a:r>
          <a:r>
            <a:rPr lang="cs-CZ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1600" b="0" dirty="0"/>
            <a:t> A has part C.</a:t>
          </a:r>
        </a:p>
      </dgm:t>
    </dgm:pt>
    <dgm:pt modelId="{25FA0EDF-3C4B-44AD-BB83-A8309E1EB9C9}" type="parTrans" cxnId="{EE70AF49-68F7-43DC-B891-BC1687939A4F}">
      <dgm:prSet/>
      <dgm:spPr/>
      <dgm:t>
        <a:bodyPr/>
        <a:lstStyle/>
        <a:p>
          <a:endParaRPr lang="cs-CZ"/>
        </a:p>
      </dgm:t>
    </dgm:pt>
    <dgm:pt modelId="{D2A88D68-5629-4329-86AD-2DA26E45DCB8}" type="sibTrans" cxnId="{EE70AF49-68F7-43DC-B891-BC1687939A4F}">
      <dgm:prSet/>
      <dgm:spPr/>
      <dgm:t>
        <a:bodyPr/>
        <a:lstStyle/>
        <a:p>
          <a:endParaRPr lang="cs-CZ"/>
        </a:p>
      </dgm:t>
    </dgm:pt>
    <dgm:pt modelId="{FC6CFB69-36AF-4317-BA4C-266695D24B42}">
      <dgm:prSet custT="1"/>
      <dgm:spPr/>
      <dgm:t>
        <a:bodyPr/>
        <a:lstStyle/>
        <a:p>
          <a:r>
            <a:rPr lang="cs-CZ" sz="1600" b="0" dirty="0"/>
            <a:t>A has part B </a:t>
          </a:r>
          <a:r>
            <a:rPr lang="cs-CZ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1600" b="0" dirty="0"/>
            <a:t> B is part of A.</a:t>
          </a:r>
        </a:p>
      </dgm:t>
    </dgm:pt>
    <dgm:pt modelId="{9B3911D5-0461-488E-868D-6CA582990F4E}" type="parTrans" cxnId="{3DF65CDB-1307-477A-BD0E-BF7CF8E7D19F}">
      <dgm:prSet/>
      <dgm:spPr/>
      <dgm:t>
        <a:bodyPr/>
        <a:lstStyle/>
        <a:p>
          <a:endParaRPr lang="cs-CZ"/>
        </a:p>
      </dgm:t>
    </dgm:pt>
    <dgm:pt modelId="{B1435EC5-4C25-478D-8400-404260AB77F4}" type="sibTrans" cxnId="{3DF65CDB-1307-477A-BD0E-BF7CF8E7D19F}">
      <dgm:prSet/>
      <dgm:spPr/>
      <dgm:t>
        <a:bodyPr/>
        <a:lstStyle/>
        <a:p>
          <a:endParaRPr lang="cs-CZ"/>
        </a:p>
      </dgm:t>
    </dgm:pt>
    <dgm:pt modelId="{01E150EC-3C83-466B-8656-E17E94095C90}" type="pres">
      <dgm:prSet presAssocID="{8D94A2A5-B23E-4AE9-8B6B-7AA91002CCC1}" presName="Name0" presStyleCnt="0">
        <dgm:presLayoutVars>
          <dgm:dir/>
          <dgm:animLvl val="lvl"/>
          <dgm:resizeHandles/>
        </dgm:presLayoutVars>
      </dgm:prSet>
      <dgm:spPr/>
    </dgm:pt>
    <dgm:pt modelId="{3A963E0A-D424-42DE-86E5-6C612B57A2BF}" type="pres">
      <dgm:prSet presAssocID="{73432DB0-B90F-4C77-9784-4DD69A1BA461}" presName="linNode" presStyleCnt="0"/>
      <dgm:spPr/>
    </dgm:pt>
    <dgm:pt modelId="{F185D36F-1301-4B50-A1C8-7A3F79439703}" type="pres">
      <dgm:prSet presAssocID="{73432DB0-B90F-4C77-9784-4DD69A1BA461}" presName="parentShp" presStyleLbl="node1" presStyleIdx="0" presStyleCnt="3">
        <dgm:presLayoutVars>
          <dgm:bulletEnabled val="1"/>
        </dgm:presLayoutVars>
      </dgm:prSet>
      <dgm:spPr/>
    </dgm:pt>
    <dgm:pt modelId="{30927C72-3FE1-46E4-BB7D-3C25A353DA86}" type="pres">
      <dgm:prSet presAssocID="{73432DB0-B90F-4C77-9784-4DD69A1BA461}" presName="childShp" presStyleLbl="bgAccFollowNode1" presStyleIdx="0" presStyleCnt="3">
        <dgm:presLayoutVars>
          <dgm:bulletEnabled val="1"/>
        </dgm:presLayoutVars>
      </dgm:prSet>
      <dgm:spPr/>
    </dgm:pt>
    <dgm:pt modelId="{47A07AD0-7D56-43DB-B118-99B9540582D3}" type="pres">
      <dgm:prSet presAssocID="{712EB290-84F9-416F-8134-F02D85CDA2BE}" presName="spacing" presStyleCnt="0"/>
      <dgm:spPr/>
    </dgm:pt>
    <dgm:pt modelId="{F8C0E7E5-51D7-4F77-9130-92F8726156B1}" type="pres">
      <dgm:prSet presAssocID="{630A5F30-64F2-490F-879D-081B44B89FFA}" presName="linNode" presStyleCnt="0"/>
      <dgm:spPr/>
    </dgm:pt>
    <dgm:pt modelId="{7573B040-392D-4877-996F-6675B0F2BF0F}" type="pres">
      <dgm:prSet presAssocID="{630A5F30-64F2-490F-879D-081B44B89FFA}" presName="parentShp" presStyleLbl="node1" presStyleIdx="1" presStyleCnt="3">
        <dgm:presLayoutVars>
          <dgm:bulletEnabled val="1"/>
        </dgm:presLayoutVars>
      </dgm:prSet>
      <dgm:spPr/>
    </dgm:pt>
    <dgm:pt modelId="{79F4CF9B-1749-45FE-A9A8-C1A4F86352A6}" type="pres">
      <dgm:prSet presAssocID="{630A5F30-64F2-490F-879D-081B44B89FFA}" presName="childShp" presStyleLbl="bgAccFollowNode1" presStyleIdx="1" presStyleCnt="3">
        <dgm:presLayoutVars>
          <dgm:bulletEnabled val="1"/>
        </dgm:presLayoutVars>
      </dgm:prSet>
      <dgm:spPr/>
    </dgm:pt>
    <dgm:pt modelId="{589651A7-9480-47A5-AB63-5D5A026916F9}" type="pres">
      <dgm:prSet presAssocID="{E2645F7C-E343-4165-9120-4B6EF39E3CD4}" presName="spacing" presStyleCnt="0"/>
      <dgm:spPr/>
    </dgm:pt>
    <dgm:pt modelId="{FAD643C4-2A1B-4FFD-A71B-A6591A71345D}" type="pres">
      <dgm:prSet presAssocID="{B1773A9E-6A15-477E-9B53-85C0C7E7D129}" presName="linNode" presStyleCnt="0"/>
      <dgm:spPr/>
    </dgm:pt>
    <dgm:pt modelId="{632900E4-E3D0-40BC-9933-31EA09381C48}" type="pres">
      <dgm:prSet presAssocID="{B1773A9E-6A15-477E-9B53-85C0C7E7D129}" presName="parentShp" presStyleLbl="node1" presStyleIdx="2" presStyleCnt="3">
        <dgm:presLayoutVars>
          <dgm:bulletEnabled val="1"/>
        </dgm:presLayoutVars>
      </dgm:prSet>
      <dgm:spPr/>
    </dgm:pt>
    <dgm:pt modelId="{EE4CAB08-EBF7-4ECB-A6AD-7D16A7175F02}" type="pres">
      <dgm:prSet presAssocID="{B1773A9E-6A15-477E-9B53-85C0C7E7D12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3399980B-74C8-493B-AF1F-AEF4E86526A8}" type="presOf" srcId="{51EA0121-FD7F-43DD-A189-DF53DBA40A7F}" destId="{79F4CF9B-1749-45FE-A9A8-C1A4F86352A6}" srcOrd="0" destOrd="0" presId="urn:microsoft.com/office/officeart/2005/8/layout/vList6"/>
    <dgm:cxn modelId="{8FE12815-8CCC-47D0-BCF8-C6ED2480F34E}" type="presOf" srcId="{73432DB0-B90F-4C77-9784-4DD69A1BA461}" destId="{F185D36F-1301-4B50-A1C8-7A3F79439703}" srcOrd="0" destOrd="0" presId="urn:microsoft.com/office/officeart/2005/8/layout/vList6"/>
    <dgm:cxn modelId="{1ECF2B16-7023-4727-9BB9-730E4F8BD42E}" type="presOf" srcId="{630A5F30-64F2-490F-879D-081B44B89FFA}" destId="{7573B040-392D-4877-996F-6675B0F2BF0F}" srcOrd="0" destOrd="0" presId="urn:microsoft.com/office/officeart/2005/8/layout/vList6"/>
    <dgm:cxn modelId="{7796A23C-A0B5-4F04-8516-6EC809881482}" type="presOf" srcId="{FC6CFB69-36AF-4317-BA4C-266695D24B42}" destId="{EE4CAB08-EBF7-4ECB-A6AD-7D16A7175F02}" srcOrd="0" destOrd="0" presId="urn:microsoft.com/office/officeart/2005/8/layout/vList6"/>
    <dgm:cxn modelId="{EE70AF49-68F7-43DC-B891-BC1687939A4F}" srcId="{630A5F30-64F2-490F-879D-081B44B89FFA}" destId="{51EA0121-FD7F-43DD-A189-DF53DBA40A7F}" srcOrd="0" destOrd="0" parTransId="{25FA0EDF-3C4B-44AD-BB83-A8309E1EB9C9}" sibTransId="{D2A88D68-5629-4329-86AD-2DA26E45DCB8}"/>
    <dgm:cxn modelId="{37E85E6C-A013-400B-87FA-270E98845A2F}" srcId="{8D94A2A5-B23E-4AE9-8B6B-7AA91002CCC1}" destId="{B1773A9E-6A15-477E-9B53-85C0C7E7D129}" srcOrd="2" destOrd="0" parTransId="{B65919C7-6709-4C21-BA8D-207FFFB9AA52}" sibTransId="{02A6FAAA-60A0-4A96-8B85-F8E37F02F065}"/>
    <dgm:cxn modelId="{EA038273-5C2E-4E4D-9C21-DEB97D2E2438}" type="presOf" srcId="{B1773A9E-6A15-477E-9B53-85C0C7E7D129}" destId="{632900E4-E3D0-40BC-9933-31EA09381C48}" srcOrd="0" destOrd="0" presId="urn:microsoft.com/office/officeart/2005/8/layout/vList6"/>
    <dgm:cxn modelId="{5C1F0E74-FA9E-400B-8BCD-5FAC8BF21381}" type="presOf" srcId="{E0C174F9-F6AF-447E-8541-8A9728ECFC94}" destId="{30927C72-3FE1-46E4-BB7D-3C25A353DA86}" srcOrd="0" destOrd="0" presId="urn:microsoft.com/office/officeart/2005/8/layout/vList6"/>
    <dgm:cxn modelId="{465214D6-BAB4-4419-A218-9CE9BF51A4E6}" srcId="{8D94A2A5-B23E-4AE9-8B6B-7AA91002CCC1}" destId="{73432DB0-B90F-4C77-9784-4DD69A1BA461}" srcOrd="0" destOrd="0" parTransId="{E230A3BD-D58B-45BF-AD60-258572A47124}" sibTransId="{712EB290-84F9-416F-8134-F02D85CDA2BE}"/>
    <dgm:cxn modelId="{D2FDD5D9-9068-4C6B-9D2E-57900E63A4C8}" type="presOf" srcId="{8D94A2A5-B23E-4AE9-8B6B-7AA91002CCC1}" destId="{01E150EC-3C83-466B-8656-E17E94095C90}" srcOrd="0" destOrd="0" presId="urn:microsoft.com/office/officeart/2005/8/layout/vList6"/>
    <dgm:cxn modelId="{7E3CFEDA-B4F4-45C7-BDE5-615B5FFF3D78}" srcId="{73432DB0-B90F-4C77-9784-4DD69A1BA461}" destId="{E0C174F9-F6AF-447E-8541-8A9728ECFC94}" srcOrd="0" destOrd="0" parTransId="{13B12B30-FB6D-495E-9A37-2245E721E34C}" sibTransId="{46AB1354-B602-4F21-98AD-6EBFFA4BD78D}"/>
    <dgm:cxn modelId="{3DF65CDB-1307-477A-BD0E-BF7CF8E7D19F}" srcId="{B1773A9E-6A15-477E-9B53-85C0C7E7D129}" destId="{FC6CFB69-36AF-4317-BA4C-266695D24B42}" srcOrd="0" destOrd="0" parTransId="{9B3911D5-0461-488E-868D-6CA582990F4E}" sibTransId="{B1435EC5-4C25-478D-8400-404260AB77F4}"/>
    <dgm:cxn modelId="{EB60ECFC-AA0E-4F4F-BA42-98729D384C14}" srcId="{8D94A2A5-B23E-4AE9-8B6B-7AA91002CCC1}" destId="{630A5F30-64F2-490F-879D-081B44B89FFA}" srcOrd="1" destOrd="0" parTransId="{56BD709E-9C81-4A17-B259-11E770B7F376}" sibTransId="{E2645F7C-E343-4165-9120-4B6EF39E3CD4}"/>
    <dgm:cxn modelId="{C0DA9395-726B-4685-B0AE-D0DE31BA85F5}" type="presParOf" srcId="{01E150EC-3C83-466B-8656-E17E94095C90}" destId="{3A963E0A-D424-42DE-86E5-6C612B57A2BF}" srcOrd="0" destOrd="0" presId="urn:microsoft.com/office/officeart/2005/8/layout/vList6"/>
    <dgm:cxn modelId="{B4502A2E-C10B-4C84-A292-FFC3549E02F2}" type="presParOf" srcId="{3A963E0A-D424-42DE-86E5-6C612B57A2BF}" destId="{F185D36F-1301-4B50-A1C8-7A3F79439703}" srcOrd="0" destOrd="0" presId="urn:microsoft.com/office/officeart/2005/8/layout/vList6"/>
    <dgm:cxn modelId="{AB2B7AEB-0946-4182-910A-43F188CDC980}" type="presParOf" srcId="{3A963E0A-D424-42DE-86E5-6C612B57A2BF}" destId="{30927C72-3FE1-46E4-BB7D-3C25A353DA86}" srcOrd="1" destOrd="0" presId="urn:microsoft.com/office/officeart/2005/8/layout/vList6"/>
    <dgm:cxn modelId="{4E97F2FA-14FC-486B-B307-6546BA7788D2}" type="presParOf" srcId="{01E150EC-3C83-466B-8656-E17E94095C90}" destId="{47A07AD0-7D56-43DB-B118-99B9540582D3}" srcOrd="1" destOrd="0" presId="urn:microsoft.com/office/officeart/2005/8/layout/vList6"/>
    <dgm:cxn modelId="{BE6B9D4B-7B70-41BD-B2D6-445700046D30}" type="presParOf" srcId="{01E150EC-3C83-466B-8656-E17E94095C90}" destId="{F8C0E7E5-51D7-4F77-9130-92F8726156B1}" srcOrd="2" destOrd="0" presId="urn:microsoft.com/office/officeart/2005/8/layout/vList6"/>
    <dgm:cxn modelId="{9BBA56DB-C7C6-4E7A-B3C5-471225E2E93E}" type="presParOf" srcId="{F8C0E7E5-51D7-4F77-9130-92F8726156B1}" destId="{7573B040-392D-4877-996F-6675B0F2BF0F}" srcOrd="0" destOrd="0" presId="urn:microsoft.com/office/officeart/2005/8/layout/vList6"/>
    <dgm:cxn modelId="{98ACFC7F-CD5B-4A0C-98DB-C8AD5C3C9A45}" type="presParOf" srcId="{F8C0E7E5-51D7-4F77-9130-92F8726156B1}" destId="{79F4CF9B-1749-45FE-A9A8-C1A4F86352A6}" srcOrd="1" destOrd="0" presId="urn:microsoft.com/office/officeart/2005/8/layout/vList6"/>
    <dgm:cxn modelId="{F4F0F00B-AF85-460A-B94D-0E4AA254F3A8}" type="presParOf" srcId="{01E150EC-3C83-466B-8656-E17E94095C90}" destId="{589651A7-9480-47A5-AB63-5D5A026916F9}" srcOrd="3" destOrd="0" presId="urn:microsoft.com/office/officeart/2005/8/layout/vList6"/>
    <dgm:cxn modelId="{0D58F3FA-3B36-417F-9D6C-628AE63BF492}" type="presParOf" srcId="{01E150EC-3C83-466B-8656-E17E94095C90}" destId="{FAD643C4-2A1B-4FFD-A71B-A6591A71345D}" srcOrd="4" destOrd="0" presId="urn:microsoft.com/office/officeart/2005/8/layout/vList6"/>
    <dgm:cxn modelId="{8CF8B11D-D31E-48E2-A11E-803DA80780BC}" type="presParOf" srcId="{FAD643C4-2A1B-4FFD-A71B-A6591A71345D}" destId="{632900E4-E3D0-40BC-9933-31EA09381C48}" srcOrd="0" destOrd="0" presId="urn:microsoft.com/office/officeart/2005/8/layout/vList6"/>
    <dgm:cxn modelId="{EEC1C237-40A8-48AD-ADFC-713D78EA59F4}" type="presParOf" srcId="{FAD643C4-2A1B-4FFD-A71B-A6591A71345D}" destId="{EE4CAB08-EBF7-4ECB-A6AD-7D16A7175F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27C72-3FE1-46E4-BB7D-3C25A353DA86}">
      <dsp:nvSpPr>
        <dsp:cNvPr id="0" name=""/>
        <dsp:cNvSpPr/>
      </dsp:nvSpPr>
      <dsp:spPr>
        <a:xfrm>
          <a:off x="2133599" y="0"/>
          <a:ext cx="3200400" cy="8000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A</a:t>
          </a:r>
          <a:r>
            <a:rPr lang="cs-CZ" sz="1600" b="0" kern="1200" dirty="0"/>
            <a:t> is </a:t>
          </a:r>
          <a:r>
            <a:rPr lang="en-US" sz="1600" b="0" kern="1200" dirty="0"/>
            <a:t>sibling</a:t>
          </a:r>
          <a:r>
            <a:rPr lang="cs-CZ" sz="1600" b="0" kern="1200" dirty="0"/>
            <a:t> of </a:t>
          </a:r>
          <a:r>
            <a:rPr lang="en-US" sz="1600" b="0" kern="1200" dirty="0"/>
            <a:t>B</a:t>
          </a:r>
          <a:r>
            <a:rPr lang="cs-CZ" sz="1600" b="0" kern="1200" dirty="0"/>
            <a:t> </a:t>
          </a:r>
          <a:r>
            <a:rPr lang="cs-CZ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1600" b="0" kern="1200" dirty="0"/>
            <a:t> B is sibling of A.</a:t>
          </a:r>
          <a:endParaRPr lang="cs-CZ" sz="1600" b="0" kern="1200" dirty="0"/>
        </a:p>
      </dsp:txBody>
      <dsp:txXfrm>
        <a:off x="2133599" y="100012"/>
        <a:ext cx="2900363" cy="600075"/>
      </dsp:txXfrm>
    </dsp:sp>
    <dsp:sp modelId="{F185D36F-1301-4B50-A1C8-7A3F79439703}">
      <dsp:nvSpPr>
        <dsp:cNvPr id="0" name=""/>
        <dsp:cNvSpPr/>
      </dsp:nvSpPr>
      <dsp:spPr>
        <a:xfrm>
          <a:off x="0" y="0"/>
          <a:ext cx="2133600" cy="80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Symetrie</a:t>
          </a:r>
          <a:endParaRPr lang="en-US" sz="2100" kern="1200" dirty="0"/>
        </a:p>
      </dsp:txBody>
      <dsp:txXfrm>
        <a:off x="39058" y="39058"/>
        <a:ext cx="2055484" cy="721983"/>
      </dsp:txXfrm>
    </dsp:sp>
    <dsp:sp modelId="{79F4CF9B-1749-45FE-A9A8-C1A4F86352A6}">
      <dsp:nvSpPr>
        <dsp:cNvPr id="0" name=""/>
        <dsp:cNvSpPr/>
      </dsp:nvSpPr>
      <dsp:spPr>
        <a:xfrm>
          <a:off x="2133599" y="880110"/>
          <a:ext cx="3200400" cy="8000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A has part B, B has part C </a:t>
          </a:r>
          <a:r>
            <a:rPr lang="cs-CZ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1600" b="0" kern="1200" dirty="0"/>
            <a:t> A has part C.</a:t>
          </a:r>
        </a:p>
      </dsp:txBody>
      <dsp:txXfrm>
        <a:off x="2133599" y="980122"/>
        <a:ext cx="2900363" cy="600075"/>
      </dsp:txXfrm>
    </dsp:sp>
    <dsp:sp modelId="{7573B040-392D-4877-996F-6675B0F2BF0F}">
      <dsp:nvSpPr>
        <dsp:cNvPr id="0" name=""/>
        <dsp:cNvSpPr/>
      </dsp:nvSpPr>
      <dsp:spPr>
        <a:xfrm>
          <a:off x="0" y="880110"/>
          <a:ext cx="2133600" cy="80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Tranzitivita</a:t>
          </a:r>
          <a:endParaRPr lang="en-US" sz="2100" kern="1200" dirty="0"/>
        </a:p>
      </dsp:txBody>
      <dsp:txXfrm>
        <a:off x="39058" y="919168"/>
        <a:ext cx="2055484" cy="721983"/>
      </dsp:txXfrm>
    </dsp:sp>
    <dsp:sp modelId="{EE4CAB08-EBF7-4ECB-A6AD-7D16A7175F02}">
      <dsp:nvSpPr>
        <dsp:cNvPr id="0" name=""/>
        <dsp:cNvSpPr/>
      </dsp:nvSpPr>
      <dsp:spPr>
        <a:xfrm>
          <a:off x="2133599" y="1760220"/>
          <a:ext cx="3200400" cy="8000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A has part B </a:t>
          </a:r>
          <a:r>
            <a:rPr lang="cs-CZ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1600" b="0" kern="1200" dirty="0"/>
            <a:t> B is part of A.</a:t>
          </a:r>
        </a:p>
      </dsp:txBody>
      <dsp:txXfrm>
        <a:off x="2133599" y="1860232"/>
        <a:ext cx="2900363" cy="600075"/>
      </dsp:txXfrm>
    </dsp:sp>
    <dsp:sp modelId="{632900E4-E3D0-40BC-9933-31EA09381C48}">
      <dsp:nvSpPr>
        <dsp:cNvPr id="0" name=""/>
        <dsp:cNvSpPr/>
      </dsp:nvSpPr>
      <dsp:spPr>
        <a:xfrm>
          <a:off x="0" y="1760220"/>
          <a:ext cx="2133600" cy="80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Inverzn</a:t>
          </a:r>
          <a:r>
            <a:rPr lang="cs-CZ" sz="2100" b="1" kern="1200" dirty="0"/>
            <a:t>í relace</a:t>
          </a:r>
          <a:endParaRPr lang="en-US" sz="2100" kern="1200" dirty="0"/>
        </a:p>
      </dsp:txBody>
      <dsp:txXfrm>
        <a:off x="39058" y="1799278"/>
        <a:ext cx="2055484" cy="721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08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1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25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73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3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24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5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0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586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7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4/14/2021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owl2-overview/" TargetMode="External"/><Relationship Id="rId7" Type="http://schemas.openxmlformats.org/officeDocument/2006/relationships/hyperlink" Target="https://www.dbpedi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s.dbpedia.org/wiki/" TargetMode="External"/><Relationship Id="rId5" Type="http://schemas.openxmlformats.org/officeDocument/2006/relationships/hyperlink" Target="https://www.w3.org/TR/sparql11-query/" TargetMode="External"/><Relationship Id="rId4" Type="http://schemas.openxmlformats.org/officeDocument/2006/relationships/hyperlink" Target="https://www.w3.org/TR/rdf11-concept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rdf11-prime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wl.man.ac.uk/2003/why/latest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linkeddata.center/help/devop/examples/sparql-exampl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2020/21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37220-6125-48D3-B75D-266A5041B4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78486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Neměl v pokoji standardní informatický panel, musel dolů do vestibulu, chtěl-li získat údaje, které potřeboval. Jako naschvál byla kabinka obsazena nějakou starší dámou, které trvalo pátrání v informačních zdrojích tak dlouho, že Morgan už málem na dveře budky zabouchal. Ale nakonec se loudalka přece jen s nějakým omluvným zamumláním z kabiny vybatolila a Morgan stál tváří v tvář nashromážděným vědomostem a tvořivým silám celého lidstva. 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Již za svých studentských let zvítězil v několika takových pátračských šampionátech, kdy o závod s časem lovil a vyhrabával nejzasutější informace požadované testy; formulovali je až geniálně sadističtí sudí. („</a:t>
            </a:r>
            <a:r>
              <a:rPr lang="cs-CZ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bylo množství srážek v hlavním městě nejmenšího jednonárodního státu světa v den, kdy v kolejním baseballovém mistrovství byl zaznamenán druhý největší počet celých oběhů?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tenhle mu snad nejvíc utkvěl v paměti i v srdci.)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20FF49-57EC-4504-8BAE-23746495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Ok</a:t>
            </a:r>
            <a:r>
              <a:rPr lang="cs-CZ" b="1" dirty="0"/>
              <a:t>énko do roku 2069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8A113-F2CB-4399-B23F-4E5C1A64A43A}"/>
              </a:ext>
            </a:extLst>
          </p:cNvPr>
          <p:cNvSpPr/>
          <p:nvPr/>
        </p:nvSpPr>
        <p:spPr>
          <a:xfrm>
            <a:off x="1776722" y="61542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Arthur C. Clarke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RAJSKÉ FONTÁNY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1979</a:t>
            </a:r>
            <a:endParaRPr lang="cs-CZ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9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6400" y="1904999"/>
            <a:ext cx="7460343" cy="414866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dirty="0"/>
              <a:t>W3C: </a:t>
            </a:r>
            <a:r>
              <a:rPr lang="en-US" dirty="0"/>
              <a:t>OWL 2 Web Ontology Language</a:t>
            </a:r>
            <a:br>
              <a:rPr lang="en-US" dirty="0"/>
            </a:br>
            <a:r>
              <a:rPr lang="en-US" dirty="0"/>
              <a:t>Document Overview (Second Edition)</a:t>
            </a:r>
            <a:r>
              <a:rPr lang="cs-CZ" b="0" dirty="0"/>
              <a:t>. </a:t>
            </a:r>
            <a:r>
              <a:rPr lang="en-US" b="0" dirty="0"/>
              <a:t>W3C Recommendation 11 December 2012</a:t>
            </a:r>
            <a:r>
              <a:rPr lang="cs-CZ" b="0" dirty="0"/>
              <a:t> </a:t>
            </a:r>
            <a:r>
              <a:rPr lang="cs-CZ" b="0" dirty="0">
                <a:hlinkClick r:id="rId3"/>
              </a:rPr>
              <a:t>https://www.w3.org/TR/owl2-overview/</a:t>
            </a:r>
            <a:endParaRPr lang="cs-CZ" b="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b="0" dirty="0"/>
              <a:t>W3C: </a:t>
            </a:r>
            <a:r>
              <a:rPr lang="cs-CZ" altLang="cs-CZ" dirty="0"/>
              <a:t>RDF 1.1 Concepts and Abstract Syntax. </a:t>
            </a:r>
            <a:r>
              <a:rPr lang="cs-CZ" altLang="cs-CZ" b="0" dirty="0"/>
              <a:t>W3C Recommendation 25 February 2014 </a:t>
            </a:r>
            <a:r>
              <a:rPr lang="cs-CZ" b="0" dirty="0">
                <a:hlinkClick r:id="rId4"/>
              </a:rPr>
              <a:t>https://www.w3.org/TR/rdf11-concepts/</a:t>
            </a:r>
            <a:endParaRPr lang="en-US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W3C: </a:t>
            </a:r>
            <a:r>
              <a:rPr lang="en-US" dirty="0"/>
              <a:t>SPARQL 1.1 Query Language.</a:t>
            </a:r>
            <a:r>
              <a:rPr lang="en-US" b="0" dirty="0"/>
              <a:t> W3C Recommendation 21 March 2013 </a:t>
            </a:r>
            <a:r>
              <a:rPr lang="cs-CZ" b="0" dirty="0">
                <a:hlinkClick r:id="rId5"/>
              </a:rPr>
              <a:t>https://www.w3.org/TR/sparql11-query/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Česká DBpedia = strojově čitelná česká Wikipedie</a:t>
            </a:r>
            <a:r>
              <a:rPr lang="en-US" dirty="0"/>
              <a:t> </a:t>
            </a:r>
            <a:r>
              <a:rPr lang="cs-CZ" b="0" dirty="0">
                <a:hlinkClick r:id="rId6"/>
              </a:rPr>
              <a:t>https://cs.dbpedia.org/wiki/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DBPedia</a:t>
            </a:r>
            <a:r>
              <a:rPr lang="en-US" dirty="0"/>
              <a:t>: Global and Unified Access to Knowledge Graphs</a:t>
            </a:r>
            <a:r>
              <a:rPr lang="en-US" b="0" dirty="0"/>
              <a:t>. </a:t>
            </a:r>
            <a:r>
              <a:rPr lang="cs-CZ" b="0" dirty="0"/>
              <a:t>© 2021 by DBpedia Organization</a:t>
            </a:r>
            <a:r>
              <a:rPr lang="en-US" b="0" dirty="0"/>
              <a:t> </a:t>
            </a:r>
            <a:r>
              <a:rPr lang="en-US" b="0" dirty="0">
                <a:hlinkClick r:id="rId7"/>
              </a:rPr>
              <a:t>https://www.dbpedia.org/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dirty="0"/>
          </a:p>
          <a:p>
            <a:pPr algn="l"/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9842A-B29A-4429-90B4-F4548544F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232"/>
            <a:ext cx="184731" cy="643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1740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0C6E14-8A1F-483E-89AD-D26A7F6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Znalost světa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691A-BACD-408E-ABC0-2E51D325B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Implicitní </a:t>
            </a:r>
            <a:r>
              <a:rPr lang="cs-CZ" dirty="0">
                <a:cs typeface="Times New Roman" panose="02020603050405020304" pitchFamily="18" charset="0"/>
              </a:rPr>
              <a:t>→ Explicitní znalost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Třídy a individua: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Wordnety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ConceptNet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SUMO/MILO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/>
              <a:t>Situace: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Valenční slovníky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FrameNet</a:t>
            </a:r>
          </a:p>
          <a:p>
            <a:endParaRPr lang="cs-CZ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4EE87-CC37-4F06-8ACD-8AE3D3D59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228004"/>
            <a:ext cx="5194769" cy="31229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Encyklopedická znalost</a:t>
            </a:r>
          </a:p>
          <a:p>
            <a:r>
              <a:rPr lang="cs-CZ" dirty="0"/>
              <a:t>Německo leží v Evropě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Common sense:</a:t>
            </a:r>
          </a:p>
          <a:p>
            <a:pPr marL="285750" indent="-285750"/>
            <a:r>
              <a:rPr lang="cs-CZ" dirty="0"/>
              <a:t>Co je větší než myš? </a:t>
            </a:r>
          </a:p>
          <a:p>
            <a:pPr marL="285750" indent="-285750"/>
            <a:r>
              <a:rPr lang="cs-CZ" dirty="0"/>
              <a:t>Způsobí rána knihou do hlavy smrt? </a:t>
            </a:r>
          </a:p>
          <a:p>
            <a:pPr marL="285750" indent="-285750"/>
            <a:r>
              <a:rPr lang="cs-CZ" dirty="0"/>
              <a:t>Kde se běžně nachází jídlo?</a:t>
            </a:r>
          </a:p>
          <a:p>
            <a:pPr marL="285750" indent="-285750"/>
            <a:endParaRPr lang="cs-CZ" dirty="0"/>
          </a:p>
          <a:p>
            <a:pPr marL="0" indent="0">
              <a:buNone/>
            </a:pPr>
            <a:r>
              <a:rPr lang="cs-CZ" dirty="0"/>
              <a:t>Ne příliš jasná hranice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93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920-22E2-40DB-AFED-5BD1C6B38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sz="2000"/>
              <a:t>Pro člověka poměrně srozumitelné</a:t>
            </a:r>
          </a:p>
          <a:p>
            <a:r>
              <a:rPr lang="cs-CZ" sz="2000"/>
              <a:t>Pro počítačové programy dobře</a:t>
            </a:r>
            <a:br>
              <a:rPr lang="cs-CZ" sz="2000"/>
            </a:br>
            <a:r>
              <a:rPr lang="cs-CZ" sz="2000"/>
              <a:t>zpracovatelné</a:t>
            </a:r>
          </a:p>
          <a:p>
            <a:pPr lvl="1"/>
            <a:r>
              <a:rPr lang="cs-CZ" sz="1800"/>
              <a:t>API (application programming </a:t>
            </a:r>
            <a:br>
              <a:rPr lang="cs-CZ" sz="1800"/>
            </a:br>
            <a:r>
              <a:rPr lang="cs-CZ" sz="1800"/>
              <a:t>interface)</a:t>
            </a:r>
          </a:p>
          <a:p>
            <a:r>
              <a:rPr lang="cs-CZ" sz="2000"/>
              <a:t>Odvozování díky tranzitivitě hran</a:t>
            </a:r>
          </a:p>
          <a:p>
            <a:pPr lvl="1"/>
            <a:r>
              <a:rPr lang="cs-CZ" sz="1600"/>
              <a:t>Možnost kombinovat více typů hran</a:t>
            </a:r>
          </a:p>
          <a:p>
            <a:r>
              <a:rPr lang="cs-CZ" sz="2000"/>
              <a:t>Implicitní pravidlo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7F0F-6EFC-465D-ACA9-32C0BD41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821334" cy="1189037"/>
          </a:xfrm>
        </p:spPr>
        <p:txBody>
          <a:bodyPr>
            <a:normAutofit/>
          </a:bodyPr>
          <a:lstStyle/>
          <a:p>
            <a:r>
              <a:rPr lang="cs-CZ" b="1" dirty="0"/>
              <a:t>Sémantické sítě a odvozování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AD2C92F-F346-4691-8E57-D6F06AAD4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762" y="1816519"/>
            <a:ext cx="7091809" cy="3279238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72B26775-8E97-40E3-B9AB-250A93763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762" y="1816102"/>
            <a:ext cx="7091186" cy="3279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0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CC22C-5452-4060-A858-2E7231DB9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321349"/>
            <a:ext cx="4199467" cy="3740783"/>
          </a:xfrm>
        </p:spPr>
        <p:txBody>
          <a:bodyPr>
            <a:normAutofit/>
          </a:bodyPr>
          <a:lstStyle/>
          <a:p>
            <a:r>
              <a:rPr lang="cs-CZ" dirty="0"/>
              <a:t>Způsob, jak spolu komunikují dva počítačové programy</a:t>
            </a:r>
          </a:p>
          <a:p>
            <a:r>
              <a:rPr lang="cs-CZ" dirty="0"/>
              <a:t>Jazyk pro komunikaci: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XML</a:t>
            </a:r>
            <a:r>
              <a:rPr lang="cs-CZ" dirty="0"/>
              <a:t>, </a:t>
            </a:r>
            <a:r>
              <a:rPr lang="cs-CZ" dirty="0">
                <a:solidFill>
                  <a:schemeClr val="accent1"/>
                </a:solidFill>
              </a:rPr>
              <a:t>JSON</a:t>
            </a:r>
            <a:r>
              <a:rPr lang="cs-CZ" dirty="0"/>
              <a:t>, RDF(S)/OWL</a:t>
            </a:r>
            <a:endParaRPr lang="en-US" dirty="0"/>
          </a:p>
          <a:p>
            <a:r>
              <a:rPr lang="en-US" dirty="0" err="1"/>
              <a:t>Jazyky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standardizovan</a:t>
            </a:r>
            <a:r>
              <a:rPr lang="cs-CZ" dirty="0"/>
              <a:t>é,</a:t>
            </a:r>
            <a:br>
              <a:rPr lang="cs-CZ" dirty="0"/>
            </a:br>
            <a:r>
              <a:rPr lang="cs-CZ" dirty="0"/>
              <a:t>význam jednotlivých relací nikoli.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63895-53A9-4FDC-AB7E-191841BD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668000" cy="1189037"/>
          </a:xfrm>
        </p:spPr>
        <p:txBody>
          <a:bodyPr>
            <a:normAutofit/>
          </a:bodyPr>
          <a:lstStyle/>
          <a:p>
            <a:r>
              <a:rPr lang="cs-CZ" dirty="0"/>
              <a:t>Aplikační programové rozhraní</a:t>
            </a:r>
            <a:br>
              <a:rPr lang="cs-CZ" dirty="0"/>
            </a:br>
            <a:r>
              <a:rPr lang="cs-CZ" dirty="0"/>
              <a:t>Application programming interface (API)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B3A6B-FB70-4192-BDD6-3259F1D4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31" y="2321349"/>
            <a:ext cx="6931025" cy="2284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0C587D-58B6-466A-A9B3-254A4E01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94"/>
          <a:stretch/>
        </p:blipFill>
        <p:spPr>
          <a:xfrm>
            <a:off x="4890031" y="4743681"/>
            <a:ext cx="6931025" cy="12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1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2A69-C2CB-44BA-BB4F-64647CA30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5334000" cy="3666067"/>
          </a:xfrm>
        </p:spPr>
        <p:txBody>
          <a:bodyPr>
            <a:normAutofit/>
          </a:bodyPr>
          <a:lstStyle/>
          <a:p>
            <a:r>
              <a:rPr lang="cs-CZ" dirty="0"/>
              <a:t>Sémantický web: webové stránky nejsou jen text, ale obsahují sémantické anotace, tudíž jsou zpracovatelné počítačovými programy</a:t>
            </a:r>
          </a:p>
          <a:p>
            <a:r>
              <a:rPr lang="cs-CZ" dirty="0"/>
              <a:t>Jazyky pro sémantické anotace: </a:t>
            </a:r>
            <a:br>
              <a:rPr lang="cs-CZ" dirty="0"/>
            </a:br>
            <a:r>
              <a:rPr lang="cs-CZ" b="0" dirty="0"/>
              <a:t>RDF, RDFS, OWL a varianty</a:t>
            </a:r>
          </a:p>
          <a:p>
            <a:r>
              <a:rPr lang="cs-CZ" dirty="0"/>
              <a:t>Tyto jazyky popisují propozice jako trojice </a:t>
            </a:r>
            <a:r>
              <a:rPr lang="cs-CZ" b="0" dirty="0"/>
              <a:t>subjekt, predikát, objekt</a:t>
            </a:r>
          </a:p>
          <a:p>
            <a:r>
              <a:rPr lang="cs-CZ" dirty="0"/>
              <a:t>RDF(S) obsahuje základní popisy tříd a relací</a:t>
            </a:r>
          </a:p>
          <a:p>
            <a:r>
              <a:rPr lang="cs-CZ" dirty="0"/>
              <a:t>OWL umožňuje definovat typy relací (symetrické, tranzitivní), výčty apod.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3B5F-115F-4981-B80F-BB1DBDB8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541000" cy="1189037"/>
          </a:xfrm>
        </p:spPr>
        <p:txBody>
          <a:bodyPr/>
          <a:lstStyle/>
          <a:p>
            <a:r>
              <a:rPr lang="cs-CZ" b="1" dirty="0"/>
              <a:t>RDF(S)/OWL: jazyky sémantického webu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1EE480-59DF-4CB4-ADC7-983BE003AABB}"/>
              </a:ext>
            </a:extLst>
          </p:cNvPr>
          <p:cNvSpPr txBox="1"/>
          <p:nvPr/>
        </p:nvSpPr>
        <p:spPr>
          <a:xfrm>
            <a:off x="5778500" y="40498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1800" b="1" dirty="0">
                <a:solidFill>
                  <a:schemeClr val="accent1"/>
                </a:solidFill>
                <a:latin typeface="+mn-lt"/>
              </a:rPr>
              <a:t>Pomocí RDF(S)/OWL </a:t>
            </a:r>
          </a:p>
          <a:p>
            <a:pPr marL="0" indent="0" algn="ctr">
              <a:buNone/>
            </a:pPr>
            <a:r>
              <a:rPr lang="cs-CZ" sz="1800" b="1" dirty="0">
                <a:solidFill>
                  <a:schemeClr val="accent1"/>
                </a:solidFill>
                <a:latin typeface="+mn-lt"/>
              </a:rPr>
              <a:t>definujeme odvozování faktů.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EE9E2FE-C3F8-4CFB-8C6F-4E8B581F5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4337" y="3185582"/>
            <a:ext cx="4314825" cy="5524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15E7EC1-39FD-4948-9F18-BD1CAA44A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4336" y="2081023"/>
            <a:ext cx="4314825" cy="590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2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F9B9-3124-4750-9870-0662CC23C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172309" cy="3276600"/>
          </a:xfrm>
        </p:spPr>
        <p:txBody>
          <a:bodyPr>
            <a:normAutofit/>
          </a:bodyPr>
          <a:lstStyle/>
          <a:p>
            <a:r>
              <a:rPr lang="cs-CZ" sz="1600" b="0" dirty="0">
                <a:solidFill>
                  <a:schemeClr val="accent1"/>
                </a:solidFill>
              </a:rPr>
              <a:t>Bob</a:t>
            </a:r>
            <a:r>
              <a:rPr lang="cs-CZ" sz="1600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is interested in </a:t>
            </a:r>
            <a:r>
              <a:rPr lang="cs-CZ" sz="1600" b="0" dirty="0">
                <a:solidFill>
                  <a:schemeClr val="accent3"/>
                </a:solidFill>
              </a:rPr>
              <a:t>The Mona Lisa</a:t>
            </a:r>
            <a:r>
              <a:rPr lang="en-US" sz="1600" b="0" dirty="0"/>
              <a:t> .</a:t>
            </a:r>
            <a:endParaRPr lang="cs-CZ" sz="1600" b="0" dirty="0"/>
          </a:p>
          <a:p>
            <a:r>
              <a:rPr lang="cs-CZ" sz="1600" b="0" dirty="0">
                <a:solidFill>
                  <a:schemeClr val="accent1"/>
                </a:solidFill>
              </a:rPr>
              <a:t>Bob</a:t>
            </a:r>
            <a:r>
              <a:rPr lang="cs-CZ" sz="1600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is born on</a:t>
            </a:r>
            <a:r>
              <a:rPr lang="cs-CZ" sz="1600" b="0" dirty="0"/>
              <a:t> </a:t>
            </a:r>
            <a:r>
              <a:rPr lang="cs-CZ" sz="1600" b="0" dirty="0">
                <a:solidFill>
                  <a:schemeClr val="accent3"/>
                </a:solidFill>
              </a:rPr>
              <a:t>14 </a:t>
            </a:r>
            <a:r>
              <a:rPr lang="en-US" sz="1600" b="0" dirty="0">
                <a:solidFill>
                  <a:schemeClr val="accent3"/>
                </a:solidFill>
              </a:rPr>
              <a:t>July 1990</a:t>
            </a:r>
            <a:r>
              <a:rPr lang="en-US" sz="1600" b="0" dirty="0"/>
              <a:t> .</a:t>
            </a:r>
          </a:p>
          <a:p>
            <a:r>
              <a:rPr lang="en-US" sz="1600" b="0" dirty="0">
                <a:solidFill>
                  <a:schemeClr val="accent1"/>
                </a:solidFill>
              </a:rPr>
              <a:t>Bob</a:t>
            </a:r>
            <a:r>
              <a:rPr lang="en-US" sz="1600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is a</a:t>
            </a:r>
            <a:r>
              <a:rPr lang="en-US" sz="1600" b="0" dirty="0">
                <a:solidFill>
                  <a:schemeClr val="accent3"/>
                </a:solidFill>
              </a:rPr>
              <a:t> Person</a:t>
            </a:r>
            <a:r>
              <a:rPr lang="en-US" sz="1600" b="0" dirty="0"/>
              <a:t> .</a:t>
            </a:r>
          </a:p>
          <a:p>
            <a:r>
              <a:rPr lang="en-US" sz="1600" b="0" dirty="0">
                <a:solidFill>
                  <a:schemeClr val="accent1"/>
                </a:solidFill>
              </a:rPr>
              <a:t>Bob</a:t>
            </a:r>
            <a:r>
              <a:rPr lang="en-US" sz="1600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is a friend of </a:t>
            </a:r>
            <a:r>
              <a:rPr lang="en-US" sz="1600" b="0" dirty="0">
                <a:solidFill>
                  <a:schemeClr val="accent3"/>
                </a:solidFill>
              </a:rPr>
              <a:t>Alice</a:t>
            </a:r>
            <a:r>
              <a:rPr lang="en-US" sz="1600" b="0" dirty="0"/>
              <a:t> .</a:t>
            </a:r>
          </a:p>
          <a:p>
            <a:r>
              <a:rPr lang="en-US" sz="1600" b="0" dirty="0">
                <a:solidFill>
                  <a:schemeClr val="accent1"/>
                </a:solidFill>
              </a:rPr>
              <a:t>La </a:t>
            </a:r>
            <a:r>
              <a:rPr lang="en-US" sz="1600" b="0" dirty="0" err="1">
                <a:solidFill>
                  <a:schemeClr val="accent1"/>
                </a:solidFill>
              </a:rPr>
              <a:t>Joconde</a:t>
            </a:r>
            <a:r>
              <a:rPr lang="en-US" sz="1600" b="0" dirty="0">
                <a:solidFill>
                  <a:schemeClr val="accent1"/>
                </a:solidFill>
              </a:rPr>
              <a:t> a Washington </a:t>
            </a:r>
            <a:r>
              <a:rPr lang="en-US" sz="1600" b="0" dirty="0">
                <a:solidFill>
                  <a:schemeClr val="accent2"/>
                </a:solidFill>
              </a:rPr>
              <a:t>is about</a:t>
            </a:r>
            <a:r>
              <a:rPr lang="en-US" sz="1600" b="0" dirty="0">
                <a:solidFill>
                  <a:schemeClr val="accent3"/>
                </a:solidFill>
              </a:rPr>
              <a:t> The Mona Lisa</a:t>
            </a:r>
            <a:r>
              <a:rPr lang="en-US" sz="1600" b="0" dirty="0"/>
              <a:t> .</a:t>
            </a:r>
            <a:endParaRPr lang="en-US" sz="16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600" b="0" dirty="0">
                <a:solidFill>
                  <a:schemeClr val="accent1"/>
                </a:solidFill>
              </a:rPr>
              <a:t>The Mona Lisa </a:t>
            </a:r>
            <a:r>
              <a:rPr lang="en-US" sz="1600" b="0" dirty="0">
                <a:solidFill>
                  <a:schemeClr val="accent2"/>
                </a:solidFill>
              </a:rPr>
              <a:t>was created by </a:t>
            </a:r>
            <a:r>
              <a:rPr lang="en-US" sz="1600" b="0" dirty="0">
                <a:solidFill>
                  <a:schemeClr val="accent3"/>
                </a:solidFill>
              </a:rPr>
              <a:t>Leonardo Da Vinci</a:t>
            </a:r>
            <a:r>
              <a:rPr lang="en-US" sz="1600" b="0" dirty="0"/>
              <a:t> .</a:t>
            </a:r>
          </a:p>
          <a:p>
            <a:endParaRPr lang="cs-CZ" sz="16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A4D23-FD1F-487D-ADD0-2AD8D5D4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RDF: Příklad</a:t>
            </a:r>
          </a:p>
        </p:txBody>
      </p:sp>
      <p:pic>
        <p:nvPicPr>
          <p:cNvPr id="2050" name="Picture 2" descr="Informal graphs of the sample triples">
            <a:extLst>
              <a:ext uri="{FF2B5EF4-FFF2-40B4-BE49-F238E27FC236}">
                <a16:creationId xmlns:a16="http://schemas.microsoft.com/office/drawing/2014/main" id="{7FD012B4-5A4D-4ED1-A9E9-7C22ADC5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09" y="1286349"/>
            <a:ext cx="5676498" cy="37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38ED00-4672-44EF-BC9B-F9EA6A2C1D78}"/>
              </a:ext>
            </a:extLst>
          </p:cNvPr>
          <p:cNvSpPr/>
          <p:nvPr/>
        </p:nvSpPr>
        <p:spPr>
          <a:xfrm>
            <a:off x="5849817" y="5048431"/>
            <a:ext cx="3080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https://www.w3.org/TR/rdf11-primer/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9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752C-9817-4EB0-A155-FA381A5E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586133" cy="1189037"/>
          </a:xfrm>
        </p:spPr>
        <p:txBody>
          <a:bodyPr anchor="ctr">
            <a:normAutofit/>
          </a:bodyPr>
          <a:lstStyle/>
          <a:p>
            <a:r>
              <a:rPr lang="cs-CZ" dirty="0"/>
              <a:t>RDF(S)/OWL</a:t>
            </a:r>
            <a:r>
              <a:rPr lang="en-US" dirty="0"/>
              <a:t>: P</a:t>
            </a:r>
            <a:r>
              <a:rPr lang="cs-CZ" dirty="0"/>
              <a:t>říklad inference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FC01D83-F7DD-4CC9-B507-34EB13383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289405"/>
              </p:ext>
            </p:extLst>
          </p:nvPr>
        </p:nvGraphicFramePr>
        <p:xfrm>
          <a:off x="762000" y="2087880"/>
          <a:ext cx="5334000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6C8339A-DE70-4B26-8B50-E9A726B5720F}"/>
              </a:ext>
            </a:extLst>
          </p:cNvPr>
          <p:cNvSpPr txBox="1"/>
          <p:nvPr/>
        </p:nvSpPr>
        <p:spPr>
          <a:xfrm>
            <a:off x="6527801" y="1904998"/>
            <a:ext cx="50884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Class</a:t>
            </a:r>
            <a:r>
              <a:rPr kumimoji="0" lang="en-US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(a:bus_driver </a:t>
            </a:r>
          </a:p>
          <a:p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      intersectionOf(</a:t>
            </a:r>
            <a:br>
              <a:rPr lang="en-US" altLang="cs-CZ" sz="1400" dirty="0">
                <a:solidFill>
                  <a:srgbClr val="000000"/>
                </a:solidFill>
                <a:latin typeface="+mn-lt"/>
              </a:rPr>
            </a:br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      </a:t>
            </a:r>
            <a:r>
              <a:rPr lang="cs-CZ" altLang="cs-CZ" sz="1400" dirty="0">
                <a:solidFill>
                  <a:srgbClr val="000000"/>
                </a:solidFill>
                <a:latin typeface="+mn-lt"/>
              </a:rPr>
              <a:t>    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a:person 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     </a:t>
            </a:r>
            <a:r>
              <a:rPr lang="cs-CZ" altLang="cs-CZ" sz="1400" dirty="0">
                <a:solidFill>
                  <a:srgbClr val="000000"/>
                </a:solidFill>
                <a:latin typeface="+mn-lt"/>
              </a:rPr>
              <a:t>       </a:t>
            </a:r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restriction(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            </a:t>
            </a:r>
            <a:r>
              <a:rPr lang="cs-CZ" altLang="cs-CZ" sz="1400" dirty="0">
                <a:solidFill>
                  <a:srgbClr val="000000"/>
                </a:solidFill>
                <a:latin typeface="+mn-lt"/>
              </a:rPr>
              <a:t>      </a:t>
            </a:r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a:drives someValuesFrom (a:bus)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                </a:t>
            </a:r>
            <a:r>
              <a:rPr lang="cs-CZ" altLang="cs-CZ" sz="1400" dirty="0">
                <a:solidFill>
                  <a:srgbClr val="000000"/>
                </a:solidFill>
                <a:latin typeface="+mn-lt"/>
              </a:rPr>
              <a:t>            </a:t>
            </a:r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kumimoji="0" lang="en-US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  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endParaRPr lang="en-US" altLang="cs-CZ" sz="1400" dirty="0">
              <a:solidFill>
                <a:srgbClr val="000000"/>
              </a:solidFill>
              <a:latin typeface="+mn-lt"/>
            </a:endParaRPr>
          </a:p>
          <a:p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Class</a:t>
            </a:r>
            <a:r>
              <a:rPr kumimoji="0" lang="en-US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(a:driver </a:t>
            </a:r>
          </a:p>
          <a:p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      intersectionOf(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       </a:t>
            </a:r>
            <a:r>
              <a:rPr lang="cs-CZ" altLang="cs-CZ" sz="1400" dirty="0">
                <a:solidFill>
                  <a:srgbClr val="000000"/>
                </a:solidFill>
                <a:latin typeface="+mn-lt"/>
              </a:rPr>
              <a:t>  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a:person 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      </a:t>
            </a:r>
            <a:r>
              <a:rPr lang="cs-CZ" altLang="cs-CZ" sz="1400" dirty="0">
                <a:solidFill>
                  <a:srgbClr val="000000"/>
                </a:solidFill>
                <a:latin typeface="+mn-lt"/>
              </a:rPr>
              <a:t>   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restriction(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            </a:t>
            </a:r>
            <a:r>
              <a:rPr lang="cs-CZ" altLang="cs-CZ" sz="1400" dirty="0">
                <a:solidFill>
                  <a:srgbClr val="000000"/>
                </a:solidFill>
                <a:latin typeface="+mn-lt"/>
              </a:rPr>
              <a:t>    </a:t>
            </a:r>
            <a:r>
              <a:rPr lang="en-US" altLang="cs-CZ" sz="1400" dirty="0">
                <a:solidFill>
                  <a:srgbClr val="000000"/>
                </a:solidFill>
                <a:latin typeface="+mn-lt"/>
              </a:rPr>
              <a:t>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a:drives someValuesFrom (a:vehicle)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kumimoji="0" lang="en-US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            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 </a:t>
            </a:r>
            <a:r>
              <a:rPr kumimoji="0" lang="en-US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kumimoji="0" lang="en-US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    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 </a:t>
            </a:r>
            <a:endParaRPr kumimoji="0" lang="en-US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endParaRPr lang="en-US" altLang="cs-CZ" sz="1400" dirty="0">
              <a:solidFill>
                <a:srgbClr val="000000"/>
              </a:solidFill>
              <a:latin typeface="+mn-lt"/>
            </a:endParaRPr>
          </a:p>
          <a:p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Class</a:t>
            </a:r>
            <a:r>
              <a:rPr kumimoji="0" lang="en-US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(a:bus partial a:vehicle)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14E60-95A8-45D8-B168-8488861446F1}"/>
              </a:ext>
            </a:extLst>
          </p:cNvPr>
          <p:cNvSpPr txBox="1"/>
          <p:nvPr/>
        </p:nvSpPr>
        <p:spPr>
          <a:xfrm>
            <a:off x="761999" y="50731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2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http://owl.man.ac.uk/2003/why/latest/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D3D2BE-CFB6-439F-8F03-331767420E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Romeo má rád Julii.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F688E4-9062-42F8-A850-E23835B0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892800" cy="1189037"/>
          </a:xfrm>
        </p:spPr>
        <p:txBody>
          <a:bodyPr/>
          <a:lstStyle/>
          <a:p>
            <a:r>
              <a:rPr lang="en-US" dirty="0" err="1"/>
              <a:t>Trojice</a:t>
            </a:r>
            <a:r>
              <a:rPr lang="en-US" dirty="0"/>
              <a:t> – </a:t>
            </a:r>
            <a:r>
              <a:rPr lang="en-US" dirty="0" err="1"/>
              <a:t>nen</a:t>
            </a:r>
            <a:r>
              <a:rPr lang="cs-CZ" dirty="0"/>
              <a:t>í to málo?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4B70622-136B-4645-9082-A16B3082F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36058"/>
              </p:ext>
            </p:extLst>
          </p:nvPr>
        </p:nvGraphicFramePr>
        <p:xfrm>
          <a:off x="804334" y="3543300"/>
          <a:ext cx="5018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89">
                  <a:extLst>
                    <a:ext uri="{9D8B030D-6E8A-4147-A177-3AD203B41FA5}">
                      <a16:colId xmlns:a16="http://schemas.microsoft.com/office/drawing/2014/main" val="1479690256"/>
                    </a:ext>
                  </a:extLst>
                </a:gridCol>
                <a:gridCol w="1672989">
                  <a:extLst>
                    <a:ext uri="{9D8B030D-6E8A-4147-A177-3AD203B41FA5}">
                      <a16:colId xmlns:a16="http://schemas.microsoft.com/office/drawing/2014/main" val="3265624312"/>
                    </a:ext>
                  </a:extLst>
                </a:gridCol>
                <a:gridCol w="1672989">
                  <a:extLst>
                    <a:ext uri="{9D8B030D-6E8A-4147-A177-3AD203B41FA5}">
                      <a16:colId xmlns:a16="http://schemas.microsoft.com/office/drawing/2014/main" val="2104770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79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Romeo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cs-CZ" dirty="0"/>
                        <a:t>ít rád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Julie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275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529C2C-1B06-4B9A-8B9B-C68C9529288F}"/>
              </a:ext>
            </a:extLst>
          </p:cNvPr>
          <p:cNvSpPr txBox="1"/>
          <p:nvPr/>
        </p:nvSpPr>
        <p:spPr>
          <a:xfrm>
            <a:off x="6654800" y="1873741"/>
            <a:ext cx="519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+mj-lt"/>
              </a:rPr>
              <a:t>Reifikace (zvěcnění)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EED83D00-B0EB-4555-9238-F8BEB9001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73798"/>
              </p:ext>
            </p:extLst>
          </p:nvPr>
        </p:nvGraphicFramePr>
        <p:xfrm>
          <a:off x="8187268" y="2951734"/>
          <a:ext cx="2918178" cy="1112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59089">
                  <a:extLst>
                    <a:ext uri="{9D8B030D-6E8A-4147-A177-3AD203B41FA5}">
                      <a16:colId xmlns:a16="http://schemas.microsoft.com/office/drawing/2014/main" val="1479690256"/>
                    </a:ext>
                  </a:extLst>
                </a:gridCol>
                <a:gridCol w="1459089">
                  <a:extLst>
                    <a:ext uri="{9D8B030D-6E8A-4147-A177-3AD203B41FA5}">
                      <a16:colId xmlns:a16="http://schemas.microsoft.com/office/drawing/2014/main" val="326562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Romeo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79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Mít Rád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2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Julie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28191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5E37CEC7-C06F-4794-9945-E06863473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08430"/>
              </p:ext>
            </p:extLst>
          </p:nvPr>
        </p:nvGraphicFramePr>
        <p:xfrm>
          <a:off x="6726415" y="2580894"/>
          <a:ext cx="43772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89">
                  <a:extLst>
                    <a:ext uri="{9D8B030D-6E8A-4147-A177-3AD203B41FA5}">
                      <a16:colId xmlns:a16="http://schemas.microsoft.com/office/drawing/2014/main" val="1479690256"/>
                    </a:ext>
                  </a:extLst>
                </a:gridCol>
                <a:gridCol w="1459089">
                  <a:extLst>
                    <a:ext uri="{9D8B030D-6E8A-4147-A177-3AD203B41FA5}">
                      <a16:colId xmlns:a16="http://schemas.microsoft.com/office/drawing/2014/main" val="3731790804"/>
                    </a:ext>
                  </a:extLst>
                </a:gridCol>
                <a:gridCol w="1459089">
                  <a:extLst>
                    <a:ext uri="{9D8B030D-6E8A-4147-A177-3AD203B41FA5}">
                      <a16:colId xmlns:a16="http://schemas.microsoft.com/office/drawing/2014/main" val="39053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5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Romeo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79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Mít rád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2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Julie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28191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A303CE4E-ED94-4766-BF2A-C65C04CFE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93668"/>
              </p:ext>
            </p:extLst>
          </p:nvPr>
        </p:nvGraphicFramePr>
        <p:xfrm>
          <a:off x="6724651" y="2580894"/>
          <a:ext cx="43772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89">
                  <a:extLst>
                    <a:ext uri="{9D8B030D-6E8A-4147-A177-3AD203B41FA5}">
                      <a16:colId xmlns:a16="http://schemas.microsoft.com/office/drawing/2014/main" val="1479690256"/>
                    </a:ext>
                  </a:extLst>
                </a:gridCol>
                <a:gridCol w="1459089">
                  <a:extLst>
                    <a:ext uri="{9D8B030D-6E8A-4147-A177-3AD203B41FA5}">
                      <a16:colId xmlns:a16="http://schemas.microsoft.com/office/drawing/2014/main" val="3731790804"/>
                    </a:ext>
                  </a:extLst>
                </a:gridCol>
                <a:gridCol w="1459089">
                  <a:extLst>
                    <a:ext uri="{9D8B030D-6E8A-4147-A177-3AD203B41FA5}">
                      <a16:colId xmlns:a16="http://schemas.microsoft.com/office/drawing/2014/main" val="39053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5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Romeo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79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Mít rád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2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Julie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2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Verona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48897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54FF982F-AEB8-41CF-A04E-6F10A51DB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334" y="2428875"/>
            <a:ext cx="5018967" cy="686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1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99E13AC-C558-4AB4-A574-46A61B93F31B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761999" y="2019806"/>
            <a:ext cx="609599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PREFIX dbo: &lt;http://dbpedia.org/ontology/&gt;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PREFIX xsd: &lt;http://www.w3.org/2001/XMLSchema#&gt;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PREFIX foaf: &lt;http://xmlns.com/foaf/0.1/&gt;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PREFIX: &lt;http://dbpedia.org/resource/&gt;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</a:b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SELECT ?name ?birth ?death ?person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WHERE { ?person dbo:birthPlace :Berlin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dirty="0">
                <a:solidFill>
                  <a:schemeClr val="tx2">
                    <a:lumMod val="25000"/>
                  </a:schemeClr>
                </a:solidFill>
                <a:latin typeface="Lucida Console" panose="020B0609040504020204" pitchFamily="49" charset="0"/>
              </a:rPr>
              <a:t>       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?person dbo:birthDate ?birth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dirty="0">
                <a:solidFill>
                  <a:schemeClr val="tx2">
                    <a:lumMod val="25000"/>
                  </a:schemeClr>
                </a:solidFill>
                <a:latin typeface="Lucida Console" panose="020B0609040504020204" pitchFamily="49" charset="0"/>
              </a:rPr>
              <a:t>       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?person foaf:name ?name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dirty="0">
                <a:solidFill>
                  <a:schemeClr val="tx2">
                    <a:lumMod val="25000"/>
                  </a:schemeClr>
                </a:solidFill>
                <a:latin typeface="Lucida Console" panose="020B0609040504020204" pitchFamily="49" charset="0"/>
              </a:rPr>
              <a:t>       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?person dbo:deathDate ?death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FILTER (?birth &lt; "1900-01-01"^^xsd:date) .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Lucida Console" panose="020B0609040504020204" pitchFamily="49" charset="0"/>
              </a:rPr>
              <a:t>ORDER BY ?name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D1759-CD36-4080-AF08-14F3BBAF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1430001" cy="1189037"/>
          </a:xfrm>
        </p:spPr>
        <p:txBody>
          <a:bodyPr>
            <a:normAutofit/>
          </a:bodyPr>
          <a:lstStyle/>
          <a:p>
            <a:r>
              <a:rPr lang="en-US" dirty="0"/>
              <a:t>SPARQL: </a:t>
            </a:r>
            <a:r>
              <a:rPr lang="en-US" dirty="0" err="1"/>
              <a:t>Dotazovac</a:t>
            </a:r>
            <a:r>
              <a:rPr lang="cs-CZ" dirty="0"/>
              <a:t>í jazyk pro RDF(S)/OWL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53F99-C377-4522-8DCF-80243BFB009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8000" y="1792113"/>
            <a:ext cx="4356100" cy="3633787"/>
          </a:xfrm>
        </p:spPr>
        <p:txBody>
          <a:bodyPr>
            <a:normAutofit/>
          </a:bodyPr>
          <a:lstStyle/>
          <a:p>
            <a:r>
              <a:rPr lang="cs-CZ" sz="2100" b="1" dirty="0">
                <a:solidFill>
                  <a:schemeClr val="accent3"/>
                </a:solidFill>
              </a:rPr>
              <a:t>Najdi všechny osoby (jméno, datum narození, úmrtí) takové, že se narodily v</a:t>
            </a:r>
            <a:r>
              <a:rPr lang="cs-CZ" sz="21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 </a:t>
            </a:r>
            <a:r>
              <a:rPr lang="cs-CZ" sz="2100" b="1" dirty="0">
                <a:solidFill>
                  <a:schemeClr val="accent3"/>
                </a:solidFill>
              </a:rPr>
              <a:t>Berlíně před rokem 1900.</a:t>
            </a:r>
            <a:endParaRPr lang="cs-CZ" sz="2000" b="1" dirty="0">
              <a:solidFill>
                <a:schemeClr val="accent3"/>
              </a:solidFill>
            </a:endParaRPr>
          </a:p>
          <a:p>
            <a:r>
              <a:rPr lang="cs-CZ" sz="2000" b="1" dirty="0">
                <a:solidFill>
                  <a:schemeClr val="accent3"/>
                </a:solidFill>
              </a:rPr>
              <a:t>Hledáme v dbPedii</a:t>
            </a:r>
          </a:p>
          <a:p>
            <a:r>
              <a:rPr lang="cs-CZ" sz="2000" b="1" dirty="0">
                <a:solidFill>
                  <a:schemeClr val="accent3"/>
                </a:solidFill>
              </a:rPr>
              <a:t>Využíváme ale schémata i jiných ontologií</a:t>
            </a:r>
          </a:p>
          <a:p>
            <a:pPr lvl="1"/>
            <a:r>
              <a:rPr lang="cs-CZ" sz="2000" b="1" dirty="0">
                <a:solidFill>
                  <a:schemeClr val="accent3"/>
                </a:solidFill>
              </a:rPr>
              <a:t>FOAF – friend of a friend (relace mezi lidmi)</a:t>
            </a:r>
          </a:p>
          <a:p>
            <a:pPr lvl="1"/>
            <a:r>
              <a:rPr lang="cs-CZ" sz="2000" b="1" dirty="0">
                <a:solidFill>
                  <a:schemeClr val="accent3"/>
                </a:solidFill>
              </a:rPr>
              <a:t>XSD – XML schema (datové typy)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D0233-32A9-490B-A3D1-8F1A77521121}"/>
              </a:ext>
            </a:extLst>
          </p:cNvPr>
          <p:cNvSpPr/>
          <p:nvPr/>
        </p:nvSpPr>
        <p:spPr>
          <a:xfrm>
            <a:off x="761998" y="51816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solidFill>
                  <a:schemeClr val="tx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http://sites.linkeddata.center/help/devop/examples/sparql-examples</a:t>
            </a:r>
            <a:endParaRPr lang="cs-CZ" sz="1400" dirty="0">
              <a:solidFill>
                <a:schemeClr val="tx1">
                  <a:lumMod val="6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28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|13.1|5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8270</TotalTime>
  <Words>974</Words>
  <Application>Microsoft Office PowerPoint</Application>
  <PresentationFormat>Widescreen</PresentationFormat>
  <Paragraphs>158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Lucida Console</vt:lpstr>
      <vt:lpstr>Segoe UI</vt:lpstr>
      <vt:lpstr>Times New Roman</vt:lpstr>
      <vt:lpstr>1_Office Theme</vt:lpstr>
      <vt:lpstr>PLIN037 Sémantika a počítače</vt:lpstr>
      <vt:lpstr>Znalost světa</vt:lpstr>
      <vt:lpstr>Sémantické sítě a odvozování</vt:lpstr>
      <vt:lpstr>Aplikační programové rozhraní Application programming interface (API)</vt:lpstr>
      <vt:lpstr>RDF(S)/OWL: jazyky sémantického webu</vt:lpstr>
      <vt:lpstr>RDF: Příklad</vt:lpstr>
      <vt:lpstr>RDF(S)/OWL: Příklad inference</vt:lpstr>
      <vt:lpstr>Trojice – není to málo?</vt:lpstr>
      <vt:lpstr>SPARQL: Dotazovací jazyk pro RDF(S)/OWL</vt:lpstr>
      <vt:lpstr>Okénko do roku 2069</vt:lpstr>
      <vt:lpstr>Literatura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Staging Test 2</dc:creator>
  <cp:lastModifiedBy>Staging Test 2</cp:lastModifiedBy>
  <cp:revision>80</cp:revision>
  <dcterms:created xsi:type="dcterms:W3CDTF">2021-03-10T17:13:27Z</dcterms:created>
  <dcterms:modified xsi:type="dcterms:W3CDTF">2021-04-14T19:49:31Z</dcterms:modified>
</cp:coreProperties>
</file>