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tags/tag10.xml" ContentType="application/vnd.openxmlformats-officedocument.presentationml.tags+xml"/>
  <Override PartName="/ppt/notesSlides/notesSlide18.xml" ContentType="application/vnd.openxmlformats-officedocument.presentationml.notesSlide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4"/>
  </p:sldMasterIdLst>
  <p:notesMasterIdLst>
    <p:notesMasterId r:id="rId28"/>
  </p:notesMasterIdLst>
  <p:handoutMasterIdLst>
    <p:handoutMasterId r:id="rId29"/>
  </p:handoutMasterIdLst>
  <p:sldIdLst>
    <p:sldId id="1866" r:id="rId5"/>
    <p:sldId id="1867" r:id="rId6"/>
    <p:sldId id="318" r:id="rId7"/>
    <p:sldId id="319" r:id="rId8"/>
    <p:sldId id="320" r:id="rId9"/>
    <p:sldId id="321" r:id="rId10"/>
    <p:sldId id="1868" r:id="rId11"/>
    <p:sldId id="322" r:id="rId12"/>
    <p:sldId id="323" r:id="rId13"/>
    <p:sldId id="324" r:id="rId14"/>
    <p:sldId id="325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1869" r:id="rId25"/>
    <p:sldId id="1870" r:id="rId26"/>
    <p:sldId id="312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nes theme" id="{EE9670AD-028C-4190-AAA8-2AF0F3B1E372}">
          <p14:sldIdLst>
            <p14:sldId id="1866"/>
            <p14:sldId id="1867"/>
            <p14:sldId id="318"/>
            <p14:sldId id="319"/>
            <p14:sldId id="320"/>
            <p14:sldId id="321"/>
            <p14:sldId id="1868"/>
            <p14:sldId id="322"/>
            <p14:sldId id="323"/>
            <p14:sldId id="324"/>
            <p14:sldId id="325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1869"/>
            <p14:sldId id="1870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67E"/>
    <a:srgbClr val="57968F"/>
    <a:srgbClr val="F0E6DC"/>
    <a:srgbClr val="ECE0D4"/>
    <a:srgbClr val="D1B497"/>
    <a:srgbClr val="E3D1BF"/>
    <a:srgbClr val="AA673C"/>
    <a:srgbClr val="6A6967"/>
    <a:srgbClr val="C19C84"/>
    <a:srgbClr val="F8E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75568" autoAdjust="0"/>
  </p:normalViewPr>
  <p:slideViewPr>
    <p:cSldViewPr snapToGrid="0">
      <p:cViewPr varScale="1">
        <p:scale>
          <a:sx n="75" d="100"/>
          <a:sy n="75" d="100"/>
        </p:scale>
        <p:origin x="1260" y="44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4"/>
    </p:cViewPr>
  </p:sorterViewPr>
  <p:notesViewPr>
    <p:cSldViewPr snapToGrid="0">
      <p:cViewPr varScale="1">
        <p:scale>
          <a:sx n="48" d="100"/>
          <a:sy n="48" d="100"/>
        </p:scale>
        <p:origin x="182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2A901A-C53E-4847-9766-79E3F2AF9EF6}" type="doc">
      <dgm:prSet loTypeId="urn:microsoft.com/office/officeart/2005/8/layout/arrow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3369684-162B-476C-8F0C-45FB7C0A735A}">
      <dgm:prSet phldrT="[Text]"/>
      <dgm:spPr/>
      <dgm:t>
        <a:bodyPr/>
        <a:lstStyle/>
        <a:p>
          <a:r>
            <a:rPr lang="cs-CZ" dirty="0">
              <a:solidFill>
                <a:schemeClr val="tx2">
                  <a:lumMod val="25000"/>
                </a:schemeClr>
              </a:solidFill>
            </a:rPr>
            <a:t>přesnost</a:t>
          </a:r>
        </a:p>
      </dgm:t>
    </dgm:pt>
    <dgm:pt modelId="{91C4BEE2-F725-49C9-B259-D6493D38D44C}" type="parTrans" cxnId="{4A653E2D-FCAE-4584-B08D-744C5CA69FA3}">
      <dgm:prSet/>
      <dgm:spPr/>
      <dgm:t>
        <a:bodyPr/>
        <a:lstStyle/>
        <a:p>
          <a:endParaRPr lang="cs-CZ"/>
        </a:p>
      </dgm:t>
    </dgm:pt>
    <dgm:pt modelId="{AC5B6E06-8609-4FE1-915C-6E3EC6F18039}" type="sibTrans" cxnId="{4A653E2D-FCAE-4584-B08D-744C5CA69FA3}">
      <dgm:prSet/>
      <dgm:spPr/>
      <dgm:t>
        <a:bodyPr/>
        <a:lstStyle/>
        <a:p>
          <a:endParaRPr lang="cs-CZ"/>
        </a:p>
      </dgm:t>
    </dgm:pt>
    <dgm:pt modelId="{EF2E6C72-F881-4401-93CE-0628DC262416}">
      <dgm:prSet phldrT="[Text]"/>
      <dgm:spPr/>
      <dgm:t>
        <a:bodyPr/>
        <a:lstStyle/>
        <a:p>
          <a:r>
            <a:rPr lang="cs-CZ" dirty="0">
              <a:solidFill>
                <a:schemeClr val="tx2">
                  <a:lumMod val="25000"/>
                </a:schemeClr>
              </a:solidFill>
            </a:rPr>
            <a:t>pokrytí</a:t>
          </a:r>
        </a:p>
      </dgm:t>
    </dgm:pt>
    <dgm:pt modelId="{BF210B5E-0DA5-40EC-968D-F08B1AF9C9F8}" type="parTrans" cxnId="{5F961747-D200-4626-B87F-9F7672EAC417}">
      <dgm:prSet/>
      <dgm:spPr/>
      <dgm:t>
        <a:bodyPr/>
        <a:lstStyle/>
        <a:p>
          <a:endParaRPr lang="cs-CZ"/>
        </a:p>
      </dgm:t>
    </dgm:pt>
    <dgm:pt modelId="{5E4B063E-02B9-41ED-8150-194AB28DDAE2}" type="sibTrans" cxnId="{5F961747-D200-4626-B87F-9F7672EAC417}">
      <dgm:prSet/>
      <dgm:spPr/>
      <dgm:t>
        <a:bodyPr/>
        <a:lstStyle/>
        <a:p>
          <a:endParaRPr lang="cs-CZ"/>
        </a:p>
      </dgm:t>
    </dgm:pt>
    <dgm:pt modelId="{DDE471FF-E013-4E74-BB99-CEC28035659A}" type="pres">
      <dgm:prSet presAssocID="{EF2A901A-C53E-4847-9766-79E3F2AF9EF6}" presName="compositeShape" presStyleCnt="0">
        <dgm:presLayoutVars>
          <dgm:chMax val="2"/>
          <dgm:dir/>
          <dgm:resizeHandles val="exact"/>
        </dgm:presLayoutVars>
      </dgm:prSet>
      <dgm:spPr/>
    </dgm:pt>
    <dgm:pt modelId="{DC7EAAFB-B705-4FA6-A399-996DC9158133}" type="pres">
      <dgm:prSet presAssocID="{B3369684-162B-476C-8F0C-45FB7C0A735A}" presName="upArrow" presStyleLbl="node1" presStyleIdx="0" presStyleCnt="2"/>
      <dgm:spPr/>
    </dgm:pt>
    <dgm:pt modelId="{E88AD169-FAAE-4BD1-A567-C0D7EB006F37}" type="pres">
      <dgm:prSet presAssocID="{B3369684-162B-476C-8F0C-45FB7C0A735A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7A154F00-2E00-4DF9-B8D5-60103BCB20FA}" type="pres">
      <dgm:prSet presAssocID="{EF2E6C72-F881-4401-93CE-0628DC262416}" presName="downArrow" presStyleLbl="node1" presStyleIdx="1" presStyleCnt="2"/>
      <dgm:spPr/>
    </dgm:pt>
    <dgm:pt modelId="{CBC614CD-0346-43C0-BEBE-025BEA9F588F}" type="pres">
      <dgm:prSet presAssocID="{EF2E6C72-F881-4401-93CE-0628DC262416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4A653E2D-FCAE-4584-B08D-744C5CA69FA3}" srcId="{EF2A901A-C53E-4847-9766-79E3F2AF9EF6}" destId="{B3369684-162B-476C-8F0C-45FB7C0A735A}" srcOrd="0" destOrd="0" parTransId="{91C4BEE2-F725-49C9-B259-D6493D38D44C}" sibTransId="{AC5B6E06-8609-4FE1-915C-6E3EC6F18039}"/>
    <dgm:cxn modelId="{5F961747-D200-4626-B87F-9F7672EAC417}" srcId="{EF2A901A-C53E-4847-9766-79E3F2AF9EF6}" destId="{EF2E6C72-F881-4401-93CE-0628DC262416}" srcOrd="1" destOrd="0" parTransId="{BF210B5E-0DA5-40EC-968D-F08B1AF9C9F8}" sibTransId="{5E4B063E-02B9-41ED-8150-194AB28DDAE2}"/>
    <dgm:cxn modelId="{71D6E9C2-4201-4DBC-BA33-4D2C21BC6B64}" type="presOf" srcId="{EF2A901A-C53E-4847-9766-79E3F2AF9EF6}" destId="{DDE471FF-E013-4E74-BB99-CEC28035659A}" srcOrd="0" destOrd="0" presId="urn:microsoft.com/office/officeart/2005/8/layout/arrow4"/>
    <dgm:cxn modelId="{862062EA-AA94-462F-8406-362EF3718FC9}" type="presOf" srcId="{EF2E6C72-F881-4401-93CE-0628DC262416}" destId="{CBC614CD-0346-43C0-BEBE-025BEA9F588F}" srcOrd="0" destOrd="0" presId="urn:microsoft.com/office/officeart/2005/8/layout/arrow4"/>
    <dgm:cxn modelId="{C6859CF4-3B81-4BA5-BCC5-85BA8B91CE56}" type="presOf" srcId="{B3369684-162B-476C-8F0C-45FB7C0A735A}" destId="{E88AD169-FAAE-4BD1-A567-C0D7EB006F37}" srcOrd="0" destOrd="0" presId="urn:microsoft.com/office/officeart/2005/8/layout/arrow4"/>
    <dgm:cxn modelId="{A40EE37B-7507-4FCC-8E78-03C298A29BF4}" type="presParOf" srcId="{DDE471FF-E013-4E74-BB99-CEC28035659A}" destId="{DC7EAAFB-B705-4FA6-A399-996DC9158133}" srcOrd="0" destOrd="0" presId="urn:microsoft.com/office/officeart/2005/8/layout/arrow4"/>
    <dgm:cxn modelId="{1AEB37FF-E1B6-466D-AAF7-09190FBDD38D}" type="presParOf" srcId="{DDE471FF-E013-4E74-BB99-CEC28035659A}" destId="{E88AD169-FAAE-4BD1-A567-C0D7EB006F37}" srcOrd="1" destOrd="0" presId="urn:microsoft.com/office/officeart/2005/8/layout/arrow4"/>
    <dgm:cxn modelId="{7FDAC566-AD2D-440D-B8D5-5761C5A56354}" type="presParOf" srcId="{DDE471FF-E013-4E74-BB99-CEC28035659A}" destId="{7A154F00-2E00-4DF9-B8D5-60103BCB20FA}" srcOrd="2" destOrd="0" presId="urn:microsoft.com/office/officeart/2005/8/layout/arrow4"/>
    <dgm:cxn modelId="{EA76F3CF-F267-4ABE-B650-0A3696B33896}" type="presParOf" srcId="{DDE471FF-E013-4E74-BB99-CEC28035659A}" destId="{CBC614CD-0346-43C0-BEBE-025BEA9F588F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EAAFB-B705-4FA6-A399-996DC9158133}">
      <dsp:nvSpPr>
        <dsp:cNvPr id="0" name=""/>
        <dsp:cNvSpPr/>
      </dsp:nvSpPr>
      <dsp:spPr>
        <a:xfrm>
          <a:off x="2197" y="0"/>
          <a:ext cx="1318435" cy="1533744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88AD169-FAAE-4BD1-A567-C0D7EB006F37}">
      <dsp:nvSpPr>
        <dsp:cNvPr id="0" name=""/>
        <dsp:cNvSpPr/>
      </dsp:nvSpPr>
      <dsp:spPr>
        <a:xfrm>
          <a:off x="1360185" y="0"/>
          <a:ext cx="2237344" cy="1533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0" rIns="248920" bIns="24892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tx2">
                  <a:lumMod val="25000"/>
                </a:schemeClr>
              </a:solidFill>
            </a:rPr>
            <a:t>přesnost</a:t>
          </a:r>
        </a:p>
      </dsp:txBody>
      <dsp:txXfrm>
        <a:off x="1360185" y="0"/>
        <a:ext cx="2237344" cy="1533744"/>
      </dsp:txXfrm>
    </dsp:sp>
    <dsp:sp modelId="{7A154F00-2E00-4DF9-B8D5-60103BCB20FA}">
      <dsp:nvSpPr>
        <dsp:cNvPr id="0" name=""/>
        <dsp:cNvSpPr/>
      </dsp:nvSpPr>
      <dsp:spPr>
        <a:xfrm>
          <a:off x="397727" y="1661557"/>
          <a:ext cx="1318435" cy="1533744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BC614CD-0346-43C0-BEBE-025BEA9F588F}">
      <dsp:nvSpPr>
        <dsp:cNvPr id="0" name=""/>
        <dsp:cNvSpPr/>
      </dsp:nvSpPr>
      <dsp:spPr>
        <a:xfrm>
          <a:off x="1755716" y="1661557"/>
          <a:ext cx="2237344" cy="1533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0" rIns="248920" bIns="24892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tx2">
                  <a:lumMod val="25000"/>
                </a:schemeClr>
              </a:solidFill>
            </a:rPr>
            <a:t>pokrytí</a:t>
          </a:r>
        </a:p>
      </dsp:txBody>
      <dsp:txXfrm>
        <a:off x="1755716" y="1661557"/>
        <a:ext cx="2237344" cy="1533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C79A4-0B25-469F-9B41-E1B92476C6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87740-790C-4B8E-8BDF-37374E5C19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E06D-E2C5-4DF1-B3C1-8E9169AAB10D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8AAF8-731F-4C2E-B690-3086B25AF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C11FA-B74B-44E5-9E55-A45B9911BE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E2F40-54C0-4227-BA47-31BF544EF9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4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2.84789" units="1/cm"/>
          <inkml:channelProperty channel="Y" name="resolution" value="82.75862" units="1/cm"/>
          <inkml:channelProperty channel="T" name="resolution" value="1" units="1/dev"/>
        </inkml:channelProperties>
      </inkml:inkSource>
      <inkml:timestamp xml:id="ts0" timeString="2021-05-12T06:26:12.61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12740 3344 0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576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328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106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668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15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964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258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04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620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145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5074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16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982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2937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392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727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815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226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454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7731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538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61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7007FCA-3EC9-46F6-BE85-2DE9F97B4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3" name="Title 381">
            <a:extLst>
              <a:ext uri="{FF2B5EF4-FFF2-40B4-BE49-F238E27FC236}">
                <a16:creationId xmlns:a16="http://schemas.microsoft.com/office/drawing/2014/main" id="{219026B8-F099-4229-B446-9FE2B966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56" y="2304288"/>
            <a:ext cx="7022592" cy="2258568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800" b="1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99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AB818C-9403-4CA7-8FC5-347DDE455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58EEFF-117E-4B86-B6B2-CD8F71AA8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 hidden="1">
            <a:extLst>
              <a:ext uri="{FF2B5EF4-FFF2-40B4-BE49-F238E27FC236}">
                <a16:creationId xmlns:a16="http://schemas.microsoft.com/office/drawing/2014/main" id="{D0B12BD8-7E23-4DB3-9F3C-68F6FF145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2650" y="0"/>
            <a:ext cx="2419350" cy="26193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143907-CDEB-455C-878E-7AE28AF7D2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5418919" y="0"/>
            <a:ext cx="6407956" cy="17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2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32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30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00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2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 algn="ctr"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498076-A8F2-48B0-807A-C402BDA60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74048"/>
            <a:ext cx="6407956" cy="17839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F9E2C1-844F-4C0E-A423-111C77AE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/>
            </a:lvl1pPr>
            <a:lvl2pPr marL="283464" indent="-283464">
              <a:spcBef>
                <a:spcPts val="1000"/>
              </a:spcBef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 hidden="1">
            <a:extLst>
              <a:ext uri="{FF2B5EF4-FFF2-40B4-BE49-F238E27FC236}">
                <a16:creationId xmlns:a16="http://schemas.microsoft.com/office/drawing/2014/main" id="{295740BA-9B4E-4B38-827D-32544CDF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92800"/>
            <a:ext cx="12192000" cy="9652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9C593AE-D9D2-42FE-A240-F97D187261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327681"/>
            <a:ext cx="5496910" cy="153032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9AA0A799-2244-4DB2-ACAB-F6DA87A7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34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2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92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05C4425-09AC-4097-B868-D49C9D64C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03"/>
            <a:ext cx="3720664" cy="6857194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6104E15-F449-422E-973A-1899DDF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715961"/>
            <a:ext cx="7219043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901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6488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781D833-01F3-4F75-8F62-D60039CA3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4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5/12/2021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189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7" r:id="rId5"/>
    <p:sldLayoutId id="2147483710" r:id="rId6"/>
    <p:sldLayoutId id="2147483716" r:id="rId7"/>
    <p:sldLayoutId id="2147483718" r:id="rId8"/>
    <p:sldLayoutId id="2147483712" r:id="rId9"/>
    <p:sldLayoutId id="2147483713" r:id="rId10"/>
    <p:sldLayoutId id="2147483714" r:id="rId11"/>
    <p:sldLayoutId id="2147483715" r:id="rId12"/>
    <p:sldLayoutId id="2147483719" r:id="rId13"/>
    <p:sldLayoutId id="2147483720" r:id="rId14"/>
    <p:sldLayoutId id="214748372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90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layinglean.com/blogs/playing-lean-blog/experiment-cards-under-the-magnifier-false-negatives-and-false-positives" TargetMode="External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30.png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0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1.png"/><Relationship Id="rId4" Type="http://schemas.openxmlformats.org/officeDocument/2006/relationships/diagramData" Target="../diagrams/data1.xml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swlh/euclidean-distance-and-cosine-similarity-which-one-to-use-and-when-28c97a18fe68" TargetMode="External"/><Relationship Id="rId7" Type="http://schemas.openxmlformats.org/officeDocument/2006/relationships/hyperlink" Target="https://machinelearning-blog.com/2018/04/03/evaluation-metrics-for-classification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.wikipedia.org/w/index.php?title=Precision_and_recall&amp;oldid=988053867" TargetMode="External"/><Relationship Id="rId5" Type="http://schemas.openxmlformats.org/officeDocument/2006/relationships/hyperlink" Target="https://towardsdatascience.com/confusion-matrix-for-your-multi-class-machine-learning-model-ff9aa3bf7826" TargetMode="External"/><Relationship Id="rId4" Type="http://schemas.openxmlformats.org/officeDocument/2006/relationships/hyperlink" Target="https://arxiv.org/abs/1805.06869v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hyperlink" Target="https://en.wikipedia.org/wiki/Triangle_inequality#/media/File:TriangleInequality.sv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90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hyperlink" Target="https://en.wikipedia.org/wiki/Taxicab_geometr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um.com/swlh/euclidean-distance-and-cosine-similarity-which-one-to-use-and-when-28c97a18fe68" TargetMode="Externa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30.png"/><Relationship Id="rId11" Type="http://schemas.openxmlformats.org/officeDocument/2006/relationships/image" Target="../media/image28.emf"/><Relationship Id="rId10" Type="http://schemas.openxmlformats.org/officeDocument/2006/relationships/customXml" Target="../ink/ink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3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68E5CF-FC82-40DA-8E6D-0BFF887B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 sz="3200" dirty="0"/>
              <a:t>PLIN037 Sémantika a počítače</a:t>
            </a: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A3C347-C8AA-42E8-B5A8-57EFCB30759F}"/>
              </a:ext>
            </a:extLst>
          </p:cNvPr>
          <p:cNvSpPr/>
          <p:nvPr/>
        </p:nvSpPr>
        <p:spPr>
          <a:xfrm>
            <a:off x="3121900" y="40763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Zuzana Nevěřilová</a:t>
            </a:r>
          </a:p>
          <a:p>
            <a:r>
              <a:rPr lang="cs-CZ" dirty="0">
                <a:solidFill>
                  <a:schemeClr val="accent1"/>
                </a:solidFill>
              </a:rPr>
              <a:t>2020/21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9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C09E202-254F-4C30-96AF-CD83FC8C446A}"/>
              </a:ext>
            </a:extLst>
          </p:cNvPr>
          <p:cNvSpPr/>
          <p:nvPr/>
        </p:nvSpPr>
        <p:spPr>
          <a:xfrm>
            <a:off x="7264399" y="528486"/>
            <a:ext cx="4605536" cy="43396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F85C56-07EC-4502-9C46-51361955269D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en-US" dirty="0"/>
                  <a:t>Opera</a:t>
                </a:r>
                <a:r>
                  <a:rPr lang="cs-CZ" dirty="0"/>
                  <a:t>ce:</a:t>
                </a:r>
                <a:endParaRPr lang="en-US" dirty="0"/>
              </a:p>
              <a:p>
                <a:r>
                  <a:rPr lang="cs-CZ" dirty="0"/>
                  <a:t>Přidání uzlu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cs-CZ" dirty="0"/>
                  <a:t>Odebrání uzlu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(+</a:t>
                </a:r>
                <a:r>
                  <a:rPr lang="cs-CZ" dirty="0"/>
                  <a:t>přepojení podstromu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na rodičovský uzel</a:t>
                </a:r>
                <a14:m>
                  <m:oMath xmlns:m="http://schemas.openxmlformats.org/officeDocument/2006/math">
                    <m:r>
                      <a:rPr lang="cs-CZ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cs-CZ" dirty="0"/>
                  <a:t>Přejmenování uzlu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F85C56-07EC-4502-9C46-5136195526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6"/>
                <a:stretch>
                  <a:fillRect l="-9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40415C1-C24F-47B5-B431-19B90E801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5782733" cy="1341439"/>
          </a:xfrm>
        </p:spPr>
        <p:txBody>
          <a:bodyPr>
            <a:normAutofit/>
          </a:bodyPr>
          <a:lstStyle/>
          <a:p>
            <a:r>
              <a:rPr lang="en-US" dirty="0" err="1"/>
              <a:t>Diskr</a:t>
            </a:r>
            <a:r>
              <a:rPr lang="cs-CZ" dirty="0"/>
              <a:t>étní data: Editační vzdálenost stromů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F932E99-95FB-46FF-BFDD-E3A3946DA310}"/>
              </a:ext>
            </a:extLst>
          </p:cNvPr>
          <p:cNvGrpSpPr/>
          <p:nvPr/>
        </p:nvGrpSpPr>
        <p:grpSpPr>
          <a:xfrm>
            <a:off x="4345721" y="3677651"/>
            <a:ext cx="1631745" cy="1944216"/>
            <a:chOff x="5518348" y="4227984"/>
            <a:chExt cx="1631745" cy="1944216"/>
          </a:xfrm>
          <a:solidFill>
            <a:schemeClr val="tx2"/>
          </a:solidFill>
        </p:grpSpPr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D8519159-2C5A-472A-B853-35263B7654C4}"/>
                </a:ext>
              </a:extLst>
            </p:cNvPr>
            <p:cNvSpPr/>
            <p:nvPr/>
          </p:nvSpPr>
          <p:spPr>
            <a:xfrm flipV="1">
              <a:off x="5518348" y="4227984"/>
              <a:ext cx="720080" cy="1944216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0A0F9E-2EA1-4CA9-B9EB-958750D865CE}"/>
                </a:ext>
              </a:extLst>
            </p:cNvPr>
            <p:cNvSpPr txBox="1"/>
            <p:nvPr/>
          </p:nvSpPr>
          <p:spPr>
            <a:xfrm>
              <a:off x="6195986" y="5013176"/>
              <a:ext cx="954107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re</a:t>
              </a:r>
              <a:r>
                <a:rPr lang="cs-CZ" dirty="0">
                  <a:solidFill>
                    <a:schemeClr val="tx1">
                      <a:lumMod val="50000"/>
                    </a:schemeClr>
                  </a:solidFill>
                </a:rPr>
                <a:t>k</a:t>
              </a:r>
              <a:r>
                <a:rPr lang="en-US" dirty="0" err="1">
                  <a:solidFill>
                    <a:schemeClr val="tx1">
                      <a:lumMod val="50000"/>
                    </a:schemeClr>
                  </a:solidFill>
                </a:rPr>
                <a:t>ur</a:t>
              </a:r>
              <a:r>
                <a:rPr lang="cs-CZ" dirty="0">
                  <a:solidFill>
                    <a:schemeClr val="tx1">
                      <a:lumMod val="50000"/>
                    </a:schemeClr>
                  </a:solidFill>
                </a:rPr>
                <a:t>ze</a:t>
              </a:r>
              <a:endParaRPr 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44B935A-E86D-4FA0-AD05-299EC0A87B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7"/>
          <a:srcRect l="11642" t="13992" r="3664"/>
          <a:stretch/>
        </p:blipFill>
        <p:spPr>
          <a:xfrm>
            <a:off x="7264400" y="528486"/>
            <a:ext cx="2336800" cy="2459567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54955B-0C01-4193-B59B-9282B193BB6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9824"/>
          <a:stretch/>
        </p:blipFill>
        <p:spPr>
          <a:xfrm>
            <a:off x="9533136" y="1589953"/>
            <a:ext cx="2336799" cy="23381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9254E4-C413-45AE-843F-85A1557085E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305" t="18193" r="8696" b="12451"/>
          <a:stretch/>
        </p:blipFill>
        <p:spPr>
          <a:xfrm>
            <a:off x="7264399" y="2963491"/>
            <a:ext cx="2336799" cy="19046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395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DED9E-21FA-4C6B-8CBB-ED18B7092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999" y="1905000"/>
            <a:ext cx="9053513" cy="3276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Bin</a:t>
            </a:r>
            <a:r>
              <a:rPr lang="cs-CZ" dirty="0"/>
              <a:t>ární klasifikace</a:t>
            </a:r>
            <a:r>
              <a:rPr lang="en-US" dirty="0"/>
              <a:t>: </a:t>
            </a:r>
            <a:r>
              <a:rPr lang="cs-CZ" dirty="0"/>
              <a:t>rozpoznání jmen osob (Named Entity Recognition)</a:t>
            </a:r>
            <a:endParaRPr lang="en-US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cs-CZ" dirty="0"/>
              <a:t>Kolik jmen model rozpoznal?</a:t>
            </a:r>
          </a:p>
          <a:p>
            <a:pPr marL="0" indent="0">
              <a:buNone/>
            </a:pPr>
            <a:r>
              <a:rPr lang="cs-CZ" dirty="0"/>
              <a:t>Kolik jmen model nenašel?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Kolik jmen, která nebyla jmény, model označil jako jména?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9522E-6B8F-43BA-9635-52E75CA97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10473268" cy="1189037"/>
          </a:xfrm>
        </p:spPr>
        <p:txBody>
          <a:bodyPr/>
          <a:lstStyle/>
          <a:p>
            <a:r>
              <a:rPr lang="cs-CZ" dirty="0"/>
              <a:t>Porovnání s „pravdou“: binární data</a:t>
            </a: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E78F4D40-BE4A-4935-B4E2-F4D07FB6EB2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07245" y="2523067"/>
            <a:ext cx="9053513" cy="1110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400">
              <a:latin typeface="+mn-lt"/>
            </a:endParaRPr>
          </a:p>
        </p:txBody>
      </p:sp>
      <p:sp>
        <p:nvSpPr>
          <p:cNvPr id="20" name="Line 13">
            <a:extLst>
              <a:ext uri="{FF2B5EF4-FFF2-40B4-BE49-F238E27FC236}">
                <a16:creationId xmlns:a16="http://schemas.microsoft.com/office/drawing/2014/main" id="{23538A01-3F4F-4E8C-8057-AD3B94FE818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244" y="2880447"/>
            <a:ext cx="9046686" cy="0"/>
          </a:xfrm>
          <a:prstGeom prst="line">
            <a:avLst/>
          </a:prstGeom>
          <a:noFill/>
          <a:ln w="12700" cap="flat">
            <a:solidFill>
              <a:srgbClr val="414E7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400">
              <a:latin typeface="+mn-lt"/>
            </a:endParaRPr>
          </a:p>
        </p:txBody>
      </p:sp>
      <p:sp>
        <p:nvSpPr>
          <p:cNvPr id="21" name="Line 14">
            <a:extLst>
              <a:ext uri="{FF2B5EF4-FFF2-40B4-BE49-F238E27FC236}">
                <a16:creationId xmlns:a16="http://schemas.microsoft.com/office/drawing/2014/main" id="{B3705B3F-FB9B-4753-B07D-698075FE3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244" y="3218805"/>
            <a:ext cx="9046686" cy="0"/>
          </a:xfrm>
          <a:prstGeom prst="line">
            <a:avLst/>
          </a:prstGeom>
          <a:noFill/>
          <a:ln w="12700" cap="flat">
            <a:solidFill>
              <a:srgbClr val="414E7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400">
              <a:latin typeface="+mn-lt"/>
            </a:endParaRPr>
          </a:p>
        </p:txBody>
      </p:sp>
      <p:sp>
        <p:nvSpPr>
          <p:cNvPr id="24" name="Line 17">
            <a:extLst>
              <a:ext uri="{FF2B5EF4-FFF2-40B4-BE49-F238E27FC236}">
                <a16:creationId xmlns:a16="http://schemas.microsoft.com/office/drawing/2014/main" id="{836844B1-7655-406E-9CC2-9C5C36924A9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244" y="2543449"/>
            <a:ext cx="9046686" cy="0"/>
          </a:xfrm>
          <a:prstGeom prst="line">
            <a:avLst/>
          </a:prstGeom>
          <a:noFill/>
          <a:ln w="12700" cap="flat">
            <a:solidFill>
              <a:srgbClr val="414E7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400">
              <a:latin typeface="+mn-lt"/>
            </a:endParaRPr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29E47D78-9E53-417C-B8D0-A3AF00F0B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736" y="2586932"/>
            <a:ext cx="3702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400" dirty="0">
                <a:solidFill>
                  <a:srgbClr val="374C81"/>
                </a:solidFill>
                <a:latin typeface="+mn-lt"/>
              </a:rPr>
              <a:t>April</a:t>
            </a:r>
            <a:endParaRPr lang="cs-CZ" altLang="cs-CZ" sz="1400" dirty="0">
              <a:latin typeface="+mn-lt"/>
            </a:endParaRPr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B01ED756-A456-4AFD-B799-F0AD042E7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2425" y="2586932"/>
            <a:ext cx="6099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>
                <a:solidFill>
                  <a:srgbClr val="374C81"/>
                </a:solidFill>
                <a:latin typeface="+mn-lt"/>
              </a:rPr>
              <a:t>Jackson</a:t>
            </a:r>
            <a:endParaRPr lang="cs-CZ" altLang="cs-CZ" sz="1400">
              <a:latin typeface="+mn-lt"/>
            </a:endParaRPr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6F92F163-92E2-4DBA-893D-7B615F8F4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479" y="2586932"/>
            <a:ext cx="5145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>
                <a:solidFill>
                  <a:srgbClr val="374C81"/>
                </a:solidFill>
                <a:latin typeface="+mn-lt"/>
              </a:rPr>
              <a:t>comes</a:t>
            </a:r>
            <a:endParaRPr lang="cs-CZ" altLang="cs-CZ" sz="1400">
              <a:latin typeface="+mn-lt"/>
            </a:endParaRP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73FDF79B-783C-4E2A-B5C6-123F9FBFC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937" y="2586932"/>
            <a:ext cx="3759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>
                <a:solidFill>
                  <a:srgbClr val="374C81"/>
                </a:solidFill>
                <a:latin typeface="+mn-lt"/>
              </a:rPr>
              <a:t>from</a:t>
            </a:r>
            <a:endParaRPr lang="cs-CZ" altLang="cs-CZ" sz="1400">
              <a:latin typeface="+mn-lt"/>
            </a:endParaRPr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F4B873D3-6600-408A-8C1F-8DA78C12E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2213" y="2586932"/>
            <a:ext cx="6099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>
                <a:solidFill>
                  <a:srgbClr val="374C81"/>
                </a:solidFill>
                <a:latin typeface="+mn-lt"/>
              </a:rPr>
              <a:t>Jackson</a:t>
            </a:r>
            <a:endParaRPr lang="cs-CZ" altLang="cs-CZ" sz="1400">
              <a:latin typeface="+mn-lt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32323BF0-932A-4DAF-BEDD-47FD77757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7309" y="2586932"/>
            <a:ext cx="384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>
                <a:solidFill>
                  <a:srgbClr val="374C81"/>
                </a:solidFill>
                <a:latin typeface="+mn-lt"/>
              </a:rPr>
              <a:t>,</a:t>
            </a:r>
            <a:endParaRPr lang="cs-CZ" altLang="cs-CZ" sz="1400">
              <a:latin typeface="+mn-lt"/>
            </a:endParaRPr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FE607CCA-E242-4E80-9A81-7635D932D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1401" y="2586932"/>
            <a:ext cx="85440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>
                <a:solidFill>
                  <a:srgbClr val="374C81"/>
                </a:solidFill>
                <a:latin typeface="+mn-lt"/>
              </a:rPr>
              <a:t>Mississippi</a:t>
            </a:r>
            <a:endParaRPr lang="cs-CZ" altLang="cs-CZ" sz="1400">
              <a:latin typeface="+mn-lt"/>
            </a:endParaRP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9F4DFF45-CD8F-4F2E-BF6B-8F20348DC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130" y="2586932"/>
            <a:ext cx="384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400">
                <a:solidFill>
                  <a:srgbClr val="374C81"/>
                </a:solidFill>
                <a:latin typeface="+mn-lt"/>
              </a:rPr>
              <a:t>.</a:t>
            </a:r>
            <a:endParaRPr lang="cs-CZ" altLang="cs-CZ" sz="1400">
              <a:latin typeface="+mn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680D689-0B44-4BFA-904B-731C061549B7}"/>
              </a:ext>
            </a:extLst>
          </p:cNvPr>
          <p:cNvGrpSpPr/>
          <p:nvPr/>
        </p:nvGrpSpPr>
        <p:grpSpPr>
          <a:xfrm>
            <a:off x="1962489" y="2925290"/>
            <a:ext cx="7786886" cy="215444"/>
            <a:chOff x="1962489" y="2925290"/>
            <a:chExt cx="7786886" cy="215444"/>
          </a:xfrm>
        </p:grpSpPr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0DC2C87A-E5A3-4E16-B059-42DCDACA8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489" y="2925290"/>
              <a:ext cx="961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cs-CZ" sz="1400" dirty="0">
                  <a:solidFill>
                    <a:srgbClr val="374C81"/>
                  </a:solidFill>
                  <a:latin typeface="+mn-lt"/>
                </a:rPr>
                <a:t>1</a:t>
              </a:r>
              <a:endParaRPr lang="cs-CZ" altLang="cs-CZ" sz="1400" dirty="0">
                <a:latin typeface="+mn-lt"/>
              </a:endParaRPr>
            </a:p>
          </p:txBody>
        </p:sp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id="{E46610FB-8814-4FAD-843E-28C98093F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4812" y="2925290"/>
              <a:ext cx="961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1400">
                  <a:solidFill>
                    <a:srgbClr val="374C81"/>
                  </a:solidFill>
                  <a:latin typeface="+mn-lt"/>
                </a:rPr>
                <a:t>1</a:t>
              </a:r>
              <a:endParaRPr lang="cs-CZ" altLang="cs-CZ" sz="1400">
                <a:latin typeface="+mn-lt"/>
              </a:endParaRPr>
            </a:p>
          </p:txBody>
        </p:sp>
        <p:sp>
          <p:nvSpPr>
            <p:cNvPr id="38" name="Rectangle 31">
              <a:extLst>
                <a:ext uri="{FF2B5EF4-FFF2-40B4-BE49-F238E27FC236}">
                  <a16:creationId xmlns:a16="http://schemas.microsoft.com/office/drawing/2014/main" id="{D19700EB-8717-48B8-9690-5A1FCC68B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1906" y="2925290"/>
              <a:ext cx="961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1400">
                  <a:solidFill>
                    <a:srgbClr val="374C81"/>
                  </a:solidFill>
                  <a:latin typeface="+mn-lt"/>
                </a:rPr>
                <a:t>0</a:t>
              </a:r>
              <a:endParaRPr lang="cs-CZ" altLang="cs-CZ" sz="1400">
                <a:latin typeface="+mn-lt"/>
              </a:endParaRPr>
            </a:p>
          </p:txBody>
        </p:sp>
        <p:sp>
          <p:nvSpPr>
            <p:cNvPr id="39" name="Rectangle 32">
              <a:extLst>
                <a:ext uri="{FF2B5EF4-FFF2-40B4-BE49-F238E27FC236}">
                  <a16:creationId xmlns:a16="http://schemas.microsoft.com/office/drawing/2014/main" id="{712CF0E2-750C-4BC4-B0E8-4B299DB7E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0912" y="2925290"/>
              <a:ext cx="961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1400">
                  <a:solidFill>
                    <a:srgbClr val="374C81"/>
                  </a:solidFill>
                  <a:latin typeface="+mn-lt"/>
                </a:rPr>
                <a:t>0</a:t>
              </a:r>
              <a:endParaRPr lang="cs-CZ" altLang="cs-CZ" sz="1400">
                <a:latin typeface="+mn-lt"/>
              </a:endParaRPr>
            </a:p>
          </p:txBody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76D7F22B-388F-4345-9D3C-3E923334F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3277" y="2925290"/>
              <a:ext cx="961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1400">
                  <a:solidFill>
                    <a:srgbClr val="374C81"/>
                  </a:solidFill>
                  <a:latin typeface="+mn-lt"/>
                </a:rPr>
                <a:t>0</a:t>
              </a:r>
              <a:endParaRPr lang="cs-CZ" altLang="cs-CZ" sz="1400">
                <a:latin typeface="+mn-lt"/>
              </a:endParaRPr>
            </a:p>
          </p:txBody>
        </p:sp>
        <p:sp>
          <p:nvSpPr>
            <p:cNvPr id="41" name="Rectangle 34">
              <a:extLst>
                <a:ext uri="{FF2B5EF4-FFF2-40B4-BE49-F238E27FC236}">
                  <a16:creationId xmlns:a16="http://schemas.microsoft.com/office/drawing/2014/main" id="{790BA39F-3A54-402F-B12F-77EF1B3B0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832" y="2925290"/>
              <a:ext cx="961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1400">
                  <a:solidFill>
                    <a:srgbClr val="374C81"/>
                  </a:solidFill>
                  <a:latin typeface="+mn-lt"/>
                </a:rPr>
                <a:t>0</a:t>
              </a:r>
              <a:endParaRPr lang="cs-CZ" altLang="cs-CZ" sz="1400">
                <a:latin typeface="+mn-lt"/>
              </a:endParaRPr>
            </a:p>
          </p:txBody>
        </p:sp>
        <p:sp>
          <p:nvSpPr>
            <p:cNvPr id="42" name="Rectangle 35">
              <a:extLst>
                <a:ext uri="{FF2B5EF4-FFF2-40B4-BE49-F238E27FC236}">
                  <a16:creationId xmlns:a16="http://schemas.microsoft.com/office/drawing/2014/main" id="{ED793A9C-F5D4-455E-8049-09709C4A7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6098" y="2925290"/>
              <a:ext cx="961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1400">
                  <a:solidFill>
                    <a:srgbClr val="374C81"/>
                  </a:solidFill>
                  <a:latin typeface="+mn-lt"/>
                </a:rPr>
                <a:t>0</a:t>
              </a:r>
              <a:endParaRPr lang="cs-CZ" altLang="cs-CZ" sz="1400">
                <a:latin typeface="+mn-lt"/>
              </a:endParaRPr>
            </a:p>
          </p:txBody>
        </p:sp>
        <p:sp>
          <p:nvSpPr>
            <p:cNvPr id="43" name="Rectangle 36">
              <a:extLst>
                <a:ext uri="{FF2B5EF4-FFF2-40B4-BE49-F238E27FC236}">
                  <a16:creationId xmlns:a16="http://schemas.microsoft.com/office/drawing/2014/main" id="{707069BE-F0A7-4C12-BECE-F9B38AC25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3195" y="2925290"/>
              <a:ext cx="961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1400" dirty="0">
                  <a:solidFill>
                    <a:srgbClr val="374C81"/>
                  </a:solidFill>
                  <a:latin typeface="+mn-lt"/>
                </a:rPr>
                <a:t>0</a:t>
              </a:r>
              <a:endParaRPr lang="cs-CZ" altLang="cs-CZ" sz="1400" dirty="0">
                <a:latin typeface="+mn-lt"/>
              </a:endParaRPr>
            </a:p>
          </p:txBody>
        </p:sp>
      </p:grpSp>
      <p:sp>
        <p:nvSpPr>
          <p:cNvPr id="13" name="Line 6">
            <a:extLst>
              <a:ext uri="{FF2B5EF4-FFF2-40B4-BE49-F238E27FC236}">
                <a16:creationId xmlns:a16="http://schemas.microsoft.com/office/drawing/2014/main" id="{1C7F96E3-0D11-4C72-8887-3816C0342B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6395" y="2536656"/>
            <a:ext cx="0" cy="1024585"/>
          </a:xfrm>
          <a:prstGeom prst="line">
            <a:avLst/>
          </a:prstGeom>
          <a:noFill/>
          <a:ln w="12700" cap="flat">
            <a:solidFill>
              <a:srgbClr val="414E7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400">
              <a:latin typeface="+mn-lt"/>
            </a:endParaRPr>
          </a:p>
        </p:txBody>
      </p:sp>
      <p:sp>
        <p:nvSpPr>
          <p:cNvPr id="14" name="Line 7">
            <a:extLst>
              <a:ext uri="{FF2B5EF4-FFF2-40B4-BE49-F238E27FC236}">
                <a16:creationId xmlns:a16="http://schemas.microsoft.com/office/drawing/2014/main" id="{81392F19-8209-499C-AA4D-7172F2DC79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1450" y="2536656"/>
            <a:ext cx="0" cy="1024585"/>
          </a:xfrm>
          <a:prstGeom prst="line">
            <a:avLst/>
          </a:prstGeom>
          <a:noFill/>
          <a:ln w="12700" cap="flat">
            <a:solidFill>
              <a:srgbClr val="414E7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400">
              <a:latin typeface="+mn-lt"/>
            </a:endParaRPr>
          </a:p>
        </p:txBody>
      </p:sp>
      <p:sp>
        <p:nvSpPr>
          <p:cNvPr id="15" name="Line 8">
            <a:extLst>
              <a:ext uri="{FF2B5EF4-FFF2-40B4-BE49-F238E27FC236}">
                <a16:creationId xmlns:a16="http://schemas.microsoft.com/office/drawing/2014/main" id="{FAF70DE1-0ECA-485E-AED0-D6BA378AD0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9908" y="2536656"/>
            <a:ext cx="0" cy="1024585"/>
          </a:xfrm>
          <a:prstGeom prst="line">
            <a:avLst/>
          </a:prstGeom>
          <a:noFill/>
          <a:ln w="12700" cap="flat">
            <a:solidFill>
              <a:srgbClr val="414E7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400">
              <a:latin typeface="+mn-lt"/>
            </a:endParaRPr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7F49B583-A6D4-4849-9754-A443A2DF42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6184" y="2536656"/>
            <a:ext cx="0" cy="1024585"/>
          </a:xfrm>
          <a:prstGeom prst="line">
            <a:avLst/>
          </a:prstGeom>
          <a:noFill/>
          <a:ln w="12700" cap="flat">
            <a:solidFill>
              <a:srgbClr val="414E7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400">
              <a:latin typeface="+mn-lt"/>
            </a:endParaRPr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id="{865D5B9E-AF03-4A3F-ABF9-E2E208ED6C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1280" y="2536656"/>
            <a:ext cx="0" cy="1024585"/>
          </a:xfrm>
          <a:prstGeom prst="line">
            <a:avLst/>
          </a:prstGeom>
          <a:noFill/>
          <a:ln w="12700" cap="flat">
            <a:solidFill>
              <a:srgbClr val="414E7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400">
              <a:latin typeface="+mn-lt"/>
            </a:endParaRPr>
          </a:p>
        </p:txBody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C6C777B4-1AFC-4A73-9358-047039063CE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5373" y="2536656"/>
            <a:ext cx="0" cy="1024585"/>
          </a:xfrm>
          <a:prstGeom prst="line">
            <a:avLst/>
          </a:prstGeom>
          <a:noFill/>
          <a:ln w="12700" cap="flat">
            <a:solidFill>
              <a:srgbClr val="414E7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400">
              <a:latin typeface="+mn-lt"/>
            </a:endParaRPr>
          </a:p>
        </p:txBody>
      </p:sp>
      <p:sp>
        <p:nvSpPr>
          <p:cNvPr id="19" name="Line 12">
            <a:extLst>
              <a:ext uri="{FF2B5EF4-FFF2-40B4-BE49-F238E27FC236}">
                <a16:creationId xmlns:a16="http://schemas.microsoft.com/office/drawing/2014/main" id="{C65C218C-151B-42EB-BA1E-599FD4849605}"/>
              </a:ext>
            </a:extLst>
          </p:cNvPr>
          <p:cNvSpPr>
            <a:spLocks noChangeShapeType="1"/>
          </p:cNvSpPr>
          <p:nvPr/>
        </p:nvSpPr>
        <p:spPr bwMode="auto">
          <a:xfrm>
            <a:off x="9324101" y="2536656"/>
            <a:ext cx="0" cy="1024585"/>
          </a:xfrm>
          <a:prstGeom prst="line">
            <a:avLst/>
          </a:prstGeom>
          <a:noFill/>
          <a:ln w="12700" cap="flat">
            <a:solidFill>
              <a:srgbClr val="414E7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400">
              <a:latin typeface="+mn-lt"/>
            </a:endParaRPr>
          </a:p>
        </p:txBody>
      </p:sp>
      <p:sp>
        <p:nvSpPr>
          <p:cNvPr id="22" name="Line 15">
            <a:extLst>
              <a:ext uri="{FF2B5EF4-FFF2-40B4-BE49-F238E27FC236}">
                <a16:creationId xmlns:a16="http://schemas.microsoft.com/office/drawing/2014/main" id="{ADC97896-D104-40FA-9BA4-423FB4B6BE22}"/>
              </a:ext>
            </a:extLst>
          </p:cNvPr>
          <p:cNvSpPr>
            <a:spLocks noChangeShapeType="1"/>
          </p:cNvSpPr>
          <p:nvPr/>
        </p:nvSpPr>
        <p:spPr bwMode="auto">
          <a:xfrm>
            <a:off x="812706" y="2536656"/>
            <a:ext cx="0" cy="1024585"/>
          </a:xfrm>
          <a:prstGeom prst="line">
            <a:avLst/>
          </a:prstGeom>
          <a:noFill/>
          <a:ln w="12700" cap="flat">
            <a:solidFill>
              <a:srgbClr val="414E7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400">
              <a:latin typeface="+mn-lt"/>
            </a:endParaRPr>
          </a:p>
        </p:txBody>
      </p:sp>
      <p:sp>
        <p:nvSpPr>
          <p:cNvPr id="23" name="Line 16">
            <a:extLst>
              <a:ext uri="{FF2B5EF4-FFF2-40B4-BE49-F238E27FC236}">
                <a16:creationId xmlns:a16="http://schemas.microsoft.com/office/drawing/2014/main" id="{04DEF0BE-4707-445B-BDFF-209A7D8BD5CD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8468" y="2536656"/>
            <a:ext cx="0" cy="1024585"/>
          </a:xfrm>
          <a:prstGeom prst="line">
            <a:avLst/>
          </a:prstGeom>
          <a:noFill/>
          <a:ln w="12700" cap="flat">
            <a:solidFill>
              <a:srgbClr val="414E7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400">
              <a:latin typeface="+mn-lt"/>
            </a:endParaRPr>
          </a:p>
        </p:txBody>
      </p:sp>
      <p:sp>
        <p:nvSpPr>
          <p:cNvPr id="25" name="Line 18">
            <a:extLst>
              <a:ext uri="{FF2B5EF4-FFF2-40B4-BE49-F238E27FC236}">
                <a16:creationId xmlns:a16="http://schemas.microsoft.com/office/drawing/2014/main" id="{012D8C0F-CF8E-4A58-A867-3EE4EBB8FC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244" y="3555806"/>
            <a:ext cx="9046686" cy="0"/>
          </a:xfrm>
          <a:prstGeom prst="line">
            <a:avLst/>
          </a:prstGeom>
          <a:noFill/>
          <a:ln w="12700" cap="flat">
            <a:solidFill>
              <a:srgbClr val="414E7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400">
              <a:latin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2924E2-D49E-4262-92A6-7A1AD7CE0C9E}"/>
              </a:ext>
            </a:extLst>
          </p:cNvPr>
          <p:cNvGrpSpPr/>
          <p:nvPr/>
        </p:nvGrpSpPr>
        <p:grpSpPr>
          <a:xfrm>
            <a:off x="1962489" y="3262290"/>
            <a:ext cx="7786887" cy="215444"/>
            <a:chOff x="1962489" y="3262290"/>
            <a:chExt cx="7786887" cy="215444"/>
          </a:xfrm>
        </p:grpSpPr>
        <p:sp>
          <p:nvSpPr>
            <p:cNvPr id="45" name="Rectangle 38">
              <a:extLst>
                <a:ext uri="{FF2B5EF4-FFF2-40B4-BE49-F238E27FC236}">
                  <a16:creationId xmlns:a16="http://schemas.microsoft.com/office/drawing/2014/main" id="{2A6D2111-4AA9-456A-A2BC-1EC3FFA8B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2489" y="3262290"/>
              <a:ext cx="961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1400" dirty="0">
                  <a:solidFill>
                    <a:srgbClr val="374C81"/>
                  </a:solidFill>
                  <a:latin typeface="+mn-lt"/>
                </a:rPr>
                <a:t>0</a:t>
              </a:r>
              <a:endParaRPr lang="cs-CZ" altLang="cs-CZ" sz="1400" dirty="0">
                <a:latin typeface="+mn-lt"/>
              </a:endParaRPr>
            </a:p>
          </p:txBody>
        </p:sp>
        <p:sp>
          <p:nvSpPr>
            <p:cNvPr id="46" name="Rectangle 39">
              <a:extLst>
                <a:ext uri="{FF2B5EF4-FFF2-40B4-BE49-F238E27FC236}">
                  <a16:creationId xmlns:a16="http://schemas.microsoft.com/office/drawing/2014/main" id="{22BA1774-3CA3-41AB-AE3E-B54F0E62B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4812" y="3262290"/>
              <a:ext cx="961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1400">
                  <a:solidFill>
                    <a:srgbClr val="374C81"/>
                  </a:solidFill>
                  <a:latin typeface="+mn-lt"/>
                </a:rPr>
                <a:t>1</a:t>
              </a:r>
              <a:endParaRPr lang="cs-CZ" altLang="cs-CZ" sz="1400">
                <a:latin typeface="+mn-lt"/>
              </a:endParaRPr>
            </a:p>
          </p:txBody>
        </p:sp>
        <p:sp>
          <p:nvSpPr>
            <p:cNvPr id="47" name="Rectangle 40">
              <a:extLst>
                <a:ext uri="{FF2B5EF4-FFF2-40B4-BE49-F238E27FC236}">
                  <a16:creationId xmlns:a16="http://schemas.microsoft.com/office/drawing/2014/main" id="{90826B7B-DABB-4EDA-8850-BB3A38BBF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1906" y="3262290"/>
              <a:ext cx="961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1400">
                  <a:solidFill>
                    <a:srgbClr val="374C81"/>
                  </a:solidFill>
                  <a:latin typeface="+mn-lt"/>
                </a:rPr>
                <a:t>0</a:t>
              </a:r>
              <a:endParaRPr lang="cs-CZ" altLang="cs-CZ" sz="1400">
                <a:latin typeface="+mn-lt"/>
              </a:endParaRPr>
            </a:p>
          </p:txBody>
        </p:sp>
        <p:sp>
          <p:nvSpPr>
            <p:cNvPr id="48" name="Rectangle 41">
              <a:extLst>
                <a:ext uri="{FF2B5EF4-FFF2-40B4-BE49-F238E27FC236}">
                  <a16:creationId xmlns:a16="http://schemas.microsoft.com/office/drawing/2014/main" id="{F6481AEB-A092-4FC4-8599-91E883188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0912" y="3262290"/>
              <a:ext cx="961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1400">
                  <a:solidFill>
                    <a:srgbClr val="374C81"/>
                  </a:solidFill>
                  <a:latin typeface="+mn-lt"/>
                </a:rPr>
                <a:t>0</a:t>
              </a:r>
              <a:endParaRPr lang="cs-CZ" altLang="cs-CZ" sz="1400">
                <a:latin typeface="+mn-lt"/>
              </a:endParaRPr>
            </a:p>
          </p:txBody>
        </p:sp>
        <p:sp>
          <p:nvSpPr>
            <p:cNvPr id="49" name="Rectangle 42">
              <a:extLst>
                <a:ext uri="{FF2B5EF4-FFF2-40B4-BE49-F238E27FC236}">
                  <a16:creationId xmlns:a16="http://schemas.microsoft.com/office/drawing/2014/main" id="{32BD4088-52B5-481C-8D65-7694A08AA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3278" y="3262290"/>
              <a:ext cx="961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1400">
                  <a:solidFill>
                    <a:srgbClr val="374C81"/>
                  </a:solidFill>
                  <a:latin typeface="+mn-lt"/>
                </a:rPr>
                <a:t>1</a:t>
              </a:r>
              <a:endParaRPr lang="cs-CZ" altLang="cs-CZ" sz="1400">
                <a:latin typeface="+mn-lt"/>
              </a:endParaRPr>
            </a:p>
          </p:txBody>
        </p:sp>
        <p:sp>
          <p:nvSpPr>
            <p:cNvPr id="50" name="Rectangle 43">
              <a:extLst>
                <a:ext uri="{FF2B5EF4-FFF2-40B4-BE49-F238E27FC236}">
                  <a16:creationId xmlns:a16="http://schemas.microsoft.com/office/drawing/2014/main" id="{3BFEF8A8-EC2D-4D77-B82E-410644929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832" y="3262290"/>
              <a:ext cx="961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1400">
                  <a:solidFill>
                    <a:srgbClr val="374C81"/>
                  </a:solidFill>
                  <a:latin typeface="+mn-lt"/>
                </a:rPr>
                <a:t>0</a:t>
              </a:r>
              <a:endParaRPr lang="cs-CZ" altLang="cs-CZ" sz="1400">
                <a:latin typeface="+mn-lt"/>
              </a:endParaRPr>
            </a:p>
          </p:txBody>
        </p:sp>
        <p:sp>
          <p:nvSpPr>
            <p:cNvPr id="51" name="Rectangle 44">
              <a:extLst>
                <a:ext uri="{FF2B5EF4-FFF2-40B4-BE49-F238E27FC236}">
                  <a16:creationId xmlns:a16="http://schemas.microsoft.com/office/drawing/2014/main" id="{FD2F6E37-581C-4E75-9072-CC82FB125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6098" y="3262290"/>
              <a:ext cx="961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1400">
                  <a:solidFill>
                    <a:srgbClr val="374C81"/>
                  </a:solidFill>
                  <a:latin typeface="+mn-lt"/>
                </a:rPr>
                <a:t>0</a:t>
              </a:r>
              <a:endParaRPr lang="cs-CZ" altLang="cs-CZ" sz="1400">
                <a:latin typeface="+mn-lt"/>
              </a:endParaRPr>
            </a:p>
          </p:txBody>
        </p:sp>
        <p:sp>
          <p:nvSpPr>
            <p:cNvPr id="52" name="Rectangle 45">
              <a:extLst>
                <a:ext uri="{FF2B5EF4-FFF2-40B4-BE49-F238E27FC236}">
                  <a16:creationId xmlns:a16="http://schemas.microsoft.com/office/drawing/2014/main" id="{870BEAAC-5004-492D-9A49-3477FA144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3196" y="3262290"/>
              <a:ext cx="961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1400" dirty="0">
                  <a:solidFill>
                    <a:srgbClr val="374C81"/>
                  </a:solidFill>
                  <a:latin typeface="+mn-lt"/>
                </a:rPr>
                <a:t>0</a:t>
              </a:r>
              <a:endParaRPr lang="cs-CZ" altLang="cs-CZ" sz="1400" dirty="0"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9851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Table 47">
            <a:extLst>
              <a:ext uri="{FF2B5EF4-FFF2-40B4-BE49-F238E27FC236}">
                <a16:creationId xmlns:a16="http://schemas.microsoft.com/office/drawing/2014/main" id="{028ED9D5-3C8C-4E06-B1A2-F2FDDF65EC5D}"/>
              </a:ext>
            </a:extLst>
          </p:cNvPr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2788838249"/>
              </p:ext>
            </p:extLst>
          </p:nvPr>
        </p:nvGraphicFramePr>
        <p:xfrm>
          <a:off x="6858000" y="715963"/>
          <a:ext cx="4572000" cy="3337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20287537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01141371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90943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Pravda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Predi</a:t>
                      </a:r>
                      <a:r>
                        <a:rPr lang="cs-CZ" sz="1400" dirty="0"/>
                        <a:t>kce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Souhlasí?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414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cs-CZ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674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yes</a:t>
                      </a:r>
                      <a:endParaRPr lang="cs-CZ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45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cs-CZ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cs-CZ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yes</a:t>
                      </a:r>
                      <a:endParaRPr lang="cs-CZ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890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cs-CZ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cs-CZ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yes</a:t>
                      </a:r>
                      <a:endParaRPr lang="cs-CZ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419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cs-CZ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cs-CZ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no</a:t>
                      </a:r>
                      <a:endParaRPr lang="cs-CZ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087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cs-CZ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cs-CZ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yes</a:t>
                      </a:r>
                      <a:endParaRPr lang="cs-CZ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312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cs-CZ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cs-CZ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yes</a:t>
                      </a:r>
                      <a:endParaRPr lang="cs-CZ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782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cs-CZ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cs-CZ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yes</a:t>
                      </a:r>
                      <a:endParaRPr lang="cs-CZ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47468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4ABB426-E2D6-4A09-B44E-2269E69DF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7010395" cy="1189037"/>
          </a:xfrm>
        </p:spPr>
        <p:txBody>
          <a:bodyPr/>
          <a:lstStyle/>
          <a:p>
            <a:r>
              <a:rPr lang="cs-CZ" dirty="0"/>
              <a:t>Binární data</a:t>
            </a:r>
          </a:p>
        </p:txBody>
      </p:sp>
      <p:graphicFrame>
        <p:nvGraphicFramePr>
          <p:cNvPr id="49" name="Table 49">
            <a:extLst>
              <a:ext uri="{FF2B5EF4-FFF2-40B4-BE49-F238E27FC236}">
                <a16:creationId xmlns:a16="http://schemas.microsoft.com/office/drawing/2014/main" id="{C8E654F1-48DB-498C-8D83-62D881A79CEE}"/>
              </a:ext>
            </a:extLst>
          </p:cNvPr>
          <p:cNvGraphicFramePr>
            <a:graphicFrameLocks noGrp="1"/>
          </p:cNvGraphicFramePr>
          <p:nvPr/>
        </p:nvGraphicFramePr>
        <p:xfrm>
          <a:off x="5220633" y="4555182"/>
          <a:ext cx="5267856" cy="146610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755952">
                  <a:extLst>
                    <a:ext uri="{9D8B030D-6E8A-4147-A177-3AD203B41FA5}">
                      <a16:colId xmlns:a16="http://schemas.microsoft.com/office/drawing/2014/main" val="3616765826"/>
                    </a:ext>
                  </a:extLst>
                </a:gridCol>
                <a:gridCol w="1755952">
                  <a:extLst>
                    <a:ext uri="{9D8B030D-6E8A-4147-A177-3AD203B41FA5}">
                      <a16:colId xmlns:a16="http://schemas.microsoft.com/office/drawing/2014/main" val="2901403203"/>
                    </a:ext>
                  </a:extLst>
                </a:gridCol>
                <a:gridCol w="1755952">
                  <a:extLst>
                    <a:ext uri="{9D8B030D-6E8A-4147-A177-3AD203B41FA5}">
                      <a16:colId xmlns:a16="http://schemas.microsoft.com/office/drawing/2014/main" val="3486336445"/>
                    </a:ext>
                  </a:extLst>
                </a:gridCol>
              </a:tblGrid>
              <a:tr h="48870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628009"/>
                  </a:ext>
                </a:extLst>
              </a:tr>
              <a:tr h="48870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860771"/>
                  </a:ext>
                </a:extLst>
              </a:tr>
              <a:tr h="488702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16335"/>
                  </a:ext>
                </a:extLst>
              </a:tr>
            </a:tbl>
          </a:graphicData>
        </a:graphic>
      </p:graphicFrame>
      <p:sp>
        <p:nvSpPr>
          <p:cNvPr id="51" name="Arrow: Down 50">
            <a:extLst>
              <a:ext uri="{FF2B5EF4-FFF2-40B4-BE49-F238E27FC236}">
                <a16:creationId xmlns:a16="http://schemas.microsoft.com/office/drawing/2014/main" id="{36EAC4E0-BB88-48B0-8C22-B4B3578E9DAA}"/>
              </a:ext>
            </a:extLst>
          </p:cNvPr>
          <p:cNvSpPr/>
          <p:nvPr/>
        </p:nvSpPr>
        <p:spPr>
          <a:xfrm>
            <a:off x="5474499" y="2867583"/>
            <a:ext cx="554807" cy="1601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pravda</a:t>
            </a: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0DE495A1-6F5A-48A4-BF6C-5AD511EBACB6}"/>
              </a:ext>
            </a:extLst>
          </p:cNvPr>
          <p:cNvSpPr/>
          <p:nvPr/>
        </p:nvSpPr>
        <p:spPr>
          <a:xfrm flipH="1">
            <a:off x="10534229" y="4531843"/>
            <a:ext cx="1656184" cy="435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predikce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D9325D9-269A-48E2-8808-4783FFF007F7}"/>
              </a:ext>
            </a:extLst>
          </p:cNvPr>
          <p:cNvSpPr txBox="1"/>
          <p:nvPr/>
        </p:nvSpPr>
        <p:spPr>
          <a:xfrm>
            <a:off x="5920569" y="4131594"/>
            <a:ext cx="4668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41867E"/>
                </a:solidFill>
                <a:latin typeface="+mn-lt"/>
              </a:rPr>
              <a:t>Matice záměn (</a:t>
            </a:r>
            <a:r>
              <a:rPr lang="en-US" b="1" dirty="0">
                <a:solidFill>
                  <a:srgbClr val="41867E"/>
                </a:solidFill>
                <a:latin typeface="+mn-lt"/>
              </a:rPr>
              <a:t>Confusion matrix</a:t>
            </a:r>
            <a:r>
              <a:rPr lang="cs-CZ" b="1" dirty="0">
                <a:solidFill>
                  <a:srgbClr val="41867E"/>
                </a:solidFill>
                <a:latin typeface="+mn-lt"/>
              </a:rPr>
              <a:t>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D334B24-EAC1-4969-B793-2B6ED5D133D3}"/>
              </a:ext>
            </a:extLst>
          </p:cNvPr>
          <p:cNvGrpSpPr/>
          <p:nvPr/>
        </p:nvGrpSpPr>
        <p:grpSpPr>
          <a:xfrm>
            <a:off x="762000" y="1904998"/>
            <a:ext cx="5813690" cy="1110193"/>
            <a:chOff x="-750623" y="2605301"/>
            <a:chExt cx="9053514" cy="1110193"/>
          </a:xfrm>
        </p:grpSpPr>
        <p:sp>
          <p:nvSpPr>
            <p:cNvPr id="48" name="AutoShape 3">
              <a:extLst>
                <a:ext uri="{FF2B5EF4-FFF2-40B4-BE49-F238E27FC236}">
                  <a16:creationId xmlns:a16="http://schemas.microsoft.com/office/drawing/2014/main" id="{A7B27E38-BF73-4BE7-8751-344E8C17088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750622" y="2605301"/>
              <a:ext cx="9053513" cy="111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400">
                <a:latin typeface="+mn-lt"/>
              </a:endParaRPr>
            </a:p>
          </p:txBody>
        </p:sp>
        <p:sp>
          <p:nvSpPr>
            <p:cNvPr id="50" name="Line 13">
              <a:extLst>
                <a:ext uri="{FF2B5EF4-FFF2-40B4-BE49-F238E27FC236}">
                  <a16:creationId xmlns:a16="http://schemas.microsoft.com/office/drawing/2014/main" id="{7ECA54EE-3A60-4FE5-A5B4-3DB050C57F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750623" y="2962681"/>
              <a:ext cx="9046686" cy="0"/>
            </a:xfrm>
            <a:prstGeom prst="line">
              <a:avLst/>
            </a:prstGeom>
            <a:noFill/>
            <a:ln w="12700" cap="flat">
              <a:solidFill>
                <a:srgbClr val="414E7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400">
                <a:latin typeface="+mn-lt"/>
              </a:endParaRPr>
            </a:p>
          </p:txBody>
        </p:sp>
        <p:sp>
          <p:nvSpPr>
            <p:cNvPr id="54" name="Line 14">
              <a:extLst>
                <a:ext uri="{FF2B5EF4-FFF2-40B4-BE49-F238E27FC236}">
                  <a16:creationId xmlns:a16="http://schemas.microsoft.com/office/drawing/2014/main" id="{27135FEB-4D1A-4899-9CDE-777003C517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750623" y="3301039"/>
              <a:ext cx="9046686" cy="0"/>
            </a:xfrm>
            <a:prstGeom prst="line">
              <a:avLst/>
            </a:prstGeom>
            <a:noFill/>
            <a:ln w="12700" cap="flat">
              <a:solidFill>
                <a:srgbClr val="414E7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400">
                <a:latin typeface="+mn-lt"/>
              </a:endParaRPr>
            </a:p>
          </p:txBody>
        </p:sp>
        <p:sp>
          <p:nvSpPr>
            <p:cNvPr id="55" name="Line 17">
              <a:extLst>
                <a:ext uri="{FF2B5EF4-FFF2-40B4-BE49-F238E27FC236}">
                  <a16:creationId xmlns:a16="http://schemas.microsoft.com/office/drawing/2014/main" id="{0E433949-B609-4945-9DAC-FB519FC6E1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750623" y="2625683"/>
              <a:ext cx="9046686" cy="0"/>
            </a:xfrm>
            <a:prstGeom prst="line">
              <a:avLst/>
            </a:prstGeom>
            <a:noFill/>
            <a:ln w="12700" cap="flat">
              <a:solidFill>
                <a:srgbClr val="414E7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400">
                <a:latin typeface="+mn-lt"/>
              </a:endParaRPr>
            </a:p>
          </p:txBody>
        </p:sp>
        <p:sp>
          <p:nvSpPr>
            <p:cNvPr id="56" name="Rectangle 19">
              <a:extLst>
                <a:ext uri="{FF2B5EF4-FFF2-40B4-BE49-F238E27FC236}">
                  <a16:creationId xmlns:a16="http://schemas.microsoft.com/office/drawing/2014/main" id="{6716F18B-E8A7-43D3-8193-05BE75895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9131" y="2669166"/>
              <a:ext cx="3702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cs-CZ" sz="1400" dirty="0">
                  <a:solidFill>
                    <a:srgbClr val="374C81"/>
                  </a:solidFill>
                  <a:latin typeface="+mn-lt"/>
                </a:rPr>
                <a:t>April</a:t>
              </a:r>
              <a:endParaRPr lang="cs-CZ" altLang="cs-CZ" sz="1400" dirty="0">
                <a:latin typeface="+mn-lt"/>
              </a:endParaRPr>
            </a:p>
          </p:txBody>
        </p:sp>
        <p:sp>
          <p:nvSpPr>
            <p:cNvPr id="57" name="Rectangle 21">
              <a:extLst>
                <a:ext uri="{FF2B5EF4-FFF2-40B4-BE49-F238E27FC236}">
                  <a16:creationId xmlns:a16="http://schemas.microsoft.com/office/drawing/2014/main" id="{EFAD75B2-6669-44BF-BEEC-FE737E561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558" y="2669166"/>
              <a:ext cx="60997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1400">
                  <a:solidFill>
                    <a:srgbClr val="374C81"/>
                  </a:solidFill>
                  <a:latin typeface="+mn-lt"/>
                </a:rPr>
                <a:t>Jackson</a:t>
              </a:r>
              <a:endParaRPr lang="cs-CZ" altLang="cs-CZ" sz="1400">
                <a:latin typeface="+mn-lt"/>
              </a:endParaRPr>
            </a:p>
          </p:txBody>
        </p:sp>
        <p:sp>
          <p:nvSpPr>
            <p:cNvPr id="58" name="Rectangle 22">
              <a:extLst>
                <a:ext uri="{FF2B5EF4-FFF2-40B4-BE49-F238E27FC236}">
                  <a16:creationId xmlns:a16="http://schemas.microsoft.com/office/drawing/2014/main" id="{E2463DCD-0230-4B0C-A52F-AF97FE692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9612" y="2669166"/>
              <a:ext cx="5145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1400">
                  <a:solidFill>
                    <a:srgbClr val="374C81"/>
                  </a:solidFill>
                  <a:latin typeface="+mn-lt"/>
                </a:rPr>
                <a:t>comes</a:t>
              </a:r>
              <a:endParaRPr lang="cs-CZ" altLang="cs-CZ" sz="1400">
                <a:latin typeface="+mn-lt"/>
              </a:endParaRPr>
            </a:p>
          </p:txBody>
        </p:sp>
        <p:sp>
          <p:nvSpPr>
            <p:cNvPr id="59" name="Rectangle 23">
              <a:extLst>
                <a:ext uri="{FF2B5EF4-FFF2-40B4-BE49-F238E27FC236}">
                  <a16:creationId xmlns:a16="http://schemas.microsoft.com/office/drawing/2014/main" id="{4A492760-012E-4B5F-B4D3-428D7C9D7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8070" y="2669166"/>
              <a:ext cx="37593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1400">
                  <a:solidFill>
                    <a:srgbClr val="374C81"/>
                  </a:solidFill>
                  <a:latin typeface="+mn-lt"/>
                </a:rPr>
                <a:t>from</a:t>
              </a:r>
              <a:endParaRPr lang="cs-CZ" altLang="cs-CZ" sz="1400">
                <a:latin typeface="+mn-lt"/>
              </a:endParaRPr>
            </a:p>
          </p:txBody>
        </p:sp>
        <p:sp>
          <p:nvSpPr>
            <p:cNvPr id="60" name="Rectangle 24">
              <a:extLst>
                <a:ext uri="{FF2B5EF4-FFF2-40B4-BE49-F238E27FC236}">
                  <a16:creationId xmlns:a16="http://schemas.microsoft.com/office/drawing/2014/main" id="{5ACE97F4-DDB3-405F-B1A0-59CB8F969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346" y="2669166"/>
              <a:ext cx="60997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1400">
                  <a:solidFill>
                    <a:srgbClr val="374C81"/>
                  </a:solidFill>
                  <a:latin typeface="+mn-lt"/>
                </a:rPr>
                <a:t>Jackson</a:t>
              </a:r>
              <a:endParaRPr lang="cs-CZ" altLang="cs-CZ" sz="1400">
                <a:latin typeface="+mn-lt"/>
              </a:endParaRPr>
            </a:p>
          </p:txBody>
        </p:sp>
        <p:sp>
          <p:nvSpPr>
            <p:cNvPr id="61" name="Rectangle 25">
              <a:extLst>
                <a:ext uri="{FF2B5EF4-FFF2-40B4-BE49-F238E27FC236}">
                  <a16:creationId xmlns:a16="http://schemas.microsoft.com/office/drawing/2014/main" id="{7CAC28B0-1B09-457B-A848-85B73D922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9442" y="2669166"/>
              <a:ext cx="384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1400">
                  <a:solidFill>
                    <a:srgbClr val="374C81"/>
                  </a:solidFill>
                  <a:latin typeface="+mn-lt"/>
                </a:rPr>
                <a:t>,</a:t>
              </a:r>
              <a:endParaRPr lang="cs-CZ" altLang="cs-CZ" sz="1400">
                <a:latin typeface="+mn-lt"/>
              </a:endParaRPr>
            </a:p>
          </p:txBody>
        </p:sp>
        <p:sp>
          <p:nvSpPr>
            <p:cNvPr id="62" name="Rectangle 26">
              <a:extLst>
                <a:ext uri="{FF2B5EF4-FFF2-40B4-BE49-F238E27FC236}">
                  <a16:creationId xmlns:a16="http://schemas.microsoft.com/office/drawing/2014/main" id="{217212BE-5FA7-4EDF-8D94-2710E253E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3534" y="2669166"/>
              <a:ext cx="85440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1400">
                  <a:solidFill>
                    <a:srgbClr val="374C81"/>
                  </a:solidFill>
                  <a:latin typeface="+mn-lt"/>
                </a:rPr>
                <a:t>Mississippi</a:t>
              </a:r>
              <a:endParaRPr lang="cs-CZ" altLang="cs-CZ" sz="1400">
                <a:latin typeface="+mn-lt"/>
              </a:endParaRPr>
            </a:p>
          </p:txBody>
        </p:sp>
        <p:sp>
          <p:nvSpPr>
            <p:cNvPr id="63" name="Rectangle 27">
              <a:extLst>
                <a:ext uri="{FF2B5EF4-FFF2-40B4-BE49-F238E27FC236}">
                  <a16:creationId xmlns:a16="http://schemas.microsoft.com/office/drawing/2014/main" id="{CA8CCFAF-9692-4D5E-9CD0-3A141B37C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2263" y="2669166"/>
              <a:ext cx="384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cs-CZ" sz="1400">
                  <a:solidFill>
                    <a:srgbClr val="374C81"/>
                  </a:solidFill>
                  <a:latin typeface="+mn-lt"/>
                </a:rPr>
                <a:t>.</a:t>
              </a:r>
              <a:endParaRPr lang="cs-CZ" altLang="cs-CZ" sz="1400">
                <a:latin typeface="+mn-lt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7F4EB44-F925-4672-8BA6-7F7248596B8D}"/>
                </a:ext>
              </a:extLst>
            </p:cNvPr>
            <p:cNvGrpSpPr/>
            <p:nvPr/>
          </p:nvGrpSpPr>
          <p:grpSpPr>
            <a:xfrm>
              <a:off x="404622" y="3007524"/>
              <a:ext cx="7786886" cy="215444"/>
              <a:chOff x="1962489" y="2925290"/>
              <a:chExt cx="7786886" cy="215444"/>
            </a:xfrm>
          </p:grpSpPr>
          <p:sp>
            <p:nvSpPr>
              <p:cNvPr id="65" name="Rectangle 29">
                <a:extLst>
                  <a:ext uri="{FF2B5EF4-FFF2-40B4-BE49-F238E27FC236}">
                    <a16:creationId xmlns:a16="http://schemas.microsoft.com/office/drawing/2014/main" id="{8D309912-1AD0-4B43-9BFD-7EE744724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2489" y="2925290"/>
                <a:ext cx="9618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cs-CZ" sz="1400" dirty="0">
                    <a:solidFill>
                      <a:srgbClr val="374C81"/>
                    </a:solidFill>
                    <a:latin typeface="+mn-lt"/>
                  </a:rPr>
                  <a:t>1</a:t>
                </a:r>
                <a:endParaRPr lang="cs-CZ" altLang="cs-CZ" sz="1400" dirty="0">
                  <a:latin typeface="+mn-lt"/>
                </a:endParaRPr>
              </a:p>
            </p:txBody>
          </p:sp>
          <p:sp>
            <p:nvSpPr>
              <p:cNvPr id="66" name="Rectangle 30">
                <a:extLst>
                  <a:ext uri="{FF2B5EF4-FFF2-40B4-BE49-F238E27FC236}">
                    <a16:creationId xmlns:a16="http://schemas.microsoft.com/office/drawing/2014/main" id="{7F4A0FC9-B22A-4A31-A7C1-862D42A47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4812" y="2925290"/>
                <a:ext cx="9618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1400">
                    <a:solidFill>
                      <a:srgbClr val="374C81"/>
                    </a:solidFill>
                    <a:latin typeface="+mn-lt"/>
                  </a:rPr>
                  <a:t>1</a:t>
                </a:r>
                <a:endParaRPr lang="cs-CZ" altLang="cs-CZ" sz="1400">
                  <a:latin typeface="+mn-lt"/>
                </a:endParaRPr>
              </a:p>
            </p:txBody>
          </p:sp>
          <p:sp>
            <p:nvSpPr>
              <p:cNvPr id="67" name="Rectangle 31">
                <a:extLst>
                  <a:ext uri="{FF2B5EF4-FFF2-40B4-BE49-F238E27FC236}">
                    <a16:creationId xmlns:a16="http://schemas.microsoft.com/office/drawing/2014/main" id="{026C4A65-6533-45A3-BCB4-97B2F41FC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1906" y="2925290"/>
                <a:ext cx="9618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1400">
                    <a:solidFill>
                      <a:srgbClr val="374C81"/>
                    </a:solidFill>
                    <a:latin typeface="+mn-lt"/>
                  </a:rPr>
                  <a:t>0</a:t>
                </a:r>
                <a:endParaRPr lang="cs-CZ" altLang="cs-CZ" sz="1400">
                  <a:latin typeface="+mn-lt"/>
                </a:endParaRPr>
              </a:p>
            </p:txBody>
          </p:sp>
          <p:sp>
            <p:nvSpPr>
              <p:cNvPr id="68" name="Rectangle 32">
                <a:extLst>
                  <a:ext uri="{FF2B5EF4-FFF2-40B4-BE49-F238E27FC236}">
                    <a16:creationId xmlns:a16="http://schemas.microsoft.com/office/drawing/2014/main" id="{CBCEC638-51E1-4B03-9441-66B82E6847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912" y="2925290"/>
                <a:ext cx="9618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1400">
                    <a:solidFill>
                      <a:srgbClr val="374C81"/>
                    </a:solidFill>
                    <a:latin typeface="+mn-lt"/>
                  </a:rPr>
                  <a:t>0</a:t>
                </a:r>
                <a:endParaRPr lang="cs-CZ" altLang="cs-CZ" sz="1400">
                  <a:latin typeface="+mn-lt"/>
                </a:endParaRPr>
              </a:p>
            </p:txBody>
          </p:sp>
          <p:sp>
            <p:nvSpPr>
              <p:cNvPr id="69" name="Rectangle 33">
                <a:extLst>
                  <a:ext uri="{FF2B5EF4-FFF2-40B4-BE49-F238E27FC236}">
                    <a16:creationId xmlns:a16="http://schemas.microsoft.com/office/drawing/2014/main" id="{9D8E632C-3805-4D59-A258-E57B4E35B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73277" y="2925290"/>
                <a:ext cx="9618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1400">
                    <a:solidFill>
                      <a:srgbClr val="374C81"/>
                    </a:solidFill>
                    <a:latin typeface="+mn-lt"/>
                  </a:rPr>
                  <a:t>0</a:t>
                </a:r>
                <a:endParaRPr lang="cs-CZ" altLang="cs-CZ" sz="1400">
                  <a:latin typeface="+mn-lt"/>
                </a:endParaRPr>
              </a:p>
            </p:txBody>
          </p:sp>
          <p:sp>
            <p:nvSpPr>
              <p:cNvPr id="70" name="Rectangle 34">
                <a:extLst>
                  <a:ext uri="{FF2B5EF4-FFF2-40B4-BE49-F238E27FC236}">
                    <a16:creationId xmlns:a16="http://schemas.microsoft.com/office/drawing/2014/main" id="{B2C27741-4B19-4AA6-85FD-722A1A25B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2832" y="2925290"/>
                <a:ext cx="9618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1400">
                    <a:solidFill>
                      <a:srgbClr val="374C81"/>
                    </a:solidFill>
                    <a:latin typeface="+mn-lt"/>
                  </a:rPr>
                  <a:t>0</a:t>
                </a:r>
                <a:endParaRPr lang="cs-CZ" altLang="cs-CZ" sz="1400">
                  <a:latin typeface="+mn-lt"/>
                </a:endParaRPr>
              </a:p>
            </p:txBody>
          </p:sp>
          <p:sp>
            <p:nvSpPr>
              <p:cNvPr id="71" name="Rectangle 35">
                <a:extLst>
                  <a:ext uri="{FF2B5EF4-FFF2-40B4-BE49-F238E27FC236}">
                    <a16:creationId xmlns:a16="http://schemas.microsoft.com/office/drawing/2014/main" id="{26B14C3F-B61E-4BC3-B295-31AA3DEC51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6098" y="2925290"/>
                <a:ext cx="9618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1400">
                    <a:solidFill>
                      <a:srgbClr val="374C81"/>
                    </a:solidFill>
                    <a:latin typeface="+mn-lt"/>
                  </a:rPr>
                  <a:t>0</a:t>
                </a:r>
                <a:endParaRPr lang="cs-CZ" altLang="cs-CZ" sz="1400">
                  <a:latin typeface="+mn-lt"/>
                </a:endParaRPr>
              </a:p>
            </p:txBody>
          </p:sp>
          <p:sp>
            <p:nvSpPr>
              <p:cNvPr id="72" name="Rectangle 36">
                <a:extLst>
                  <a:ext uri="{FF2B5EF4-FFF2-40B4-BE49-F238E27FC236}">
                    <a16:creationId xmlns:a16="http://schemas.microsoft.com/office/drawing/2014/main" id="{AEA7A5A4-C39D-441F-9089-3EA57DC45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53195" y="2925290"/>
                <a:ext cx="9618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1400" dirty="0">
                    <a:solidFill>
                      <a:srgbClr val="374C81"/>
                    </a:solidFill>
                    <a:latin typeface="+mn-lt"/>
                  </a:rPr>
                  <a:t>0</a:t>
                </a:r>
                <a:endParaRPr lang="cs-CZ" altLang="cs-CZ" sz="1400" dirty="0">
                  <a:latin typeface="+mn-lt"/>
                </a:endParaRPr>
              </a:p>
            </p:txBody>
          </p:sp>
        </p:grpSp>
        <p:sp>
          <p:nvSpPr>
            <p:cNvPr id="73" name="Line 6">
              <a:extLst>
                <a:ext uri="{FF2B5EF4-FFF2-40B4-BE49-F238E27FC236}">
                  <a16:creationId xmlns:a16="http://schemas.microsoft.com/office/drawing/2014/main" id="{8457F39F-FDEF-46F0-9476-7498F3368B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8528" y="2618890"/>
              <a:ext cx="0" cy="1024585"/>
            </a:xfrm>
            <a:prstGeom prst="line">
              <a:avLst/>
            </a:prstGeom>
            <a:noFill/>
            <a:ln w="12700" cap="flat">
              <a:solidFill>
                <a:srgbClr val="414E7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400">
                <a:latin typeface="+mn-lt"/>
              </a:endParaRPr>
            </a:p>
          </p:txBody>
        </p:sp>
        <p:sp>
          <p:nvSpPr>
            <p:cNvPr id="74" name="Line 7">
              <a:extLst>
                <a:ext uri="{FF2B5EF4-FFF2-40B4-BE49-F238E27FC236}">
                  <a16:creationId xmlns:a16="http://schemas.microsoft.com/office/drawing/2014/main" id="{F5B4E977-9F44-41C4-96FF-9B11DBB57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3583" y="2618890"/>
              <a:ext cx="0" cy="1024585"/>
            </a:xfrm>
            <a:prstGeom prst="line">
              <a:avLst/>
            </a:prstGeom>
            <a:noFill/>
            <a:ln w="12700" cap="flat">
              <a:solidFill>
                <a:srgbClr val="414E7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400">
                <a:latin typeface="+mn-lt"/>
              </a:endParaRPr>
            </a:p>
          </p:txBody>
        </p:sp>
        <p:sp>
          <p:nvSpPr>
            <p:cNvPr id="75" name="Line 8">
              <a:extLst>
                <a:ext uri="{FF2B5EF4-FFF2-40B4-BE49-F238E27FC236}">
                  <a16:creationId xmlns:a16="http://schemas.microsoft.com/office/drawing/2014/main" id="{D5E47F5C-5349-4332-91C5-E84DFC88E8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2041" y="2618890"/>
              <a:ext cx="0" cy="1024585"/>
            </a:xfrm>
            <a:prstGeom prst="line">
              <a:avLst/>
            </a:prstGeom>
            <a:noFill/>
            <a:ln w="12700" cap="flat">
              <a:solidFill>
                <a:srgbClr val="414E7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400">
                <a:latin typeface="+mn-lt"/>
              </a:endParaRPr>
            </a:p>
          </p:txBody>
        </p:sp>
        <p:sp>
          <p:nvSpPr>
            <p:cNvPr id="76" name="Line 9">
              <a:extLst>
                <a:ext uri="{FF2B5EF4-FFF2-40B4-BE49-F238E27FC236}">
                  <a16:creationId xmlns:a16="http://schemas.microsoft.com/office/drawing/2014/main" id="{364D30D9-ED35-46F9-A29F-162693B77A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8317" y="2618890"/>
              <a:ext cx="0" cy="1024585"/>
            </a:xfrm>
            <a:prstGeom prst="line">
              <a:avLst/>
            </a:prstGeom>
            <a:noFill/>
            <a:ln w="12700" cap="flat">
              <a:solidFill>
                <a:srgbClr val="414E7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400">
                <a:latin typeface="+mn-lt"/>
              </a:endParaRPr>
            </a:p>
          </p:txBody>
        </p:sp>
        <p:sp>
          <p:nvSpPr>
            <p:cNvPr id="77" name="Line 10">
              <a:extLst>
                <a:ext uri="{FF2B5EF4-FFF2-40B4-BE49-F238E27FC236}">
                  <a16:creationId xmlns:a16="http://schemas.microsoft.com/office/drawing/2014/main" id="{88757A1E-D0B2-4562-B5A6-DADE9895C3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3413" y="2618890"/>
              <a:ext cx="0" cy="1024585"/>
            </a:xfrm>
            <a:prstGeom prst="line">
              <a:avLst/>
            </a:prstGeom>
            <a:noFill/>
            <a:ln w="12700" cap="flat">
              <a:solidFill>
                <a:srgbClr val="414E7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400">
                <a:latin typeface="+mn-lt"/>
              </a:endParaRPr>
            </a:p>
          </p:txBody>
        </p:sp>
        <p:sp>
          <p:nvSpPr>
            <p:cNvPr id="78" name="Line 11">
              <a:extLst>
                <a:ext uri="{FF2B5EF4-FFF2-40B4-BE49-F238E27FC236}">
                  <a16:creationId xmlns:a16="http://schemas.microsoft.com/office/drawing/2014/main" id="{95BE664A-81E6-4093-9A07-95EEBA927D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7506" y="2618890"/>
              <a:ext cx="0" cy="1024585"/>
            </a:xfrm>
            <a:prstGeom prst="line">
              <a:avLst/>
            </a:prstGeom>
            <a:noFill/>
            <a:ln w="12700" cap="flat">
              <a:solidFill>
                <a:srgbClr val="414E7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400">
                <a:latin typeface="+mn-lt"/>
              </a:endParaRPr>
            </a:p>
          </p:txBody>
        </p:sp>
        <p:sp>
          <p:nvSpPr>
            <p:cNvPr id="79" name="Line 12">
              <a:extLst>
                <a:ext uri="{FF2B5EF4-FFF2-40B4-BE49-F238E27FC236}">
                  <a16:creationId xmlns:a16="http://schemas.microsoft.com/office/drawing/2014/main" id="{8DA18F7A-23C0-4E7F-8459-E380B98AD8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66234" y="2618890"/>
              <a:ext cx="0" cy="1024585"/>
            </a:xfrm>
            <a:prstGeom prst="line">
              <a:avLst/>
            </a:prstGeom>
            <a:noFill/>
            <a:ln w="12700" cap="flat">
              <a:solidFill>
                <a:srgbClr val="414E7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400">
                <a:latin typeface="+mn-lt"/>
              </a:endParaRPr>
            </a:p>
          </p:txBody>
        </p:sp>
        <p:sp>
          <p:nvSpPr>
            <p:cNvPr id="80" name="Line 15">
              <a:extLst>
                <a:ext uri="{FF2B5EF4-FFF2-40B4-BE49-F238E27FC236}">
                  <a16:creationId xmlns:a16="http://schemas.microsoft.com/office/drawing/2014/main" id="{036ADDA0-590B-46A6-AA11-16CB1A623D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745161" y="2618890"/>
              <a:ext cx="0" cy="1024585"/>
            </a:xfrm>
            <a:prstGeom prst="line">
              <a:avLst/>
            </a:prstGeom>
            <a:noFill/>
            <a:ln w="12700" cap="flat">
              <a:solidFill>
                <a:srgbClr val="414E7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400">
                <a:latin typeface="+mn-lt"/>
              </a:endParaRPr>
            </a:p>
          </p:txBody>
        </p:sp>
        <p:sp>
          <p:nvSpPr>
            <p:cNvPr id="81" name="Line 16">
              <a:extLst>
                <a:ext uri="{FF2B5EF4-FFF2-40B4-BE49-F238E27FC236}">
                  <a16:creationId xmlns:a16="http://schemas.microsoft.com/office/drawing/2014/main" id="{7E6DF2B9-B143-41E1-B5AF-AA67861F47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90601" y="2618890"/>
              <a:ext cx="0" cy="1024585"/>
            </a:xfrm>
            <a:prstGeom prst="line">
              <a:avLst/>
            </a:prstGeom>
            <a:noFill/>
            <a:ln w="12700" cap="flat">
              <a:solidFill>
                <a:srgbClr val="414E7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400">
                <a:latin typeface="+mn-lt"/>
              </a:endParaRPr>
            </a:p>
          </p:txBody>
        </p:sp>
        <p:sp>
          <p:nvSpPr>
            <p:cNvPr id="82" name="Line 18">
              <a:extLst>
                <a:ext uri="{FF2B5EF4-FFF2-40B4-BE49-F238E27FC236}">
                  <a16:creationId xmlns:a16="http://schemas.microsoft.com/office/drawing/2014/main" id="{86F8A30A-2270-4956-AA01-FEA08EBAE8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750623" y="3638040"/>
              <a:ext cx="9046686" cy="0"/>
            </a:xfrm>
            <a:prstGeom prst="line">
              <a:avLst/>
            </a:prstGeom>
            <a:noFill/>
            <a:ln w="12700" cap="flat">
              <a:solidFill>
                <a:srgbClr val="414E7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1400">
                <a:latin typeface="+mn-lt"/>
              </a:endParaRP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4461D085-A32C-4A7E-AD6C-C311A2D41E05}"/>
                </a:ext>
              </a:extLst>
            </p:cNvPr>
            <p:cNvGrpSpPr/>
            <p:nvPr/>
          </p:nvGrpSpPr>
          <p:grpSpPr>
            <a:xfrm>
              <a:off x="404622" y="3344524"/>
              <a:ext cx="7786887" cy="215444"/>
              <a:chOff x="1962489" y="3262290"/>
              <a:chExt cx="7786887" cy="215444"/>
            </a:xfrm>
          </p:grpSpPr>
          <p:sp>
            <p:nvSpPr>
              <p:cNvPr id="84" name="Rectangle 38">
                <a:extLst>
                  <a:ext uri="{FF2B5EF4-FFF2-40B4-BE49-F238E27FC236}">
                    <a16:creationId xmlns:a16="http://schemas.microsoft.com/office/drawing/2014/main" id="{C09C012B-8C6A-478B-9421-F47EB089D7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2489" y="3262290"/>
                <a:ext cx="9618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1400" dirty="0">
                    <a:solidFill>
                      <a:srgbClr val="374C81"/>
                    </a:solidFill>
                    <a:latin typeface="+mn-lt"/>
                  </a:rPr>
                  <a:t>0</a:t>
                </a:r>
                <a:endParaRPr lang="cs-CZ" altLang="cs-CZ" sz="1400" dirty="0">
                  <a:latin typeface="+mn-lt"/>
                </a:endParaRPr>
              </a:p>
            </p:txBody>
          </p:sp>
          <p:sp>
            <p:nvSpPr>
              <p:cNvPr id="85" name="Rectangle 39">
                <a:extLst>
                  <a:ext uri="{FF2B5EF4-FFF2-40B4-BE49-F238E27FC236}">
                    <a16:creationId xmlns:a16="http://schemas.microsoft.com/office/drawing/2014/main" id="{27D26A6A-290F-4BD9-9FC0-51E8847E4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4812" y="3262290"/>
                <a:ext cx="9618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1400">
                    <a:solidFill>
                      <a:srgbClr val="374C81"/>
                    </a:solidFill>
                    <a:latin typeface="+mn-lt"/>
                  </a:rPr>
                  <a:t>1</a:t>
                </a:r>
                <a:endParaRPr lang="cs-CZ" altLang="cs-CZ" sz="1400">
                  <a:latin typeface="+mn-lt"/>
                </a:endParaRPr>
              </a:p>
            </p:txBody>
          </p:sp>
          <p:sp>
            <p:nvSpPr>
              <p:cNvPr id="86" name="Rectangle 40">
                <a:extLst>
                  <a:ext uri="{FF2B5EF4-FFF2-40B4-BE49-F238E27FC236}">
                    <a16:creationId xmlns:a16="http://schemas.microsoft.com/office/drawing/2014/main" id="{7FF31681-45A6-4FB5-A102-F8F6D1B09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1906" y="3262290"/>
                <a:ext cx="9618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1400">
                    <a:solidFill>
                      <a:srgbClr val="374C81"/>
                    </a:solidFill>
                    <a:latin typeface="+mn-lt"/>
                  </a:rPr>
                  <a:t>0</a:t>
                </a:r>
                <a:endParaRPr lang="cs-CZ" altLang="cs-CZ" sz="1400">
                  <a:latin typeface="+mn-lt"/>
                </a:endParaRPr>
              </a:p>
            </p:txBody>
          </p:sp>
          <p:sp>
            <p:nvSpPr>
              <p:cNvPr id="87" name="Rectangle 41">
                <a:extLst>
                  <a:ext uri="{FF2B5EF4-FFF2-40B4-BE49-F238E27FC236}">
                    <a16:creationId xmlns:a16="http://schemas.microsoft.com/office/drawing/2014/main" id="{C4CEA44B-6B95-4B33-8777-683B36920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0912" y="3262290"/>
                <a:ext cx="9618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1400">
                    <a:solidFill>
                      <a:srgbClr val="374C81"/>
                    </a:solidFill>
                    <a:latin typeface="+mn-lt"/>
                  </a:rPr>
                  <a:t>0</a:t>
                </a:r>
                <a:endParaRPr lang="cs-CZ" altLang="cs-CZ" sz="1400">
                  <a:latin typeface="+mn-lt"/>
                </a:endParaRPr>
              </a:p>
            </p:txBody>
          </p:sp>
          <p:sp>
            <p:nvSpPr>
              <p:cNvPr id="88" name="Rectangle 42">
                <a:extLst>
                  <a:ext uri="{FF2B5EF4-FFF2-40B4-BE49-F238E27FC236}">
                    <a16:creationId xmlns:a16="http://schemas.microsoft.com/office/drawing/2014/main" id="{752975BD-9D9D-40CB-B7CF-AE2B93E68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73278" y="3262290"/>
                <a:ext cx="9618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1400">
                    <a:solidFill>
                      <a:srgbClr val="374C81"/>
                    </a:solidFill>
                    <a:latin typeface="+mn-lt"/>
                  </a:rPr>
                  <a:t>1</a:t>
                </a:r>
                <a:endParaRPr lang="cs-CZ" altLang="cs-CZ" sz="1400">
                  <a:latin typeface="+mn-lt"/>
                </a:endParaRPr>
              </a:p>
            </p:txBody>
          </p:sp>
          <p:sp>
            <p:nvSpPr>
              <p:cNvPr id="89" name="Rectangle 43">
                <a:extLst>
                  <a:ext uri="{FF2B5EF4-FFF2-40B4-BE49-F238E27FC236}">
                    <a16:creationId xmlns:a16="http://schemas.microsoft.com/office/drawing/2014/main" id="{0B28FF2A-F364-4D1A-8A99-0BBF4084E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2832" y="3262290"/>
                <a:ext cx="9618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1400">
                    <a:solidFill>
                      <a:srgbClr val="374C81"/>
                    </a:solidFill>
                    <a:latin typeface="+mn-lt"/>
                  </a:rPr>
                  <a:t>0</a:t>
                </a:r>
                <a:endParaRPr lang="cs-CZ" altLang="cs-CZ" sz="1400">
                  <a:latin typeface="+mn-lt"/>
                </a:endParaRPr>
              </a:p>
            </p:txBody>
          </p:sp>
          <p:sp>
            <p:nvSpPr>
              <p:cNvPr id="90" name="Rectangle 44">
                <a:extLst>
                  <a:ext uri="{FF2B5EF4-FFF2-40B4-BE49-F238E27FC236}">
                    <a16:creationId xmlns:a16="http://schemas.microsoft.com/office/drawing/2014/main" id="{BC0DF62A-E43E-46F2-9113-322BBECD3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6098" y="3262290"/>
                <a:ext cx="9618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1400">
                    <a:solidFill>
                      <a:srgbClr val="374C81"/>
                    </a:solidFill>
                    <a:latin typeface="+mn-lt"/>
                  </a:rPr>
                  <a:t>0</a:t>
                </a:r>
                <a:endParaRPr lang="cs-CZ" altLang="cs-CZ" sz="1400">
                  <a:latin typeface="+mn-lt"/>
                </a:endParaRPr>
              </a:p>
            </p:txBody>
          </p:sp>
          <p:sp>
            <p:nvSpPr>
              <p:cNvPr id="91" name="Rectangle 45">
                <a:extLst>
                  <a:ext uri="{FF2B5EF4-FFF2-40B4-BE49-F238E27FC236}">
                    <a16:creationId xmlns:a16="http://schemas.microsoft.com/office/drawing/2014/main" id="{CF5D0A71-346E-445E-B90A-539FA4FF4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53196" y="3262290"/>
                <a:ext cx="9618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cs-CZ" altLang="cs-CZ" sz="1400" dirty="0">
                    <a:solidFill>
                      <a:srgbClr val="374C81"/>
                    </a:solidFill>
                    <a:latin typeface="+mn-lt"/>
                  </a:rPr>
                  <a:t>0</a:t>
                </a:r>
                <a:endParaRPr lang="cs-CZ" altLang="cs-CZ" sz="1400" dirty="0">
                  <a:latin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31488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DBA324CD-FEDE-4F0F-A9A4-92973E97F38A}"/>
              </a:ext>
            </a:extLst>
          </p:cNvPr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3300976976"/>
              </p:ext>
            </p:extLst>
          </p:nvPr>
        </p:nvGraphicFramePr>
        <p:xfrm>
          <a:off x="6858000" y="715963"/>
          <a:ext cx="4572000" cy="1483360"/>
        </p:xfrm>
        <a:graphic>
          <a:graphicData uri="http://schemas.openxmlformats.org/drawingml/2006/table">
            <a:tbl>
              <a:tblPr firstCol="1" bandRow="1">
                <a:tableStyleId>{69012ECD-51FC-41F1-AA8D-1B2483CD663E}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121851766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4518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41867E"/>
                          </a:solidFill>
                        </a:rPr>
                        <a:t>TP</a:t>
                      </a:r>
                      <a:endParaRPr lang="cs-CZ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41867E"/>
                          </a:solidFill>
                        </a:rPr>
                        <a:t>1</a:t>
                      </a:r>
                      <a:endParaRPr lang="cs-CZ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57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41867E"/>
                          </a:solidFill>
                        </a:rPr>
                        <a:t>TN</a:t>
                      </a:r>
                      <a:endParaRPr lang="cs-CZ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41867E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783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41867E"/>
                          </a:solidFill>
                        </a:rPr>
                        <a:t>FP</a:t>
                      </a:r>
                      <a:endParaRPr lang="cs-CZ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41867E"/>
                          </a:solidFill>
                        </a:rPr>
                        <a:t>1</a:t>
                      </a:r>
                      <a:endParaRPr lang="cs-CZ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95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41867E"/>
                          </a:solidFill>
                        </a:rPr>
                        <a:t>FN</a:t>
                      </a:r>
                      <a:endParaRPr lang="cs-CZ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41867E"/>
                          </a:solidFill>
                        </a:rPr>
                        <a:t>1</a:t>
                      </a:r>
                      <a:endParaRPr lang="cs-CZ" dirty="0">
                        <a:solidFill>
                          <a:srgbClr val="41867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0795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E25EEDD-7A52-460D-A46D-FF883F732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Matice Záměn</a:t>
            </a:r>
            <a:br>
              <a:rPr lang="cs-CZ" dirty="0"/>
            </a:br>
            <a:r>
              <a:rPr lang="en-US" dirty="0"/>
              <a:t>Confusion Matrix</a:t>
            </a:r>
            <a:endParaRPr lang="cs-CZ" dirty="0"/>
          </a:p>
        </p:txBody>
      </p:sp>
      <p:graphicFrame>
        <p:nvGraphicFramePr>
          <p:cNvPr id="11" name="Table 49">
            <a:extLst>
              <a:ext uri="{FF2B5EF4-FFF2-40B4-BE49-F238E27FC236}">
                <a16:creationId xmlns:a16="http://schemas.microsoft.com/office/drawing/2014/main" id="{F705162D-B0A3-450B-8C15-9A675EF99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454793"/>
              </p:ext>
            </p:extLst>
          </p:nvPr>
        </p:nvGraphicFramePr>
        <p:xfrm>
          <a:off x="828144" y="3996382"/>
          <a:ext cx="5267856" cy="146610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755952">
                  <a:extLst>
                    <a:ext uri="{9D8B030D-6E8A-4147-A177-3AD203B41FA5}">
                      <a16:colId xmlns:a16="http://schemas.microsoft.com/office/drawing/2014/main" val="3616765826"/>
                    </a:ext>
                  </a:extLst>
                </a:gridCol>
                <a:gridCol w="1755952">
                  <a:extLst>
                    <a:ext uri="{9D8B030D-6E8A-4147-A177-3AD203B41FA5}">
                      <a16:colId xmlns:a16="http://schemas.microsoft.com/office/drawing/2014/main" val="2901403203"/>
                    </a:ext>
                  </a:extLst>
                </a:gridCol>
                <a:gridCol w="1755952">
                  <a:extLst>
                    <a:ext uri="{9D8B030D-6E8A-4147-A177-3AD203B41FA5}">
                      <a16:colId xmlns:a16="http://schemas.microsoft.com/office/drawing/2014/main" val="3486336445"/>
                    </a:ext>
                  </a:extLst>
                </a:gridCol>
              </a:tblGrid>
              <a:tr h="48870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628009"/>
                  </a:ext>
                </a:extLst>
              </a:tr>
              <a:tr h="488702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860771"/>
                  </a:ext>
                </a:extLst>
              </a:tr>
              <a:tr h="488702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16335"/>
                  </a:ext>
                </a:extLst>
              </a:tr>
            </a:tbl>
          </a:graphicData>
        </a:graphic>
      </p:graphicFrame>
      <p:sp>
        <p:nvSpPr>
          <p:cNvPr id="14" name="Arrow: Down 13">
            <a:extLst>
              <a:ext uri="{FF2B5EF4-FFF2-40B4-BE49-F238E27FC236}">
                <a16:creationId xmlns:a16="http://schemas.microsoft.com/office/drawing/2014/main" id="{D8C3825D-CFB0-4534-883C-C404DDFDA29D}"/>
              </a:ext>
            </a:extLst>
          </p:cNvPr>
          <p:cNvSpPr/>
          <p:nvPr/>
        </p:nvSpPr>
        <p:spPr>
          <a:xfrm>
            <a:off x="1082010" y="2308783"/>
            <a:ext cx="554807" cy="1601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pravda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499F914-476A-4EE7-B6BE-376A18BE432C}"/>
              </a:ext>
            </a:extLst>
          </p:cNvPr>
          <p:cNvSpPr/>
          <p:nvPr/>
        </p:nvSpPr>
        <p:spPr>
          <a:xfrm flipH="1">
            <a:off x="6141740" y="3973043"/>
            <a:ext cx="1656184" cy="435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predikce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811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02D17E-37A9-4A26-8FF4-F5C757B8FB83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Přesnost (</a:t>
                </a:r>
                <a:r>
                  <a:rPr lang="en-US" dirty="0"/>
                  <a:t>P</a:t>
                </a:r>
                <a:r>
                  <a:rPr lang="cs-CZ" dirty="0"/>
                  <a:t>recision):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cs-CZ" dirty="0"/>
                  <a:t>Pokrytí (</a:t>
                </a:r>
                <a:r>
                  <a:rPr lang="en-US" dirty="0"/>
                  <a:t>R</a:t>
                </a:r>
                <a:r>
                  <a:rPr lang="cs-CZ" dirty="0"/>
                  <a:t>ecall):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cs-CZ" dirty="0"/>
                  <a:t>(Míra F1) F1 score: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𝑃𝑅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02D17E-37A9-4A26-8FF4-F5C757B8FB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6"/>
                <a:stretch>
                  <a:fillRect l="-914" t="-3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62EA56C-9036-4CFF-AE1E-23F45361C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chyb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1AF11CC-0770-45A8-8437-90A417DAFA9B}"/>
                  </a:ext>
                </a:extLst>
              </p:cNvPr>
              <p:cNvSpPr/>
              <p:nvPr/>
            </p:nvSpPr>
            <p:spPr>
              <a:xfrm>
                <a:off x="762000" y="3712633"/>
                <a:ext cx="3365024" cy="9419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cs-CZ" dirty="0">
                    <a:solidFill>
                      <a:srgbClr val="41867E"/>
                    </a:solidFill>
                    <a:latin typeface="+mn-lt"/>
                  </a:rPr>
                  <a:t>Sørensenův–Diceův</a:t>
                </a:r>
                <a:r>
                  <a:rPr lang="en-US" dirty="0">
                    <a:solidFill>
                      <a:srgbClr val="41867E"/>
                    </a:solidFill>
                    <a:latin typeface="+mn-lt"/>
                  </a:rPr>
                  <a:t> </a:t>
                </a:r>
                <a:r>
                  <a:rPr lang="cs-CZ" dirty="0">
                    <a:solidFill>
                      <a:srgbClr val="41867E"/>
                    </a:solidFill>
                    <a:latin typeface="+mn-lt"/>
                  </a:rPr>
                  <a:t>koe</a:t>
                </a:r>
                <a:r>
                  <a:rPr lang="en-US" dirty="0">
                    <a:solidFill>
                      <a:srgbClr val="41867E"/>
                    </a:solidFill>
                    <a:latin typeface="+mn-lt"/>
                  </a:rPr>
                  <a:t>f</a:t>
                </a:r>
                <a:r>
                  <a:rPr lang="cs-CZ" dirty="0">
                    <a:solidFill>
                      <a:srgbClr val="41867E"/>
                    </a:solidFill>
                    <a:latin typeface="+mn-lt"/>
                  </a:rPr>
                  <a:t>icient:</a:t>
                </a:r>
                <a:br>
                  <a:rPr lang="en-US" dirty="0">
                    <a:solidFill>
                      <a:srgbClr val="41867E"/>
                    </a:solidFill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41867E"/>
                          </a:solidFill>
                          <a:latin typeface="Cambria Math" panose="02040503050406030204" pitchFamily="18" charset="0"/>
                        </a:rPr>
                        <m:t>𝐷𝑆𝐶</m:t>
                      </m:r>
                      <m:r>
                        <a:rPr lang="en-US">
                          <a:solidFill>
                            <a:srgbClr val="41867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i="1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41867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41867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cs-CZ" dirty="0">
                  <a:solidFill>
                    <a:srgbClr val="41867E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1AF11CC-0770-45A8-8437-90A417DAFA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712633"/>
                <a:ext cx="3365024" cy="941989"/>
              </a:xfrm>
              <a:prstGeom prst="rect">
                <a:avLst/>
              </a:prstGeom>
              <a:blipFill>
                <a:blip r:embed="rId7"/>
                <a:stretch>
                  <a:fillRect l="-1449" t="-25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2F5754F-EF2F-41BE-BA33-A68F905C3A0E}"/>
              </a:ext>
            </a:extLst>
          </p:cNvPr>
          <p:cNvSpPr/>
          <p:nvPr/>
        </p:nvSpPr>
        <p:spPr>
          <a:xfrm>
            <a:off x="4896851" y="5829298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solidFill>
                  <a:schemeClr val="tx2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https://www.playinglean.com/blogs/playing-lean-blog/experiment-cards-under-the-magnifier-false-negatives-and-false-positives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2" descr="type-i-and-type-ii-errors">
            <a:extLst>
              <a:ext uri="{FF2B5EF4-FFF2-40B4-BE49-F238E27FC236}">
                <a16:creationId xmlns:a16="http://schemas.microsoft.com/office/drawing/2014/main" id="{AE2DA38D-5104-44FF-8B51-7ED025ADA7BB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r="450"/>
          <a:stretch/>
        </p:blipFill>
        <p:spPr bwMode="auto">
          <a:xfrm>
            <a:off x="4995333" y="715961"/>
            <a:ext cx="6604000" cy="511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236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1593B-ED0E-4B8A-A606-B4A63E7B3C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44289" y="1862665"/>
            <a:ext cx="5938177" cy="32766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Matice záměn neobsahuje kladné a záporné hodnoty.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03D833-2B54-4995-8DC6-BEFE830AC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8068733" cy="1189037"/>
          </a:xfrm>
        </p:spPr>
        <p:txBody>
          <a:bodyPr>
            <a:normAutofit/>
          </a:bodyPr>
          <a:lstStyle/>
          <a:p>
            <a:r>
              <a:rPr lang="cs-CZ" dirty="0"/>
              <a:t>Od binární k n-ární klasifikaci</a:t>
            </a:r>
          </a:p>
        </p:txBody>
      </p:sp>
      <p:graphicFrame>
        <p:nvGraphicFramePr>
          <p:cNvPr id="4" name="Table 49">
            <a:extLst>
              <a:ext uri="{FF2B5EF4-FFF2-40B4-BE49-F238E27FC236}">
                <a16:creationId xmlns:a16="http://schemas.microsoft.com/office/drawing/2014/main" id="{434EAB69-3285-424C-A4AE-F3B046F15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085566"/>
              </p:ext>
            </p:extLst>
          </p:nvPr>
        </p:nvGraphicFramePr>
        <p:xfrm>
          <a:off x="1089877" y="3409192"/>
          <a:ext cx="5267856" cy="195480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316964">
                  <a:extLst>
                    <a:ext uri="{9D8B030D-6E8A-4147-A177-3AD203B41FA5}">
                      <a16:colId xmlns:a16="http://schemas.microsoft.com/office/drawing/2014/main" val="3616765826"/>
                    </a:ext>
                  </a:extLst>
                </a:gridCol>
                <a:gridCol w="1316964">
                  <a:extLst>
                    <a:ext uri="{9D8B030D-6E8A-4147-A177-3AD203B41FA5}">
                      <a16:colId xmlns:a16="http://schemas.microsoft.com/office/drawing/2014/main" val="2901403203"/>
                    </a:ext>
                  </a:extLst>
                </a:gridCol>
                <a:gridCol w="1316964">
                  <a:extLst>
                    <a:ext uri="{9D8B030D-6E8A-4147-A177-3AD203B41FA5}">
                      <a16:colId xmlns:a16="http://schemas.microsoft.com/office/drawing/2014/main" val="3486336445"/>
                    </a:ext>
                  </a:extLst>
                </a:gridCol>
                <a:gridCol w="1316964">
                  <a:extLst>
                    <a:ext uri="{9D8B030D-6E8A-4147-A177-3AD203B41FA5}">
                      <a16:colId xmlns:a16="http://schemas.microsoft.com/office/drawing/2014/main" val="3966392284"/>
                    </a:ext>
                  </a:extLst>
                </a:gridCol>
              </a:tblGrid>
              <a:tr h="48870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Kočka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Myš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628009"/>
                  </a:ext>
                </a:extLst>
              </a:tr>
              <a:tr h="488702">
                <a:tc>
                  <a:txBody>
                    <a:bodyPr/>
                    <a:lstStyle/>
                    <a:p>
                      <a:r>
                        <a:rPr lang="cs-CZ" dirty="0"/>
                        <a:t>Kočka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860771"/>
                  </a:ext>
                </a:extLst>
              </a:tr>
              <a:tr h="488702">
                <a:tc>
                  <a:txBody>
                    <a:bodyPr/>
                    <a:lstStyle/>
                    <a:p>
                      <a:r>
                        <a:rPr lang="cs-CZ" dirty="0"/>
                        <a:t>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533237"/>
                  </a:ext>
                </a:extLst>
              </a:tr>
              <a:tr h="488702">
                <a:tc>
                  <a:txBody>
                    <a:bodyPr/>
                    <a:lstStyle/>
                    <a:p>
                      <a:r>
                        <a:rPr lang="cs-CZ" dirty="0"/>
                        <a:t>Myš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1633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A90F29D-27C7-4336-B17F-50D68B3C7984}"/>
              </a:ext>
            </a:extLst>
          </p:cNvPr>
          <p:cNvSpPr txBox="1"/>
          <p:nvPr/>
        </p:nvSpPr>
        <p:spPr>
          <a:xfrm>
            <a:off x="6835876" y="379665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TP, TN, FP, FN </a:t>
            </a:r>
            <a:r>
              <a:rPr lang="cs-CZ" b="1" dirty="0">
                <a:solidFill>
                  <a:schemeClr val="accent1"/>
                </a:solidFill>
                <a:latin typeface="+mn-lt"/>
              </a:rPr>
              <a:t>je třeba spočítat pro všechny třídy odděleně.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6125B1-F771-41E0-8374-2C1930C85518}"/>
              </a:ext>
            </a:extLst>
          </p:cNvPr>
          <p:cNvSpPr txBox="1"/>
          <p:nvPr/>
        </p:nvSpPr>
        <p:spPr>
          <a:xfrm>
            <a:off x="5637617" y="2971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DEEA28-5A51-4CA7-8EAF-E3DC73355505}"/>
              </a:ext>
            </a:extLst>
          </p:cNvPr>
          <p:cNvSpPr txBox="1"/>
          <p:nvPr/>
        </p:nvSpPr>
        <p:spPr>
          <a:xfrm>
            <a:off x="6835776" y="4556036"/>
            <a:ext cx="2646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TP = 1</a:t>
            </a:r>
          </a:p>
          <a:p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TN = 4 + 2 + 7 + 3 = 16</a:t>
            </a:r>
          </a:p>
          <a:p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FP = 1 + 1 = 2</a:t>
            </a:r>
          </a:p>
          <a:p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FN = 2 + 1 = 2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FC9B0CDB-BE98-4E67-8831-76682C7FD716}"/>
              </a:ext>
            </a:extLst>
          </p:cNvPr>
          <p:cNvSpPr/>
          <p:nvPr/>
        </p:nvSpPr>
        <p:spPr>
          <a:xfrm>
            <a:off x="1089877" y="1765903"/>
            <a:ext cx="554807" cy="16017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pravda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B8FB449-7473-45A0-807E-C22057AC6F50}"/>
              </a:ext>
            </a:extLst>
          </p:cNvPr>
          <p:cNvSpPr/>
          <p:nvPr/>
        </p:nvSpPr>
        <p:spPr>
          <a:xfrm flipH="1">
            <a:off x="6450198" y="3429000"/>
            <a:ext cx="1656184" cy="4359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predikce</a:t>
            </a:r>
          </a:p>
        </p:txBody>
      </p:sp>
    </p:spTree>
    <p:extLst>
      <p:ext uri="{BB962C8B-B14F-4D97-AF65-F5344CB8AC3E}">
        <p14:creationId xmlns:p14="http://schemas.microsoft.com/office/powerpoint/2010/main" val="16294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0976DA7-72E1-4229-AC48-0B337F8E569B}"/>
              </a:ext>
            </a:extLst>
          </p:cNvPr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643345768"/>
              </p:ext>
            </p:extLst>
          </p:nvPr>
        </p:nvGraphicFramePr>
        <p:xfrm>
          <a:off x="6858000" y="1701800"/>
          <a:ext cx="4572000" cy="344170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168845019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1431919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7841702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63312611"/>
                    </a:ext>
                  </a:extLst>
                </a:gridCol>
              </a:tblGrid>
              <a:tr h="430213">
                <a:tc>
                  <a:txBody>
                    <a:bodyPr/>
                    <a:lstStyle/>
                    <a:p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Kočka</a:t>
                      </a:r>
                      <a:r>
                        <a:rPr lang="en-US" sz="2200" dirty="0"/>
                        <a:t> 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dirty="0"/>
                        <a:t>Myš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251655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r>
                        <a:rPr lang="en-US" sz="2200" dirty="0"/>
                        <a:t>TP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4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3</a:t>
                      </a:r>
                      <a:endParaRPr lang="cs-CZ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580802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r>
                        <a:rPr lang="en-US" sz="2200" dirty="0"/>
                        <a:t>TN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16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6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8</a:t>
                      </a:r>
                      <a:endParaRPr lang="cs-CZ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619865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r>
                        <a:rPr lang="en-US" sz="2200" dirty="0"/>
                        <a:t>FP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3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8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3</a:t>
                      </a:r>
                      <a:endParaRPr lang="cs-CZ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636819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r>
                        <a:rPr lang="en-US" sz="2200" dirty="0"/>
                        <a:t>FN</a:t>
                      </a:r>
                      <a:endParaRPr lang="cs-CZ" sz="22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2</a:t>
                      </a:r>
                      <a:endParaRPr lang="cs-CZ" sz="22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4</a:t>
                      </a:r>
                      <a:endParaRPr lang="cs-CZ" sz="22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8</a:t>
                      </a:r>
                      <a:endParaRPr lang="cs-CZ" sz="2200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923790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r>
                        <a:rPr lang="en-US" sz="2200" dirty="0"/>
                        <a:t>P</a:t>
                      </a:r>
                      <a:endParaRPr lang="cs-CZ" sz="22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0.25</a:t>
                      </a:r>
                      <a:endParaRPr lang="cs-CZ" sz="22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0.33</a:t>
                      </a:r>
                      <a:endParaRPr lang="cs-CZ" sz="22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0.5</a:t>
                      </a:r>
                      <a:endParaRPr lang="cs-CZ" sz="2200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67421065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r>
                        <a:rPr lang="en-US" sz="2200" dirty="0"/>
                        <a:t>R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0.33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0.5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0.27</a:t>
                      </a:r>
                      <a:endParaRPr lang="cs-CZ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023131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r>
                        <a:rPr lang="en-US" sz="2200" dirty="0"/>
                        <a:t>F1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0.29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0.4</a:t>
                      </a:r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0.35</a:t>
                      </a:r>
                      <a:endParaRPr lang="cs-CZ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05633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196B942-A1B7-4A3D-B41A-1FDA7E7F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8763000" cy="1189037"/>
          </a:xfrm>
        </p:spPr>
        <p:txBody>
          <a:bodyPr>
            <a:normAutofit/>
          </a:bodyPr>
          <a:lstStyle/>
          <a:p>
            <a:r>
              <a:rPr lang="cs-CZ" dirty="0"/>
              <a:t>Od binární k n-ární klasifikaci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C6142C3-BB66-4522-83B4-942AB1339457}"/>
                  </a:ext>
                </a:extLst>
              </p:cNvPr>
              <p:cNvSpPr/>
              <p:nvPr/>
            </p:nvSpPr>
            <p:spPr>
              <a:xfrm>
                <a:off x="1148986" y="4055142"/>
                <a:ext cx="4185015" cy="130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2">
                        <a:lumMod val="75000"/>
                        <a:lumOff val="25000"/>
                      </a:schemeClr>
                    </a:solidFill>
                    <a:latin typeface="+mn-lt"/>
                  </a:rPr>
                  <a:t>P</a:t>
                </a:r>
                <a:r>
                  <a:rPr lang="cs-CZ" dirty="0">
                    <a:solidFill>
                      <a:schemeClr val="bg2">
                        <a:lumMod val="75000"/>
                        <a:lumOff val="25000"/>
                      </a:schemeClr>
                    </a:solidFill>
                    <a:latin typeface="+mn-lt"/>
                  </a:rPr>
                  <a:t>recision:</a:t>
                </a:r>
                <a:r>
                  <a:rPr lang="en-US" dirty="0">
                    <a:solidFill>
                      <a:schemeClr val="bg2">
                        <a:lumMod val="75000"/>
                        <a:lumOff val="25000"/>
                      </a:schemeClr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i="1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i="1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</m:oMath>
                </a14:m>
                <a:endParaRPr lang="en-US" dirty="0">
                  <a:solidFill>
                    <a:schemeClr val="bg2">
                      <a:lumMod val="75000"/>
                      <a:lumOff val="25000"/>
                    </a:schemeClr>
                  </a:solidFill>
                  <a:latin typeface="+mn-lt"/>
                </a:endParaRPr>
              </a:p>
              <a:p>
                <a:r>
                  <a:rPr lang="en-US" dirty="0">
                    <a:solidFill>
                      <a:schemeClr val="bg2">
                        <a:lumMod val="75000"/>
                        <a:lumOff val="25000"/>
                      </a:schemeClr>
                    </a:solidFill>
                    <a:latin typeface="+mn-lt"/>
                  </a:rPr>
                  <a:t>R</a:t>
                </a:r>
                <a:r>
                  <a:rPr lang="cs-CZ" dirty="0">
                    <a:solidFill>
                      <a:schemeClr val="bg2">
                        <a:lumMod val="75000"/>
                        <a:lumOff val="25000"/>
                      </a:schemeClr>
                    </a:solidFill>
                    <a:latin typeface="+mn-lt"/>
                  </a:rPr>
                  <a:t>ecall:</a:t>
                </a:r>
                <a:r>
                  <a:rPr lang="en-US" dirty="0">
                    <a:solidFill>
                      <a:schemeClr val="bg2">
                        <a:lumMod val="75000"/>
                        <a:lumOff val="25000"/>
                      </a:schemeClr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i="1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i="1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endParaRPr lang="en-US" dirty="0">
                  <a:solidFill>
                    <a:schemeClr val="bg2">
                      <a:lumMod val="75000"/>
                      <a:lumOff val="25000"/>
                    </a:schemeClr>
                  </a:solidFill>
                  <a:latin typeface="+mn-lt"/>
                </a:endParaRPr>
              </a:p>
              <a:p>
                <a:r>
                  <a:rPr lang="cs-CZ" dirty="0">
                    <a:solidFill>
                      <a:schemeClr val="bg2">
                        <a:lumMod val="75000"/>
                        <a:lumOff val="25000"/>
                      </a:schemeClr>
                    </a:solidFill>
                    <a:latin typeface="+mn-lt"/>
                  </a:rPr>
                  <a:t>F1 score:</a:t>
                </a:r>
                <a:r>
                  <a:rPr lang="en-US" dirty="0">
                    <a:solidFill>
                      <a:schemeClr val="bg2">
                        <a:lumMod val="75000"/>
                        <a:lumOff val="25000"/>
                      </a:schemeClr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𝑃𝑅</m:t>
                        </m:r>
                      </m:num>
                      <m:den>
                        <m:r>
                          <a:rPr lang="en-US" i="1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cs-CZ" dirty="0">
                  <a:solidFill>
                    <a:schemeClr val="bg2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C6142C3-BB66-4522-83B4-942AB13394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986" y="4055142"/>
                <a:ext cx="4185015" cy="1300099"/>
              </a:xfrm>
              <a:prstGeom prst="rect">
                <a:avLst/>
              </a:prstGeom>
              <a:blipFill>
                <a:blip r:embed="rId6"/>
                <a:stretch>
                  <a:fillRect l="-1164" b="-18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49">
            <a:extLst>
              <a:ext uri="{FF2B5EF4-FFF2-40B4-BE49-F238E27FC236}">
                <a16:creationId xmlns:a16="http://schemas.microsoft.com/office/drawing/2014/main" id="{2437556C-60A1-4442-96C0-4DAFF4CCC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991242"/>
              </p:ext>
            </p:extLst>
          </p:nvPr>
        </p:nvGraphicFramePr>
        <p:xfrm>
          <a:off x="1176072" y="1701800"/>
          <a:ext cx="5267856" cy="195480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316964">
                  <a:extLst>
                    <a:ext uri="{9D8B030D-6E8A-4147-A177-3AD203B41FA5}">
                      <a16:colId xmlns:a16="http://schemas.microsoft.com/office/drawing/2014/main" val="3616765826"/>
                    </a:ext>
                  </a:extLst>
                </a:gridCol>
                <a:gridCol w="1316964">
                  <a:extLst>
                    <a:ext uri="{9D8B030D-6E8A-4147-A177-3AD203B41FA5}">
                      <a16:colId xmlns:a16="http://schemas.microsoft.com/office/drawing/2014/main" val="2901403203"/>
                    </a:ext>
                  </a:extLst>
                </a:gridCol>
                <a:gridCol w="1316964">
                  <a:extLst>
                    <a:ext uri="{9D8B030D-6E8A-4147-A177-3AD203B41FA5}">
                      <a16:colId xmlns:a16="http://schemas.microsoft.com/office/drawing/2014/main" val="3486336445"/>
                    </a:ext>
                  </a:extLst>
                </a:gridCol>
                <a:gridCol w="1316964">
                  <a:extLst>
                    <a:ext uri="{9D8B030D-6E8A-4147-A177-3AD203B41FA5}">
                      <a16:colId xmlns:a16="http://schemas.microsoft.com/office/drawing/2014/main" val="3966392284"/>
                    </a:ext>
                  </a:extLst>
                </a:gridCol>
              </a:tblGrid>
              <a:tr h="48870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Kočka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Myš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628009"/>
                  </a:ext>
                </a:extLst>
              </a:tr>
              <a:tr h="488702">
                <a:tc>
                  <a:txBody>
                    <a:bodyPr/>
                    <a:lstStyle/>
                    <a:p>
                      <a:r>
                        <a:rPr lang="cs-CZ" dirty="0"/>
                        <a:t>Kočka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860771"/>
                  </a:ext>
                </a:extLst>
              </a:tr>
              <a:tr h="488702">
                <a:tc>
                  <a:txBody>
                    <a:bodyPr/>
                    <a:lstStyle/>
                    <a:p>
                      <a:r>
                        <a:rPr lang="cs-CZ" dirty="0"/>
                        <a:t>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533237"/>
                  </a:ext>
                </a:extLst>
              </a:tr>
              <a:tr h="488702">
                <a:tc>
                  <a:txBody>
                    <a:bodyPr/>
                    <a:lstStyle/>
                    <a:p>
                      <a:r>
                        <a:rPr lang="cs-CZ" dirty="0"/>
                        <a:t>Myš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1633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2404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6B942-A1B7-4A3D-B41A-1FDA7E7F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7035800" cy="1189037"/>
          </a:xfrm>
        </p:spPr>
        <p:txBody>
          <a:bodyPr>
            <a:normAutofit/>
          </a:bodyPr>
          <a:lstStyle/>
          <a:p>
            <a:r>
              <a:rPr lang="cs-CZ" dirty="0"/>
              <a:t>Vizualizace matice záměn</a:t>
            </a:r>
          </a:p>
        </p:txBody>
      </p:sp>
      <p:graphicFrame>
        <p:nvGraphicFramePr>
          <p:cNvPr id="5" name="Table 49">
            <a:extLst>
              <a:ext uri="{FF2B5EF4-FFF2-40B4-BE49-F238E27FC236}">
                <a16:creationId xmlns:a16="http://schemas.microsoft.com/office/drawing/2014/main" id="{4F97C480-A0D0-40A5-A1CB-B652604B0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823785"/>
              </p:ext>
            </p:extLst>
          </p:nvPr>
        </p:nvGraphicFramePr>
        <p:xfrm>
          <a:off x="1176072" y="1701800"/>
          <a:ext cx="5267856" cy="195480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316964">
                  <a:extLst>
                    <a:ext uri="{9D8B030D-6E8A-4147-A177-3AD203B41FA5}">
                      <a16:colId xmlns:a16="http://schemas.microsoft.com/office/drawing/2014/main" val="3616765826"/>
                    </a:ext>
                  </a:extLst>
                </a:gridCol>
                <a:gridCol w="1316964">
                  <a:extLst>
                    <a:ext uri="{9D8B030D-6E8A-4147-A177-3AD203B41FA5}">
                      <a16:colId xmlns:a16="http://schemas.microsoft.com/office/drawing/2014/main" val="2901403203"/>
                    </a:ext>
                  </a:extLst>
                </a:gridCol>
                <a:gridCol w="1316964">
                  <a:extLst>
                    <a:ext uri="{9D8B030D-6E8A-4147-A177-3AD203B41FA5}">
                      <a16:colId xmlns:a16="http://schemas.microsoft.com/office/drawing/2014/main" val="3486336445"/>
                    </a:ext>
                  </a:extLst>
                </a:gridCol>
                <a:gridCol w="1316964">
                  <a:extLst>
                    <a:ext uri="{9D8B030D-6E8A-4147-A177-3AD203B41FA5}">
                      <a16:colId xmlns:a16="http://schemas.microsoft.com/office/drawing/2014/main" val="3966392284"/>
                    </a:ext>
                  </a:extLst>
                </a:gridCol>
              </a:tblGrid>
              <a:tr h="48870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Kočka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Myš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628009"/>
                  </a:ext>
                </a:extLst>
              </a:tr>
              <a:tr h="488702">
                <a:tc>
                  <a:txBody>
                    <a:bodyPr/>
                    <a:lstStyle/>
                    <a:p>
                      <a:r>
                        <a:rPr lang="cs-CZ" dirty="0"/>
                        <a:t>Kočka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860771"/>
                  </a:ext>
                </a:extLst>
              </a:tr>
              <a:tr h="488702">
                <a:tc>
                  <a:txBody>
                    <a:bodyPr/>
                    <a:lstStyle/>
                    <a:p>
                      <a:r>
                        <a:rPr lang="cs-CZ" dirty="0"/>
                        <a:t>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533237"/>
                  </a:ext>
                </a:extLst>
              </a:tr>
              <a:tr h="488702">
                <a:tc>
                  <a:txBody>
                    <a:bodyPr/>
                    <a:lstStyle/>
                    <a:p>
                      <a:r>
                        <a:rPr lang="cs-CZ" dirty="0"/>
                        <a:t>Myš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16335"/>
                  </a:ext>
                </a:extLst>
              </a:tr>
            </a:tbl>
          </a:graphicData>
        </a:graphic>
      </p:graphicFrame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C99328C-2CD4-4F88-853F-834C3582FF7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/>
          <a:srcRect l="3272" t="1325" r="883" b="-1325"/>
          <a:stretch/>
        </p:blipFill>
        <p:spPr>
          <a:xfrm>
            <a:off x="7053742" y="1710268"/>
            <a:ext cx="4503259" cy="35644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1005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99FA8-39AC-4CAB-92A1-29B819178C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999" y="1905000"/>
            <a:ext cx="7535333" cy="3276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Co je „pravda“ (ground truth, golden standard) a kde ji získat?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Manu</a:t>
            </a:r>
            <a:r>
              <a:rPr lang="cs-CZ" dirty="0"/>
              <a:t>á</a:t>
            </a:r>
            <a:r>
              <a:rPr lang="en-US" dirty="0"/>
              <a:t>l</a:t>
            </a:r>
            <a:r>
              <a:rPr lang="cs-CZ" dirty="0"/>
              <a:t>ní</a:t>
            </a:r>
            <a:r>
              <a:rPr lang="en-US" dirty="0"/>
              <a:t> </a:t>
            </a:r>
            <a:r>
              <a:rPr lang="en-US" dirty="0" err="1"/>
              <a:t>anota</a:t>
            </a:r>
            <a:r>
              <a:rPr lang="cs-CZ" dirty="0"/>
              <a:t>ce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Anotační manuál, školení anotátorů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Vícenásobná anotace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Vyhodnocení anotátorů</a:t>
            </a:r>
          </a:p>
          <a:p>
            <a:r>
              <a:rPr lang="cs-CZ" dirty="0"/>
              <a:t>Shoda a neshoda: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Jak rozhodnou v případě neshody?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Náhodná shoda?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EF1B4-BFB1-4BC2-9F91-769AB873A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Porovnání s „pravdou“?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273E418-EABC-48CA-A626-EB1F56C293A1}"/>
              </a:ext>
            </a:extLst>
          </p:cNvPr>
          <p:cNvSpPr/>
          <p:nvPr/>
        </p:nvSpPr>
        <p:spPr>
          <a:xfrm flipH="1">
            <a:off x="4763106" y="4363291"/>
            <a:ext cx="3593494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Fleiss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Cohen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56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5D971-B82B-4C2D-9239-F8DAF636CF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Predikce + Anotace</a:t>
            </a:r>
          </a:p>
          <a:p>
            <a:pPr marL="0" indent="0">
              <a:buNone/>
            </a:pPr>
            <a:r>
              <a:rPr lang="cs-CZ" dirty="0"/>
              <a:t>Metoda vyhodnocení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50647D-0295-4639-B1EB-6F7E8A14B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</a:t>
            </a:r>
            <a:r>
              <a:rPr lang="cs-CZ" dirty="0"/>
              <a:t>ní</a:t>
            </a:r>
            <a:r>
              <a:rPr lang="en-US" dirty="0"/>
              <a:t> </a:t>
            </a:r>
            <a:r>
              <a:rPr lang="cs-CZ" dirty="0"/>
              <a:t>e</a:t>
            </a:r>
            <a:r>
              <a:rPr lang="en-US" dirty="0" err="1"/>
              <a:t>valua</a:t>
            </a:r>
            <a:r>
              <a:rPr lang="cs-CZ" dirty="0"/>
              <a:t>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8186FF-7431-4790-9A74-5729D2FDB002}"/>
              </a:ext>
            </a:extLst>
          </p:cNvPr>
          <p:cNvSpPr/>
          <p:nvPr/>
        </p:nvSpPr>
        <p:spPr>
          <a:xfrm>
            <a:off x="5564064" y="715961"/>
            <a:ext cx="2016224" cy="3816424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43000">
                <a:schemeClr val="accent3">
                  <a:shade val="67500"/>
                  <a:satMod val="115000"/>
                  <a:lumMod val="92000"/>
                </a:schemeClr>
              </a:gs>
              <a:gs pos="100000">
                <a:schemeClr val="accent3">
                  <a:shade val="100000"/>
                  <a:satMod val="115000"/>
                  <a:lumMod val="12000"/>
                  <a:lumOff val="8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D7241A-82D6-4C47-8994-69C251EF989A}"/>
              </a:ext>
            </a:extLst>
          </p:cNvPr>
          <p:cNvSpPr txBox="1"/>
          <p:nvPr/>
        </p:nvSpPr>
        <p:spPr>
          <a:xfrm>
            <a:off x="5877114" y="777513"/>
            <a:ext cx="139012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+mn-lt"/>
              </a:rPr>
              <a:t>Začátek dat</a:t>
            </a:r>
            <a:endParaRPr lang="en-US" dirty="0">
              <a:solidFill>
                <a:schemeClr val="accent1"/>
              </a:solidFill>
              <a:latin typeface="+mn-lt"/>
            </a:endParaRPr>
          </a:p>
          <a:p>
            <a:pPr algn="ctr"/>
            <a:endParaRPr lang="en-US" dirty="0">
              <a:solidFill>
                <a:schemeClr val="accent1"/>
              </a:solidFill>
              <a:latin typeface="+mn-lt"/>
            </a:endParaRPr>
          </a:p>
          <a:p>
            <a:pPr algn="ctr"/>
            <a:endParaRPr lang="en-US" dirty="0">
              <a:solidFill>
                <a:schemeClr val="accent1"/>
              </a:solidFill>
              <a:latin typeface="+mn-lt"/>
            </a:endParaRPr>
          </a:p>
          <a:p>
            <a:pPr algn="ctr"/>
            <a:endParaRPr lang="cs-CZ" dirty="0">
              <a:solidFill>
                <a:schemeClr val="accent1"/>
              </a:solidFill>
              <a:latin typeface="+mn-lt"/>
            </a:endParaRPr>
          </a:p>
          <a:p>
            <a:pPr algn="ctr"/>
            <a:endParaRPr lang="cs-CZ" dirty="0">
              <a:solidFill>
                <a:schemeClr val="accent1"/>
              </a:solidFill>
              <a:latin typeface="+mn-lt"/>
            </a:endParaRPr>
          </a:p>
          <a:p>
            <a:pPr algn="ctr"/>
            <a:endParaRPr lang="cs-CZ" dirty="0">
              <a:solidFill>
                <a:schemeClr val="accent1"/>
              </a:solidFill>
              <a:latin typeface="+mn-lt"/>
            </a:endParaRPr>
          </a:p>
          <a:p>
            <a:pPr algn="ctr"/>
            <a:endParaRPr lang="en-US" dirty="0">
              <a:solidFill>
                <a:schemeClr val="accent1"/>
              </a:solidFill>
              <a:latin typeface="+mn-lt"/>
            </a:endParaRPr>
          </a:p>
          <a:p>
            <a:pPr algn="ctr"/>
            <a:endParaRPr lang="en-US" dirty="0">
              <a:solidFill>
                <a:schemeClr val="accent1"/>
              </a:solidFill>
              <a:latin typeface="+mn-lt"/>
            </a:endParaRPr>
          </a:p>
          <a:p>
            <a:pPr algn="ctr"/>
            <a:endParaRPr lang="en-US" dirty="0">
              <a:solidFill>
                <a:schemeClr val="accent1"/>
              </a:solidFill>
              <a:latin typeface="+mn-lt"/>
            </a:endParaRPr>
          </a:p>
          <a:p>
            <a:pPr algn="ctr"/>
            <a:endParaRPr lang="en-US" dirty="0">
              <a:solidFill>
                <a:schemeClr val="accent1"/>
              </a:solidFill>
              <a:latin typeface="+mn-lt"/>
            </a:endParaRPr>
          </a:p>
          <a:p>
            <a:pPr algn="ctr"/>
            <a:endParaRPr lang="en-US" dirty="0">
              <a:solidFill>
                <a:schemeClr val="accent1"/>
              </a:solidFill>
              <a:latin typeface="+mn-lt"/>
            </a:endParaRPr>
          </a:p>
          <a:p>
            <a:pPr algn="ctr"/>
            <a:endParaRPr lang="en-US" dirty="0">
              <a:solidFill>
                <a:schemeClr val="accent1"/>
              </a:solidFill>
              <a:latin typeface="+mn-lt"/>
            </a:endParaRPr>
          </a:p>
          <a:p>
            <a:pPr algn="ctr"/>
            <a:r>
              <a:rPr lang="cs-CZ" dirty="0">
                <a:solidFill>
                  <a:schemeClr val="accent1"/>
                </a:solidFill>
                <a:latin typeface="+mn-lt"/>
              </a:rPr>
              <a:t>Konec dat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BF3E20A-4C2D-4479-980A-560E150339B8}"/>
              </a:ext>
            </a:extLst>
          </p:cNvPr>
          <p:cNvSpPr/>
          <p:nvPr/>
        </p:nvSpPr>
        <p:spPr>
          <a:xfrm>
            <a:off x="7267238" y="2228128"/>
            <a:ext cx="1279457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886C94-9647-4DE4-BF63-3137798CF42B}"/>
              </a:ext>
            </a:extLst>
          </p:cNvPr>
          <p:cNvSpPr txBox="1"/>
          <p:nvPr/>
        </p:nvSpPr>
        <p:spPr>
          <a:xfrm>
            <a:off x="8961857" y="1885508"/>
            <a:ext cx="19362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Zamíchat data</a:t>
            </a:r>
          </a:p>
          <a:p>
            <a:endParaRPr lang="cs-CZ" dirty="0">
              <a:solidFill>
                <a:schemeClr val="bg2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cs-CZ" dirty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Opakovat měření</a:t>
            </a:r>
          </a:p>
          <a:p>
            <a:endParaRPr lang="cs-CZ" dirty="0">
              <a:solidFill>
                <a:schemeClr val="bg2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cs-CZ" dirty="0">
                <a:solidFill>
                  <a:schemeClr val="bg2">
                    <a:lumMod val="75000"/>
                    <a:lumOff val="25000"/>
                  </a:schemeClr>
                </a:solidFill>
                <a:latin typeface="+mn-lt"/>
              </a:rPr>
              <a:t>Křížová validace</a:t>
            </a:r>
            <a:endParaRPr lang="en-US" dirty="0">
              <a:solidFill>
                <a:schemeClr val="bg2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57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499C83-CB3A-46F0-887A-A84052A87E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4999"/>
            <a:ext cx="6477000" cy="3801533"/>
          </a:xfrm>
        </p:spPr>
        <p:txBody>
          <a:bodyPr>
            <a:normAutofit/>
          </a:bodyPr>
          <a:lstStyle/>
          <a:p>
            <a:r>
              <a:rPr lang="cs-CZ" dirty="0"/>
              <a:t>Vnitřní (Intrinsic):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jaké skóre model dosahuje?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porovnání s modely v „laboratorních“ podmínkách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reproducibilita</a:t>
            </a:r>
          </a:p>
          <a:p>
            <a:r>
              <a:rPr lang="cs-CZ" dirty="0"/>
              <a:t>Vnější (Extrinsic):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cs-CZ" dirty="0"/>
              <a:t>užitečný je model pro jinou úlohu?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jak dobrý je model v praxi?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porovnání s předchozím stavem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nižší cena, vyšší bezpečnost, vyšší spokojenost uživatelů, ...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A97F35-91C8-468C-B945-22290199F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Vyhodnocení</a:t>
            </a:r>
          </a:p>
        </p:txBody>
      </p:sp>
    </p:spTree>
    <p:extLst>
      <p:ext uri="{BB962C8B-B14F-4D97-AF65-F5344CB8AC3E}">
        <p14:creationId xmlns:p14="http://schemas.microsoft.com/office/powerpoint/2010/main" val="1323504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C7550-19BA-4F44-A983-5D91EB06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8856134" cy="1189037"/>
          </a:xfrm>
        </p:spPr>
        <p:txBody>
          <a:bodyPr>
            <a:normAutofit fontScale="90000"/>
          </a:bodyPr>
          <a:lstStyle/>
          <a:p>
            <a:r>
              <a:rPr lang="cs-CZ" dirty="0"/>
              <a:t>Kompromis mezi přesností a pokrytím</a:t>
            </a:r>
            <a:br>
              <a:rPr lang="cs-CZ" dirty="0"/>
            </a:br>
            <a:r>
              <a:rPr lang="en-US" dirty="0"/>
              <a:t>Precision-Recall Tradeoff</a:t>
            </a:r>
            <a:endParaRPr lang="cs-C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103E221-E66A-46D7-9FC6-3D165F9D03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3076175"/>
              </p:ext>
            </p:extLst>
          </p:nvPr>
        </p:nvGraphicFramePr>
        <p:xfrm>
          <a:off x="840025" y="1986298"/>
          <a:ext cx="3995258" cy="3195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BA261A5E-412A-423C-9555-062B23F49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161" y="1769531"/>
            <a:ext cx="6283838" cy="203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42D18B7-CC6A-4FCF-BFDA-1B2987DAC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160" y="3717363"/>
            <a:ext cx="6283839" cy="292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330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020DB-C35C-4BB9-B583-509A260D0D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/>
              <a:t>Hypot</a:t>
            </a:r>
            <a:r>
              <a:rPr lang="cs-CZ" dirty="0"/>
              <a:t>éza </a:t>
            </a:r>
            <a:r>
              <a:rPr lang="en-US" dirty="0"/>
              <a:t>+ </a:t>
            </a:r>
            <a:r>
              <a:rPr lang="cs-CZ" dirty="0"/>
              <a:t>Pozorování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712D1A-1AC2-48B7-B30E-8ECB6D56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10346268" cy="1189037"/>
          </a:xfrm>
        </p:spPr>
        <p:txBody>
          <a:bodyPr/>
          <a:lstStyle/>
          <a:p>
            <a:r>
              <a:rPr lang="cs-CZ" b="1" dirty="0"/>
              <a:t>Kvantitativní a kvalitativní vyhodnocení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88A3F-9C27-45AC-8AF5-662D3FDCBDA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858000" y="1701800"/>
            <a:ext cx="4572000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41867E"/>
                </a:solidFill>
              </a:rPr>
              <a:t>Spojitá data:</a:t>
            </a:r>
            <a:endParaRPr lang="en-US" sz="2000" b="1" dirty="0">
              <a:solidFill>
                <a:srgbClr val="41867E"/>
              </a:solidFill>
            </a:endParaRPr>
          </a:p>
          <a:p>
            <a:r>
              <a:rPr lang="cs-CZ" sz="2000" b="1" dirty="0">
                <a:solidFill>
                  <a:srgbClr val="41867E"/>
                </a:solidFill>
              </a:rPr>
              <a:t>Vzdálenost</a:t>
            </a:r>
            <a:endParaRPr lang="en-US" sz="2000" b="1" dirty="0">
              <a:solidFill>
                <a:srgbClr val="41867E"/>
              </a:solidFill>
            </a:endParaRPr>
          </a:p>
          <a:p>
            <a:r>
              <a:rPr lang="cs-CZ" sz="2000" b="1" dirty="0">
                <a:solidFill>
                  <a:srgbClr val="41867E"/>
                </a:solidFill>
              </a:rPr>
              <a:t>Podobnost (opačná hodnota)</a:t>
            </a:r>
            <a:endParaRPr lang="en-US" sz="2000" b="1" dirty="0">
              <a:solidFill>
                <a:srgbClr val="41867E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41867E"/>
                </a:solidFill>
              </a:rPr>
              <a:t>Diskrétní data:</a:t>
            </a:r>
          </a:p>
          <a:p>
            <a:r>
              <a:rPr lang="cs-CZ" sz="2000" b="1" dirty="0">
                <a:solidFill>
                  <a:srgbClr val="41867E"/>
                </a:solidFill>
              </a:rPr>
              <a:t>Přesnost, pokrytí</a:t>
            </a:r>
          </a:p>
          <a:p>
            <a:r>
              <a:rPr lang="cs-CZ" sz="2000" b="1" dirty="0">
                <a:solidFill>
                  <a:srgbClr val="41867E"/>
                </a:solidFill>
              </a:rPr>
              <a:t>Jsou všechny kategorie vzdáleny stejně?</a:t>
            </a:r>
            <a:endParaRPr lang="en-US" sz="2000" b="1" dirty="0">
              <a:solidFill>
                <a:srgbClr val="41867E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41867E"/>
              </a:solidFill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FCCD7041-0D9F-4ABF-8F4B-52469702C78C}"/>
              </a:ext>
            </a:extLst>
          </p:cNvPr>
          <p:cNvSpPr/>
          <p:nvPr/>
        </p:nvSpPr>
        <p:spPr>
          <a:xfrm>
            <a:off x="2230760" y="2587649"/>
            <a:ext cx="720080" cy="1187967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2F3BBA-147B-44EE-9279-7BBF159BA70D}"/>
              </a:ext>
            </a:extLst>
          </p:cNvPr>
          <p:cNvSpPr txBox="1"/>
          <p:nvPr/>
        </p:nvSpPr>
        <p:spPr>
          <a:xfrm>
            <a:off x="1058333" y="4079901"/>
            <a:ext cx="54186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41867E"/>
                </a:solidFill>
                <a:latin typeface="+mn-lt"/>
              </a:rPr>
              <a:t>Jak daleko je hypotéza od pozorování?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7418D6-55ED-4E3A-9469-1B65423F3053}"/>
              </a:ext>
            </a:extLst>
          </p:cNvPr>
          <p:cNvSpPr txBox="1"/>
          <p:nvPr/>
        </p:nvSpPr>
        <p:spPr>
          <a:xfrm>
            <a:off x="1066799" y="4507983"/>
            <a:ext cx="54186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41867E"/>
                </a:solidFill>
                <a:latin typeface="+mn-lt"/>
              </a:rPr>
              <a:t>Proč a jaký to má dopad?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242B038-E194-405C-A591-6E07CE4B6620}"/>
              </a:ext>
            </a:extLst>
          </p:cNvPr>
          <p:cNvSpPr/>
          <p:nvPr/>
        </p:nvSpPr>
        <p:spPr>
          <a:xfrm>
            <a:off x="3089920" y="2587648"/>
            <a:ext cx="720080" cy="1187967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8" name="Arrow: Bent-Up 7">
            <a:extLst>
              <a:ext uri="{FF2B5EF4-FFF2-40B4-BE49-F238E27FC236}">
                <a16:creationId xmlns:a16="http://schemas.microsoft.com/office/drawing/2014/main" id="{B25D4D4C-3FF2-4062-9BCA-602FBB02612F}"/>
              </a:ext>
            </a:extLst>
          </p:cNvPr>
          <p:cNvSpPr/>
          <p:nvPr/>
        </p:nvSpPr>
        <p:spPr>
          <a:xfrm flipH="1">
            <a:off x="1176863" y="4877315"/>
            <a:ext cx="3014136" cy="98693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Analýza chyb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946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020DB-C35C-4BB9-B583-509A260D0D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Vyhodnocení typicky na menším vzorku dat</a:t>
            </a:r>
          </a:p>
          <a:p>
            <a:pPr marL="0" indent="0">
              <a:buNone/>
            </a:pPr>
            <a:r>
              <a:rPr lang="cs-CZ" dirty="0"/>
              <a:t>Otázky na celkový dopad modelu: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Jaký je přínos modelu?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Jaké pocity vzbuzují predikce?</a:t>
            </a:r>
          </a:p>
          <a:p>
            <a:r>
              <a:rPr lang="cs-CZ" dirty="0"/>
              <a:t>Respondenti: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Pracovní pozice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Zkušenosti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712D1A-1AC2-48B7-B30E-8ECB6D56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Kvalitativní vyhodnocení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88A3F-9C27-45AC-8AF5-662D3FDCBDA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52998" y="3039531"/>
            <a:ext cx="4572000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accent4"/>
                </a:solidFill>
              </a:rPr>
              <a:t>Dotazník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accent4"/>
                </a:solidFill>
              </a:rPr>
              <a:t>Evaluační hra (gamification,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accent4"/>
                </a:solidFill>
              </a:rPr>
              <a:t>Serious games)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accent4"/>
                </a:solidFill>
              </a:rPr>
              <a:t>Sledování činnosti uživatele</a:t>
            </a:r>
          </a:p>
        </p:txBody>
      </p:sp>
    </p:spTree>
    <p:extLst>
      <p:ext uri="{BB962C8B-B14F-4D97-AF65-F5344CB8AC3E}">
        <p14:creationId xmlns:p14="http://schemas.microsoft.com/office/powerpoint/2010/main" val="2418561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EE128-8782-4B16-BEE6-A4643501A4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34932" y="1650999"/>
            <a:ext cx="7341810" cy="3894668"/>
          </a:xfrm>
        </p:spPr>
        <p:txBody>
          <a:bodyPr>
            <a:normAutofit fontScale="77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dirty="0"/>
              <a:t>     </a:t>
            </a:r>
          </a:p>
          <a:p>
            <a:pPr marL="285750" indent="-28575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b="0" dirty="0"/>
              <a:t>Gueter Josmy Faure</a:t>
            </a:r>
            <a:r>
              <a:rPr lang="en-US" altLang="cs-CZ" dirty="0"/>
              <a:t>: </a:t>
            </a:r>
            <a:r>
              <a:rPr lang="cs-CZ" altLang="cs-CZ" b="1" dirty="0"/>
              <a:t>Euclidean Distance and Cosine Similarity. Which One to Use and When?</a:t>
            </a:r>
            <a:r>
              <a:rPr lang="en-US" altLang="cs-CZ" b="1" dirty="0"/>
              <a:t> </a:t>
            </a:r>
            <a:r>
              <a:rPr lang="en-US" altLang="cs-CZ" b="0" dirty="0"/>
              <a:t>Medium.com, September 2020. </a:t>
            </a:r>
            <a:r>
              <a:rPr lang="en-US" altLang="cs-CZ" b="0" dirty="0">
                <a:hlinkClick r:id="rId3"/>
              </a:rPr>
              <a:t>https://medium.com/swlh/euclidean-distance-and-cosine-similarity-which-one-to-use-and-when-28c97a18fe68</a:t>
            </a:r>
            <a:endParaRPr lang="cs-CZ" altLang="cs-CZ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dirty="0"/>
              <a:t>Benjamin </a:t>
            </a:r>
            <a:r>
              <a:rPr lang="en-US" b="0" dirty="0" err="1"/>
              <a:t>Paassen</a:t>
            </a:r>
            <a:r>
              <a:rPr lang="cs-CZ" b="0" dirty="0"/>
              <a:t>:</a:t>
            </a:r>
            <a:r>
              <a:rPr lang="cs-CZ" dirty="0"/>
              <a:t> </a:t>
            </a:r>
            <a:r>
              <a:rPr lang="en-US" b="1" dirty="0"/>
              <a:t>Revisiting the tree edit distance and its </a:t>
            </a:r>
            <a:r>
              <a:rPr lang="en-US" b="1" dirty="0" err="1"/>
              <a:t>backtracing</a:t>
            </a:r>
            <a:r>
              <a:rPr lang="en-US" b="1" dirty="0"/>
              <a:t>: A </a:t>
            </a:r>
            <a:r>
              <a:rPr lang="en-US" b="1" dirty="0" err="1"/>
              <a:t>tutoria</a:t>
            </a:r>
            <a:r>
              <a:rPr lang="cs-CZ" b="1" dirty="0"/>
              <a:t>l</a:t>
            </a:r>
            <a:r>
              <a:rPr lang="cs-CZ" dirty="0"/>
              <a:t>. </a:t>
            </a:r>
            <a:r>
              <a:rPr lang="en-US" b="0" dirty="0"/>
              <a:t>Computer Science, Mathematics</a:t>
            </a:r>
            <a:r>
              <a:rPr lang="cs-CZ" b="0" dirty="0"/>
              <a:t> </a:t>
            </a:r>
            <a:r>
              <a:rPr lang="en-US" b="0" dirty="0" err="1"/>
              <a:t>ArXiv</a:t>
            </a:r>
            <a:r>
              <a:rPr lang="cs-CZ" b="0" dirty="0"/>
              <a:t>. </a:t>
            </a:r>
            <a:r>
              <a:rPr lang="en-US" b="0" dirty="0"/>
              <a:t>2018</a:t>
            </a:r>
            <a:r>
              <a:rPr lang="cs-CZ" b="0" dirty="0"/>
              <a:t>. </a:t>
            </a:r>
            <a:r>
              <a:rPr lang="cs-CZ" b="0" dirty="0">
                <a:hlinkClick r:id="rId4"/>
              </a:rPr>
              <a:t>https://arxiv.org/abs/1805.06869v3</a:t>
            </a:r>
            <a:endParaRPr lang="cs-CZ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0" dirty="0"/>
              <a:t>Joydwip Mohajon</a:t>
            </a:r>
            <a:r>
              <a:rPr lang="en-US" b="0" dirty="0"/>
              <a:t>: </a:t>
            </a:r>
            <a:r>
              <a:rPr lang="en-US" b="1" dirty="0"/>
              <a:t>Confusion Matrix for Your Multi-Class Machine Learning Model: </a:t>
            </a:r>
            <a:r>
              <a:rPr lang="en-US" dirty="0"/>
              <a:t>A beginner’s guide on how to calculate Precision, Recall, F1-score for a multi-class classification problem. </a:t>
            </a:r>
            <a:r>
              <a:rPr lang="en-US" b="0" dirty="0"/>
              <a:t>Towards Data Science. 2020. </a:t>
            </a:r>
            <a:r>
              <a:rPr lang="en-US" b="0" dirty="0">
                <a:hlinkClick r:id="rId5"/>
              </a:rPr>
              <a:t>https://towardsdatascience.com/confusion-matrix-for-your-multi-class-machine-learning-model-ff9aa3bf7826</a:t>
            </a: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Wikipedia contributors. (2020, November 10). </a:t>
            </a:r>
            <a:r>
              <a:rPr lang="en-US" dirty="0"/>
              <a:t>Precision and recall. In </a:t>
            </a:r>
            <a:r>
              <a:rPr lang="en-US" i="1" dirty="0"/>
              <a:t>Wikipedia, The Free Encyclopedia</a:t>
            </a:r>
            <a:r>
              <a:rPr lang="en-US" dirty="0"/>
              <a:t>. </a:t>
            </a:r>
            <a:r>
              <a:rPr lang="en-US" b="0" dirty="0"/>
              <a:t>Retrieved 18:00, December 9, 2020, from </a:t>
            </a:r>
            <a:r>
              <a:rPr lang="en-US" b="0" dirty="0">
                <a:hlinkClick r:id="rId6"/>
              </a:rPr>
              <a:t>https://en.wikipedia.org/w/index.php?title=Precision_and_recall&amp;oldid=988053867</a:t>
            </a:r>
            <a:endParaRPr lang="cs-CZ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dirty="0"/>
              <a:t>Niklas Donges: </a:t>
            </a:r>
            <a:r>
              <a:rPr lang="cs-CZ" dirty="0"/>
              <a:t>Evaluation Metrics for Classification.</a:t>
            </a:r>
            <a:r>
              <a:rPr lang="cs-CZ" b="0" dirty="0"/>
              <a:t> 3. April 2018. machinelearning-blog.com. </a:t>
            </a:r>
            <a:r>
              <a:rPr lang="cs-CZ" b="0" dirty="0">
                <a:hlinkClick r:id="rId7"/>
              </a:rPr>
              <a:t>https://machinelearning-blog.com/2018/04/03/evaluation-metrics-for-classification/</a:t>
            </a:r>
            <a:endParaRPr lang="cs-CZ" b="0" dirty="0"/>
          </a:p>
          <a:p>
            <a:endParaRPr lang="cs-CZ" b="0" dirty="0"/>
          </a:p>
          <a:p>
            <a:endParaRPr lang="en-US" b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21DB3-1A3F-4653-A012-8287A3E91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75320A3-4316-4B01-B028-9D5D92503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24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020DB-C35C-4BB9-B583-509A260D0D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/>
              <a:t>Hypot</a:t>
            </a:r>
            <a:r>
              <a:rPr lang="cs-CZ" dirty="0"/>
              <a:t>éza </a:t>
            </a:r>
            <a:r>
              <a:rPr lang="en-US" dirty="0"/>
              <a:t>+ </a:t>
            </a:r>
            <a:r>
              <a:rPr lang="cs-CZ" dirty="0"/>
              <a:t>Pozorování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712D1A-1AC2-48B7-B30E-8ECB6D561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10346268" cy="1189037"/>
          </a:xfrm>
        </p:spPr>
        <p:txBody>
          <a:bodyPr/>
          <a:lstStyle/>
          <a:p>
            <a:r>
              <a:rPr lang="cs-CZ" b="1" dirty="0"/>
              <a:t>Kvantitativní a kvalitativní vyhodnocení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F88A3F-9C27-45AC-8AF5-662D3FDCBDA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858000" y="1701800"/>
            <a:ext cx="4572000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rgbClr val="41867E"/>
                </a:solidFill>
              </a:rPr>
              <a:t>Spojitá data:</a:t>
            </a:r>
            <a:endParaRPr lang="en-US" sz="2000" b="1" dirty="0">
              <a:solidFill>
                <a:srgbClr val="41867E"/>
              </a:solidFill>
            </a:endParaRPr>
          </a:p>
          <a:p>
            <a:r>
              <a:rPr lang="cs-CZ" sz="2000" b="1" dirty="0">
                <a:solidFill>
                  <a:srgbClr val="41867E"/>
                </a:solidFill>
              </a:rPr>
              <a:t>Vzdálenost</a:t>
            </a:r>
            <a:endParaRPr lang="en-US" sz="2000" b="1" dirty="0">
              <a:solidFill>
                <a:srgbClr val="41867E"/>
              </a:solidFill>
            </a:endParaRPr>
          </a:p>
          <a:p>
            <a:r>
              <a:rPr lang="cs-CZ" sz="2000" b="1" dirty="0">
                <a:solidFill>
                  <a:srgbClr val="41867E"/>
                </a:solidFill>
              </a:rPr>
              <a:t>Podobnost (opačná hodnota)</a:t>
            </a:r>
            <a:endParaRPr lang="en-US" sz="2000" b="1" dirty="0">
              <a:solidFill>
                <a:srgbClr val="41867E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rgbClr val="41867E"/>
                </a:solidFill>
              </a:rPr>
              <a:t>Diskrétní data:</a:t>
            </a:r>
            <a:endParaRPr lang="en-US" sz="2000" b="1" dirty="0">
              <a:solidFill>
                <a:srgbClr val="41867E"/>
              </a:solidFill>
            </a:endParaRPr>
          </a:p>
          <a:p>
            <a:r>
              <a:rPr lang="cs-CZ" sz="2000" b="1" dirty="0">
                <a:solidFill>
                  <a:srgbClr val="41867E"/>
                </a:solidFill>
              </a:rPr>
              <a:t>Přesnost, pokrytí</a:t>
            </a:r>
          </a:p>
          <a:p>
            <a:r>
              <a:rPr lang="cs-CZ" sz="2000" b="1" dirty="0">
                <a:solidFill>
                  <a:srgbClr val="41867E"/>
                </a:solidFill>
              </a:rPr>
              <a:t>Jsou všechny kategorie vzdáleny stejně?</a:t>
            </a:r>
            <a:endParaRPr lang="en-US" sz="2000" b="1" dirty="0">
              <a:solidFill>
                <a:srgbClr val="41867E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rgbClr val="41867E"/>
              </a:solidFill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FCCD7041-0D9F-4ABF-8F4B-52469702C78C}"/>
              </a:ext>
            </a:extLst>
          </p:cNvPr>
          <p:cNvSpPr/>
          <p:nvPr/>
        </p:nvSpPr>
        <p:spPr>
          <a:xfrm>
            <a:off x="2230760" y="2587649"/>
            <a:ext cx="720080" cy="1187967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2F3BBA-147B-44EE-9279-7BBF159BA70D}"/>
              </a:ext>
            </a:extLst>
          </p:cNvPr>
          <p:cNvSpPr txBox="1"/>
          <p:nvPr/>
        </p:nvSpPr>
        <p:spPr>
          <a:xfrm>
            <a:off x="1058333" y="4079901"/>
            <a:ext cx="54186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41867E"/>
                </a:solidFill>
                <a:latin typeface="+mn-lt"/>
              </a:rPr>
              <a:t>Jak daleko je hypotéza od pozorování?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7418D6-55ED-4E3A-9469-1B65423F3053}"/>
              </a:ext>
            </a:extLst>
          </p:cNvPr>
          <p:cNvSpPr txBox="1"/>
          <p:nvPr/>
        </p:nvSpPr>
        <p:spPr>
          <a:xfrm>
            <a:off x="1066799" y="4507983"/>
            <a:ext cx="54186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41867E"/>
                </a:solidFill>
                <a:latin typeface="+mn-lt"/>
              </a:rPr>
              <a:t>Proč a jaký to má dopad?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242B038-E194-405C-A591-6E07CE4B6620}"/>
              </a:ext>
            </a:extLst>
          </p:cNvPr>
          <p:cNvSpPr/>
          <p:nvPr/>
        </p:nvSpPr>
        <p:spPr>
          <a:xfrm>
            <a:off x="3089920" y="2587648"/>
            <a:ext cx="720080" cy="1187967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253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F827761-A321-481D-BF50-FF08AEF30BFB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762000" y="1905000"/>
                <a:ext cx="6096000" cy="32766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s-ES" dirty="0"/>
                  <a:t>, </a:t>
                </a:r>
                <a14:m>
                  <m:oMath xmlns:m="http://schemas.openxmlformats.org/officeDocument/2006/math">
                    <m:r>
                      <a:rPr lang="es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Metri</a:t>
                </a:r>
                <a:r>
                  <a:rPr lang="cs-CZ" dirty="0"/>
                  <a:t>ka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(identita)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cs-CZ" dirty="0"/>
                  <a:t> (</a:t>
                </a:r>
                <a:r>
                  <a:rPr lang="en-US" dirty="0"/>
                  <a:t>tr</a:t>
                </a:r>
                <a:r>
                  <a:rPr lang="cs-CZ" dirty="0"/>
                  <a:t>ojúhelníková</a:t>
                </a:r>
                <a:r>
                  <a:rPr lang="en-US" dirty="0"/>
                  <a:t> </a:t>
                </a:r>
                <a:r>
                  <a:rPr lang="cs-CZ" dirty="0"/>
                  <a:t>nerovnost)</a:t>
                </a: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dirty="0"/>
                  <a:t> (symetrie)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F827761-A321-481D-BF50-FF08AEF30B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762000" y="1905000"/>
                <a:ext cx="6096000" cy="3276600"/>
              </a:xfrm>
              <a:blipFill>
                <a:blip r:embed="rId5"/>
                <a:stretch>
                  <a:fillRect l="-800" t="-18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9F19ABD-ABAC-4291-989A-E7C6E0C2C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8898467" cy="1189037"/>
          </a:xfrm>
        </p:spPr>
        <p:txBody>
          <a:bodyPr/>
          <a:lstStyle/>
          <a:p>
            <a:r>
              <a:rPr lang="cs-CZ" b="1" dirty="0"/>
              <a:t>Spojitá data: vzdálenost a metrika</a:t>
            </a:r>
          </a:p>
        </p:txBody>
      </p:sp>
      <p:pic>
        <p:nvPicPr>
          <p:cNvPr id="1026" name="Picture 2" descr="Triangle inequality - Wikipedia">
            <a:extLst>
              <a:ext uri="{FF2B5EF4-FFF2-40B4-BE49-F238E27FC236}">
                <a16:creationId xmlns:a16="http://schemas.microsoft.com/office/drawing/2014/main" id="{C5ACAB5D-3077-4EAC-9886-1C385C89B3E0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1" t="-13796" r="-1391" b="-4863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50A5AE-3024-4BDF-A1D8-03727F8A2191}"/>
              </a:ext>
            </a:extLst>
          </p:cNvPr>
          <p:cNvSpPr txBox="1"/>
          <p:nvPr/>
        </p:nvSpPr>
        <p:spPr>
          <a:xfrm>
            <a:off x="5892800" y="5588039"/>
            <a:ext cx="6096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tx2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https://en.wikipedia.org/wiki/Triangle_inequality#/media/File:TriangleInequality.svg</a:t>
            </a:r>
            <a:endParaRPr lang="cs-CZ" sz="1200" dirty="0">
              <a:solidFill>
                <a:schemeClr val="tx2">
                  <a:lumMod val="50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23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1E3CB-8D89-451B-BC5C-86229F3C7BAE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761999" y="1905000"/>
                <a:ext cx="8136468" cy="3276600"/>
              </a:xfrm>
            </p:spPr>
            <p:txBody>
              <a:bodyPr>
                <a:noAutofit/>
              </a:bodyPr>
              <a:lstStyle/>
              <a:p>
                <a:r>
                  <a:rPr lang="cs-CZ" sz="2200" dirty="0"/>
                  <a:t>Triviální diskrétní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=0↔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US" sz="2200" i="1" dirty="0">
                    <a:ea typeface="Cambria Math" panose="02040503050406030204" pitchFamily="18" charset="0"/>
                  </a:rPr>
                </a:br>
                <a:r>
                  <a:rPr lang="cs-CZ" sz="2200" i="1" dirty="0">
                    <a:ea typeface="Cambria Math" panose="02040503050406030204" pitchFamily="18" charset="0"/>
                  </a:rPr>
                  <a:t>    		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=1↔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200" dirty="0"/>
              </a:p>
              <a:p>
                <a:r>
                  <a:rPr lang="en-US" sz="2200" dirty="0"/>
                  <a:t>Eu</a:t>
                </a:r>
                <a:r>
                  <a:rPr lang="cs-CZ" sz="2200" dirty="0"/>
                  <a:t>klidovská</a:t>
                </a:r>
                <a:r>
                  <a:rPr lang="en-US" sz="2200" dirty="0"/>
                  <a:t> 1D: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m:rPr>
                        <m:nor/>
                      </m:rPr>
                      <a:rPr lang="en-US" sz="2200"/>
                      <m:t> = 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200" dirty="0"/>
              </a:p>
              <a:p>
                <a:r>
                  <a:rPr lang="en-US" sz="2200" dirty="0"/>
                  <a:t>Eu</a:t>
                </a:r>
                <a:r>
                  <a:rPr lang="cs-CZ" sz="2200" dirty="0"/>
                  <a:t>klidovská</a:t>
                </a:r>
                <a:r>
                  <a:rPr lang="en-US" sz="2200" dirty="0"/>
                  <a:t> 2D: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m:rPr>
                        <m:nor/>
                      </m:rPr>
                      <a:rPr lang="en-US" sz="2200"/>
                      <m:t> = 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200" dirty="0"/>
              </a:p>
              <a:p>
                <a:r>
                  <a:rPr lang="en-US" sz="2200" dirty="0"/>
                  <a:t>Eu</a:t>
                </a:r>
                <a:r>
                  <a:rPr lang="cs-CZ" sz="2200" dirty="0"/>
                  <a:t>klidovská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nD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m:rPr>
                        <m:nor/>
                      </m:rPr>
                      <a:rPr lang="en-US" sz="2200"/>
                      <m:t> = 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+…+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200" dirty="0"/>
              </a:p>
              <a:p>
                <a:r>
                  <a:rPr lang="en-US" sz="2200" dirty="0"/>
                  <a:t>Eu</a:t>
                </a:r>
                <a:r>
                  <a:rPr lang="cs-CZ" sz="2200" dirty="0"/>
                  <a:t>klidovská</a:t>
                </a:r>
                <a:r>
                  <a:rPr lang="en-US" sz="2200" dirty="0"/>
                  <a:t> </a:t>
                </a:r>
                <a:r>
                  <a:rPr lang="cs-CZ" sz="2200" dirty="0"/>
                  <a:t>kvadratická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m:rPr>
                        <m:nor/>
                      </m:rPr>
                      <a:rPr lang="en-US" sz="2200"/>
                      <m:t> = 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/>
              </a:p>
              <a:p>
                <a:r>
                  <a:rPr lang="en-US" sz="2200" dirty="0"/>
                  <a:t>Manhattan</a:t>
                </a:r>
                <a:r>
                  <a:rPr lang="cs-CZ" sz="2200" dirty="0"/>
                  <a:t>ská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m:rPr>
                        <m:nor/>
                      </m:rPr>
                      <a:rPr lang="en-US" sz="2200"/>
                      <m:t> =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+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1E3CB-8D89-451B-BC5C-86229F3C7B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761999" y="1905000"/>
                <a:ext cx="8136468" cy="3276600"/>
              </a:xfrm>
              <a:blipFill>
                <a:blip r:embed="rId5"/>
                <a:stretch>
                  <a:fillRect l="-974" t="-22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5F9F9E6-7982-4501-B3FC-562AA40A7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8017933" cy="1189037"/>
          </a:xfrm>
        </p:spPr>
        <p:txBody>
          <a:bodyPr/>
          <a:lstStyle/>
          <a:p>
            <a:r>
              <a:rPr lang="cs-CZ" dirty="0"/>
              <a:t>Spojitá data: vzdálenost bodů</a:t>
            </a:r>
          </a:p>
        </p:txBody>
      </p:sp>
      <p:pic>
        <p:nvPicPr>
          <p:cNvPr id="1026" name="Picture 2" descr="Taxicab geometry - Wikipedia">
            <a:extLst>
              <a:ext uri="{FF2B5EF4-FFF2-40B4-BE49-F238E27FC236}">
                <a16:creationId xmlns:a16="http://schemas.microsoft.com/office/drawing/2014/main" id="{48404F60-8F5C-4AEC-A62F-6B64A5D50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466255"/>
            <a:ext cx="299695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423331-63AD-4AAA-9F84-BD3FED6BF2EB}"/>
              </a:ext>
            </a:extLst>
          </p:cNvPr>
          <p:cNvSpPr/>
          <p:nvPr/>
        </p:nvSpPr>
        <p:spPr>
          <a:xfrm>
            <a:off x="765175" y="5158680"/>
            <a:ext cx="6092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>
                <a:solidFill>
                  <a:schemeClr val="tx2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https://en.wikipedia.org/wiki/Taxicab_geometry</a:t>
            </a:r>
            <a:endParaRPr lang="en-US" sz="1200" dirty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1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0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BECD95-0FC1-4C96-BCC9-119DBA86F0C3}"/>
              </a:ext>
            </a:extLst>
          </p:cNvPr>
          <p:cNvSpPr/>
          <p:nvPr/>
        </p:nvSpPr>
        <p:spPr>
          <a:xfrm>
            <a:off x="6952805" y="715961"/>
            <a:ext cx="4477195" cy="43555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EA79FF-0E7C-4937-A392-BD9951D0E227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761999" y="1904999"/>
                <a:ext cx="7095067" cy="3924299"/>
              </a:xfrm>
            </p:spPr>
            <p:txBody>
              <a:bodyPr/>
              <a:lstStyle/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r>
                  <a:rPr lang="cs-CZ" dirty="0"/>
                  <a:t>Kosinová podobnost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EA79FF-0E7C-4937-A392-BD9951D0E2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761999" y="1904999"/>
                <a:ext cx="7095067" cy="3924299"/>
              </a:xfrm>
              <a:blipFill>
                <a:blip r:embed="rId6"/>
                <a:stretch>
                  <a:fillRect l="-6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01845FDA-0B67-4BE4-B98F-C3F09A68A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Spojitá data: vektorová podobnost</a:t>
            </a:r>
          </a:p>
        </p:txBody>
      </p:sp>
      <p:pic>
        <p:nvPicPr>
          <p:cNvPr id="2052" name="Picture 4" descr="Euclidean Distance and Cosine Similarity. Which One to Use and When?">
            <a:extLst>
              <a:ext uri="{FF2B5EF4-FFF2-40B4-BE49-F238E27FC236}">
                <a16:creationId xmlns:a16="http://schemas.microsoft.com/office/drawing/2014/main" id="{4AC5ACF7-B5E2-466C-862C-0929268B20A7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7" r="15809" b="-18086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1EA3BB1-DB59-417D-950D-C44F8D1A4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304132"/>
              </p:ext>
            </p:extLst>
          </p:nvPr>
        </p:nvGraphicFramePr>
        <p:xfrm>
          <a:off x="836214" y="2090401"/>
          <a:ext cx="5571068" cy="1065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767">
                  <a:extLst>
                    <a:ext uri="{9D8B030D-6E8A-4147-A177-3AD203B41FA5}">
                      <a16:colId xmlns:a16="http://schemas.microsoft.com/office/drawing/2014/main" val="1385061288"/>
                    </a:ext>
                  </a:extLst>
                </a:gridCol>
                <a:gridCol w="1392767">
                  <a:extLst>
                    <a:ext uri="{9D8B030D-6E8A-4147-A177-3AD203B41FA5}">
                      <a16:colId xmlns:a16="http://schemas.microsoft.com/office/drawing/2014/main" val="1902258468"/>
                    </a:ext>
                  </a:extLst>
                </a:gridCol>
                <a:gridCol w="1392767">
                  <a:extLst>
                    <a:ext uri="{9D8B030D-6E8A-4147-A177-3AD203B41FA5}">
                      <a16:colId xmlns:a16="http://schemas.microsoft.com/office/drawing/2014/main" val="1648678724"/>
                    </a:ext>
                  </a:extLst>
                </a:gridCol>
                <a:gridCol w="1392767">
                  <a:extLst>
                    <a:ext uri="{9D8B030D-6E8A-4147-A177-3AD203B41FA5}">
                      <a16:colId xmlns:a16="http://schemas.microsoft.com/office/drawing/2014/main" val="2383114679"/>
                    </a:ext>
                  </a:extLst>
                </a:gridCol>
              </a:tblGrid>
              <a:tr h="355107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Philosophy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Psychology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034396"/>
                  </a:ext>
                </a:extLst>
              </a:tr>
              <a:tr h="355107">
                <a:tc>
                  <a:txBody>
                    <a:bodyPr/>
                    <a:lstStyle/>
                    <a:p>
                      <a:r>
                        <a:rPr lang="cs-CZ" sz="1600" dirty="0"/>
                        <a:t>Theory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 </a:t>
                      </a:r>
                      <a:r>
                        <a:rPr lang="en-US" sz="1600" dirty="0"/>
                        <a:t>60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279233"/>
                  </a:ext>
                </a:extLst>
              </a:tr>
              <a:tr h="355107">
                <a:tc>
                  <a:txBody>
                    <a:bodyPr/>
                    <a:lstStyle/>
                    <a:p>
                      <a:r>
                        <a:rPr lang="en-US" sz="1600" dirty="0"/>
                        <a:t>Harmony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70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70701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C63CC69-DC14-45E9-B4A4-F31EE3968C02}"/>
              </a:ext>
            </a:extLst>
          </p:cNvPr>
          <p:cNvSpPr txBox="1"/>
          <p:nvPr/>
        </p:nvSpPr>
        <p:spPr>
          <a:xfrm>
            <a:off x="668865" y="4747334"/>
            <a:ext cx="81703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chemeClr val="tx2">
                    <a:lumMod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https://medium.com/swlh/euclidean-distance-and-cosine-similarity-which-one-to-use-and-when-28c97a18fe68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C2452F2-C932-4998-B2AD-A18B9632B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15"/>
          <a:stretch/>
        </p:blipFill>
        <p:spPr bwMode="auto">
          <a:xfrm>
            <a:off x="6895213" y="895471"/>
            <a:ext cx="4534787" cy="427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2606FF04-707B-4FBE-B0B0-1ED0C5A5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276793"/>
              </p:ext>
            </p:extLst>
          </p:nvPr>
        </p:nvGraphicFramePr>
        <p:xfrm>
          <a:off x="836214" y="2090400"/>
          <a:ext cx="5571068" cy="1065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767">
                  <a:extLst>
                    <a:ext uri="{9D8B030D-6E8A-4147-A177-3AD203B41FA5}">
                      <a16:colId xmlns:a16="http://schemas.microsoft.com/office/drawing/2014/main" val="1385061288"/>
                    </a:ext>
                  </a:extLst>
                </a:gridCol>
                <a:gridCol w="1392767">
                  <a:extLst>
                    <a:ext uri="{9D8B030D-6E8A-4147-A177-3AD203B41FA5}">
                      <a16:colId xmlns:a16="http://schemas.microsoft.com/office/drawing/2014/main" val="1902258468"/>
                    </a:ext>
                  </a:extLst>
                </a:gridCol>
                <a:gridCol w="1392767">
                  <a:extLst>
                    <a:ext uri="{9D8B030D-6E8A-4147-A177-3AD203B41FA5}">
                      <a16:colId xmlns:a16="http://schemas.microsoft.com/office/drawing/2014/main" val="1648678724"/>
                    </a:ext>
                  </a:extLst>
                </a:gridCol>
                <a:gridCol w="1392767">
                  <a:extLst>
                    <a:ext uri="{9D8B030D-6E8A-4147-A177-3AD203B41FA5}">
                      <a16:colId xmlns:a16="http://schemas.microsoft.com/office/drawing/2014/main" val="2383114679"/>
                    </a:ext>
                  </a:extLst>
                </a:gridCol>
              </a:tblGrid>
              <a:tr h="355107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Philosophy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Psychology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034396"/>
                  </a:ext>
                </a:extLst>
              </a:tr>
              <a:tr h="355107">
                <a:tc>
                  <a:txBody>
                    <a:bodyPr/>
                    <a:lstStyle/>
                    <a:p>
                      <a:r>
                        <a:rPr lang="cs-CZ" sz="1600" dirty="0"/>
                        <a:t>Theory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279233"/>
                  </a:ext>
                </a:extLst>
              </a:tr>
              <a:tr h="355107">
                <a:tc>
                  <a:txBody>
                    <a:bodyPr/>
                    <a:lstStyle/>
                    <a:p>
                      <a:r>
                        <a:rPr lang="en-US" sz="1600" dirty="0"/>
                        <a:t>Harmony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70701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3762207-F469-4679-8E96-EA0C1AC058E3}"/>
                  </a:ext>
                </a:extLst>
              </p14:cNvPr>
              <p14:cNvContentPartPr/>
              <p14:nvPr/>
            </p14:nvContentPartPr>
            <p14:xfrm>
              <a:off x="4586400" y="120384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3762207-F469-4679-8E96-EA0C1AC058E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77040" y="11944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77518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88DB26-15AF-4CF2-8767-338597181A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Když model predikuje hodnotu, kterou jsme chtěli.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Když model nepredikuje hodnotu, kterou jsme chtěli.</a:t>
            </a:r>
          </a:p>
          <a:p>
            <a:pPr marL="569214" lvl="1" indent="-285750"/>
            <a:r>
              <a:rPr lang="cs-CZ" dirty="0"/>
              <a:t>Je to stejně špatně, jako by predikoval náhodnou hodnotu?</a:t>
            </a:r>
          </a:p>
          <a:p>
            <a:pPr marL="569214" lvl="1" indent="-285750"/>
            <a:r>
              <a:rPr lang="cs-CZ" dirty="0"/>
              <a:t>Je možnost, že je predikce méně špatně?</a:t>
            </a:r>
          </a:p>
          <a:p>
            <a:pPr marL="569214" lvl="1" indent="-285750"/>
            <a:r>
              <a:rPr lang="cs-CZ" dirty="0"/>
              <a:t>Je možnost, že je predikce užitečná?</a:t>
            </a:r>
          </a:p>
          <a:p>
            <a:pPr marL="569214" lvl="1" indent="-285750"/>
            <a:r>
              <a:rPr lang="cs-CZ" dirty="0"/>
              <a:t>Je možnost, že predikce je horší než náhodná hodnota?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1B72B0-8447-4B7C-B54D-636EA89DC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Diskr</a:t>
            </a:r>
            <a:r>
              <a:rPr lang="cs-CZ" dirty="0"/>
              <a:t>étní data</a:t>
            </a:r>
          </a:p>
        </p:txBody>
      </p:sp>
      <p:pic>
        <p:nvPicPr>
          <p:cNvPr id="10" name="Graphic 9" descr="Sad face with solid fill with solid fill">
            <a:extLst>
              <a:ext uri="{FF2B5EF4-FFF2-40B4-BE49-F238E27FC236}">
                <a16:creationId xmlns:a16="http://schemas.microsoft.com/office/drawing/2014/main" id="{7DDF3DFC-1493-4FF7-8791-3BE7F4BB3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8997" y="3236123"/>
            <a:ext cx="914400" cy="914400"/>
          </a:xfrm>
          <a:prstGeom prst="rect">
            <a:avLst/>
          </a:prstGeom>
        </p:spPr>
      </p:pic>
      <p:pic>
        <p:nvPicPr>
          <p:cNvPr id="12" name="Graphic 11" descr="Loudly crying face with solid fill with solid fill">
            <a:extLst>
              <a:ext uri="{FF2B5EF4-FFF2-40B4-BE49-F238E27FC236}">
                <a16:creationId xmlns:a16="http://schemas.microsoft.com/office/drawing/2014/main" id="{B1B67025-E83D-49A2-A8D6-1622A9D1EE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38997" y="4221968"/>
            <a:ext cx="914400" cy="914400"/>
          </a:xfrm>
          <a:prstGeom prst="rect">
            <a:avLst/>
          </a:prstGeom>
        </p:spPr>
      </p:pic>
      <p:pic>
        <p:nvPicPr>
          <p:cNvPr id="14" name="Graphic 13" descr="Grinning face with solid fill with solid fill">
            <a:extLst>
              <a:ext uri="{FF2B5EF4-FFF2-40B4-BE49-F238E27FC236}">
                <a16:creationId xmlns:a16="http://schemas.microsoft.com/office/drawing/2014/main" id="{81D507F2-5D7E-4FA9-A9CE-7F06061F5A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38997" y="1335878"/>
            <a:ext cx="914400" cy="914400"/>
          </a:xfrm>
          <a:prstGeom prst="rect">
            <a:avLst/>
          </a:prstGeom>
        </p:spPr>
      </p:pic>
      <p:pic>
        <p:nvPicPr>
          <p:cNvPr id="16" name="Graphic 15" descr="Nervous face with solid fill with solid fill">
            <a:extLst>
              <a:ext uri="{FF2B5EF4-FFF2-40B4-BE49-F238E27FC236}">
                <a16:creationId xmlns:a16="http://schemas.microsoft.com/office/drawing/2014/main" id="{5297F639-4351-40EE-B49E-4526352076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38997" y="22502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7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F1BA9A-E4C1-444A-A54F-82C6D4A21228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cs-CZ" dirty="0"/>
                  <a:t>Kolik nejméně transformací potřebujeme, abychom vytvořili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cs-CZ" dirty="0"/>
                  <a:t>z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  <a:endParaRPr lang="cs-CZ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Přidat znak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Odebrat znak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Nahradit znak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dirty="0"/>
                  <a:t>(vyměnit dva znaky)</a:t>
                </a:r>
                <a:endParaRPr lang="en-US" dirty="0"/>
              </a:p>
              <a:p>
                <a:r>
                  <a:rPr lang="cs-CZ" dirty="0"/>
                  <a:t>Levenshteinova vzdálenost (</a:t>
                </a:r>
                <a:r>
                  <a:rPr lang="en-US" dirty="0" err="1"/>
                  <a:t>Levenshtein</a:t>
                </a:r>
                <a:r>
                  <a:rPr lang="en-US" dirty="0"/>
                  <a:t> distance</a:t>
                </a:r>
                <a:r>
                  <a:rPr lang="cs-CZ" dirty="0"/>
                  <a:t>)</a:t>
                </a:r>
              </a:p>
              <a:p>
                <a:r>
                  <a:rPr lang="cs-CZ" dirty="0"/>
                  <a:t>Hammingova vzdálenost (</a:t>
                </a:r>
                <a:r>
                  <a:rPr lang="en-US" dirty="0"/>
                  <a:t>Hamming distance</a:t>
                </a:r>
                <a:r>
                  <a:rPr lang="cs-CZ" dirty="0"/>
                  <a:t>)</a:t>
                </a:r>
                <a:br>
                  <a:rPr lang="en-US" dirty="0"/>
                </a:br>
                <a:r>
                  <a:rPr lang="en-US" dirty="0"/>
                  <a:t>non-matching characters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F1BA9A-E4C1-444A-A54F-82C6D4A212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blipFill>
                <a:blip r:embed="rId5"/>
                <a:stretch>
                  <a:fillRect l="-914" t="-26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673C058-E3F9-4DB8-A5C4-75C57EF65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11099801" cy="1189037"/>
          </a:xfrm>
        </p:spPr>
        <p:txBody>
          <a:bodyPr>
            <a:normAutofit/>
          </a:bodyPr>
          <a:lstStyle/>
          <a:p>
            <a:r>
              <a:rPr lang="en-US" dirty="0" err="1"/>
              <a:t>Diskr</a:t>
            </a:r>
            <a:r>
              <a:rPr lang="cs-CZ" dirty="0"/>
              <a:t>étní data: Editační vzdálenost řetězců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37CC2DF-0D71-42F7-9608-A5491D33C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931281"/>
              </p:ext>
            </p:extLst>
          </p:nvPr>
        </p:nvGraphicFramePr>
        <p:xfrm>
          <a:off x="8976320" y="2492896"/>
          <a:ext cx="2016224" cy="1519064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406312756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726953019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94240737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38537038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89554159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583463898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4292007623"/>
                    </a:ext>
                  </a:extLst>
                </a:gridCol>
              </a:tblGrid>
              <a:tr h="37976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k</a:t>
                      </a:r>
                      <a:endParaRPr lang="cs-CZ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</a:t>
                      </a:r>
                      <a:endParaRPr lang="cs-CZ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</a:t>
                      </a:r>
                      <a:endParaRPr lang="cs-CZ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</a:t>
                      </a:r>
                      <a:endParaRPr lang="cs-CZ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</a:t>
                      </a:r>
                      <a:endParaRPr lang="cs-CZ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</a:t>
                      </a:r>
                      <a:endParaRPr lang="cs-CZ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084190"/>
                  </a:ext>
                </a:extLst>
              </a:tr>
              <a:tr h="37976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</a:t>
                      </a:r>
                      <a:endParaRPr lang="cs-CZ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</a:t>
                      </a:r>
                      <a:endParaRPr lang="cs-CZ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</a:t>
                      </a:r>
                      <a:endParaRPr lang="cs-CZ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</a:t>
                      </a:r>
                      <a:endParaRPr lang="cs-CZ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</a:t>
                      </a:r>
                      <a:endParaRPr lang="cs-CZ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</a:t>
                      </a:r>
                      <a:endParaRPr lang="cs-CZ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15809"/>
                  </a:ext>
                </a:extLst>
              </a:tr>
              <a:tr h="37976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</a:t>
                      </a:r>
                      <a:endParaRPr lang="cs-CZ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</a:t>
                      </a:r>
                      <a:endParaRPr lang="cs-CZ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</a:t>
                      </a:r>
                      <a:endParaRPr lang="cs-CZ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</a:t>
                      </a:r>
                      <a:endParaRPr lang="cs-CZ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</a:t>
                      </a:r>
                      <a:endParaRPr lang="cs-CZ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</a:t>
                      </a:r>
                      <a:endParaRPr lang="cs-CZ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530164"/>
                  </a:ext>
                </a:extLst>
              </a:tr>
              <a:tr h="37976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</a:t>
                      </a:r>
                      <a:endParaRPr lang="cs-CZ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</a:t>
                      </a:r>
                      <a:endParaRPr lang="cs-CZ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</a:t>
                      </a:r>
                      <a:endParaRPr lang="cs-CZ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t</a:t>
                      </a:r>
                      <a:endParaRPr lang="cs-CZ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</a:t>
                      </a:r>
                      <a:endParaRPr lang="cs-CZ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n</a:t>
                      </a:r>
                      <a:endParaRPr lang="cs-CZ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</a:t>
                      </a:r>
                      <a:endParaRPr lang="cs-CZ" b="1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7044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9C258DF1-4626-4E51-8F45-AA6E77BF4E4C}"/>
                  </a:ext>
                </a:extLst>
              </p:cNvPr>
              <p:cNvSpPr/>
              <p:nvPr/>
            </p:nvSpPr>
            <p:spPr>
              <a:xfrm>
                <a:off x="7104360" y="2238895"/>
                <a:ext cx="1625600" cy="81757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9C258DF1-4626-4E51-8F45-AA6E77BF4E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360" y="2238895"/>
                <a:ext cx="1625600" cy="817571"/>
              </a:xfrm>
              <a:prstGeom prst="rightArrow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B5E99590-064C-48BF-9DB2-58917CD4CD23}"/>
                  </a:ext>
                </a:extLst>
              </p:cNvPr>
              <p:cNvSpPr/>
              <p:nvPr/>
            </p:nvSpPr>
            <p:spPr>
              <a:xfrm>
                <a:off x="7104360" y="3458363"/>
                <a:ext cx="1625600" cy="81757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B5E99590-064C-48BF-9DB2-58917CD4CD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360" y="3458363"/>
                <a:ext cx="1625600" cy="817571"/>
              </a:xfrm>
              <a:prstGeom prst="rightArrow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50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5EC85F-D5D6-446C-BA57-5DCA7E0DB8A0}"/>
                  </a:ext>
                </a:extLst>
              </p:cNvPr>
              <p:cNvSpPr>
                <a:spLocks noGrp="1"/>
              </p:cNvSpPr>
              <p:nvPr>
                <p:ph type="body" sz="quarter" idx="11"/>
              </p:nvPr>
            </p:nvSpPr>
            <p:spPr>
              <a:xfrm>
                <a:off x="762000" y="1904999"/>
                <a:ext cx="5334000" cy="3877733"/>
              </a:xfrm>
            </p:spPr>
            <p:txBody>
              <a:bodyPr>
                <a:normAutofit/>
              </a:bodyPr>
              <a:lstStyle/>
              <a:p>
                <a:r>
                  <a:rPr lang="cs-CZ" dirty="0"/>
                  <a:t>Jaccardův koeficient (Jaccard</a:t>
                </a:r>
                <a:r>
                  <a:rPr lang="en-US" dirty="0"/>
                  <a:t> index</a:t>
                </a:r>
                <a:r>
                  <a:rPr lang="cs-CZ" dirty="0"/>
                  <a:t>)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J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cs-CZ" dirty="0"/>
              </a:p>
              <a:p>
                <a:r>
                  <a:rPr lang="cs-CZ" dirty="0"/>
                  <a:t>Jaccardova vzdálenost (</a:t>
                </a:r>
                <a:r>
                  <a:rPr lang="en-US" dirty="0"/>
                  <a:t>Jaccard distance</a:t>
                </a:r>
                <a:r>
                  <a:rPr lang="cs-CZ" dirty="0"/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cs-CZ" dirty="0"/>
              </a:p>
              <a:p>
                <a:endParaRPr lang="en-US" dirty="0"/>
              </a:p>
              <a:p>
                <a:r>
                  <a:rPr lang="cs-CZ" dirty="0"/>
                  <a:t>Sørensenův–Diceův koeficient</a:t>
                </a:r>
                <a:br>
                  <a:rPr lang="cs-CZ" dirty="0"/>
                </a:br>
                <a:r>
                  <a:rPr lang="cs-CZ" dirty="0"/>
                  <a:t>(Sørensen–Dice</a:t>
                </a:r>
                <a:r>
                  <a:rPr lang="en-US" dirty="0"/>
                  <a:t> c</a:t>
                </a:r>
                <a:r>
                  <a:rPr lang="cs-CZ" dirty="0"/>
                  <a:t>oef</a:t>
                </a:r>
                <a:r>
                  <a:rPr lang="en-US" dirty="0"/>
                  <a:t>f</a:t>
                </a:r>
                <a:r>
                  <a:rPr lang="cs-CZ" dirty="0"/>
                  <a:t>icient)</a:t>
                </a:r>
                <a:br>
                  <a:rPr lang="cs-CZ" dirty="0"/>
                </a:br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𝐷𝑆𝐶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5EC85F-D5D6-446C-BA57-5DCA7E0DB8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1"/>
              </p:nvPr>
            </p:nvSpPr>
            <p:spPr>
              <a:xfrm>
                <a:off x="762000" y="1904999"/>
                <a:ext cx="5334000" cy="3877733"/>
              </a:xfrm>
              <a:blipFill>
                <a:blip r:embed="rId5"/>
                <a:stretch>
                  <a:fillRect l="-914" t="-14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40DF9E9-D785-439E-9D06-D2C747C2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10515600" cy="1189037"/>
          </a:xfrm>
        </p:spPr>
        <p:txBody>
          <a:bodyPr/>
          <a:lstStyle/>
          <a:p>
            <a:r>
              <a:rPr lang="cs-CZ" dirty="0"/>
              <a:t>Diskrétní data: vzdálenost množin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4612981-9062-4218-8E01-705CF2505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67" y="1480489"/>
            <a:ext cx="2459236" cy="188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0486A22-AE73-473C-8377-F09127A61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871" y="3534446"/>
            <a:ext cx="2457032" cy="188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926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|56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9.8|26.6|7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4|16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32.4|1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heme/theme1.xml><?xml version="1.0" encoding="utf-8"?>
<a:theme xmlns:a="http://schemas.openxmlformats.org/drawingml/2006/main" name="1_Office Theme">
  <a:themeElements>
    <a:clrScheme name="Islander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Custom 1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ian Pacific heritage_TM10131490_Win32_LH_v4" id="{B2A0ACF3-34FF-4C5A-A737-2558AC4C9FEA}" vid="{FBDB92CC-0A39-410B-A16B-8C101333048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18D074-6F3D-488C-8220-03C2DEFDE854}">
  <ds:schemaRefs>
    <ds:schemaRef ds:uri="http://schemas.microsoft.com/office/2006/metadata/properties"/>
    <ds:schemaRef ds:uri="http://purl.org/dc/elements/1.1/"/>
    <ds:schemaRef ds:uri="http://schemas.microsoft.com/sharepoint/v3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30e9df3-be65-4c73-a93b-d1236ebd677e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F9CE79C-5104-4273-B83B-D03AD839A8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141EBB-3386-4164-A294-111C6309E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12147</TotalTime>
  <Words>1290</Words>
  <Application>Microsoft Office PowerPoint</Application>
  <PresentationFormat>Widescreen</PresentationFormat>
  <Paragraphs>435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Cambria Math</vt:lpstr>
      <vt:lpstr>Segoe UI</vt:lpstr>
      <vt:lpstr>Times New Roman</vt:lpstr>
      <vt:lpstr>Wingdings 2</vt:lpstr>
      <vt:lpstr>1_Office Theme</vt:lpstr>
      <vt:lpstr>PLIN037 Sémantika a počítače</vt:lpstr>
      <vt:lpstr>Vyhodnocení</vt:lpstr>
      <vt:lpstr>Kvantitativní a kvalitativní vyhodnocení</vt:lpstr>
      <vt:lpstr>Spojitá data: vzdálenost a metrika</vt:lpstr>
      <vt:lpstr>Spojitá data: vzdálenost bodů</vt:lpstr>
      <vt:lpstr>Spojitá data: vektorová podobnost</vt:lpstr>
      <vt:lpstr>Diskrétní data</vt:lpstr>
      <vt:lpstr>Diskrétní data: Editační vzdálenost řetězců</vt:lpstr>
      <vt:lpstr>Diskrétní data: vzdálenost množin</vt:lpstr>
      <vt:lpstr>Diskrétní data: Editační vzdálenost stromů</vt:lpstr>
      <vt:lpstr>Porovnání s „pravdou“: binární data</vt:lpstr>
      <vt:lpstr>Binární data</vt:lpstr>
      <vt:lpstr>Matice Záměn Confusion Matrix</vt:lpstr>
      <vt:lpstr>Typy chyb</vt:lpstr>
      <vt:lpstr>Od binární k n-ární klasifikaci</vt:lpstr>
      <vt:lpstr>Od binární k n-ární klasifikaci</vt:lpstr>
      <vt:lpstr>Vizualizace matice záměn</vt:lpstr>
      <vt:lpstr>Porovnání s „pravdou“?</vt:lpstr>
      <vt:lpstr>Robustní evaluace</vt:lpstr>
      <vt:lpstr>Kompromis mezi přesností a pokrytím Precision-Recall Tradeoff</vt:lpstr>
      <vt:lpstr>Kvantitativní a kvalitativní vyhodnocení</vt:lpstr>
      <vt:lpstr>Kvalitativní vyhodnocení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PLIN037 Sémantika a počítače</dc:title>
  <dc:creator>Staging Test 2</dc:creator>
  <cp:lastModifiedBy>Neverilova, Zuzana</cp:lastModifiedBy>
  <cp:revision>188</cp:revision>
  <dcterms:created xsi:type="dcterms:W3CDTF">2021-03-10T17:13:27Z</dcterms:created>
  <dcterms:modified xsi:type="dcterms:W3CDTF">2021-05-12T09:15:14Z</dcterms:modified>
</cp:coreProperties>
</file>