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58" r:id="rId5"/>
    <p:sldId id="275" r:id="rId6"/>
    <p:sldId id="276" r:id="rId7"/>
    <p:sldId id="285" r:id="rId8"/>
    <p:sldId id="290" r:id="rId9"/>
    <p:sldId id="289" r:id="rId10"/>
    <p:sldId id="286" r:id="rId11"/>
    <p:sldId id="287" r:id="rId12"/>
    <p:sldId id="288" r:id="rId13"/>
    <p:sldId id="277" r:id="rId14"/>
    <p:sldId id="278" r:id="rId15"/>
    <p:sldId id="279" r:id="rId16"/>
    <p:sldId id="259" r:id="rId17"/>
    <p:sldId id="293" r:id="rId18"/>
    <p:sldId id="294" r:id="rId19"/>
    <p:sldId id="260" r:id="rId20"/>
    <p:sldId id="261" r:id="rId21"/>
    <p:sldId id="262" r:id="rId22"/>
    <p:sldId id="263" r:id="rId23"/>
    <p:sldId id="292" r:id="rId24"/>
    <p:sldId id="295" r:id="rId25"/>
    <p:sldId id="264" r:id="rId26"/>
    <p:sldId id="265" r:id="rId27"/>
    <p:sldId id="266" r:id="rId28"/>
    <p:sldId id="267" r:id="rId29"/>
    <p:sldId id="270" r:id="rId30"/>
    <p:sldId id="271" r:id="rId31"/>
    <p:sldId id="272" r:id="rId32"/>
    <p:sldId id="280" r:id="rId33"/>
    <p:sldId id="284" r:id="rId34"/>
    <p:sldId id="282" r:id="rId35"/>
    <p:sldId id="291" r:id="rId3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11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38EE6-1869-4F38-A0C1-4DBA1BC9C948}" type="datetimeFigureOut">
              <a:rPr lang="cs-CZ" smtClean="0"/>
              <a:t>24.01.2022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B248-1170-4F1B-95EA-31811DF9AA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235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38EE6-1869-4F38-A0C1-4DBA1BC9C948}" type="datetimeFigureOut">
              <a:rPr lang="cs-CZ" smtClean="0"/>
              <a:t>24.01.2022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B248-1170-4F1B-95EA-31811DF9AA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2811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38EE6-1869-4F38-A0C1-4DBA1BC9C948}" type="datetimeFigureOut">
              <a:rPr lang="cs-CZ" smtClean="0"/>
              <a:t>24.01.2022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B248-1170-4F1B-95EA-31811DF9AA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6915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38EE6-1869-4F38-A0C1-4DBA1BC9C948}" type="datetimeFigureOut">
              <a:rPr lang="cs-CZ" smtClean="0"/>
              <a:t>24.01.2022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B248-1170-4F1B-95EA-31811DF9AA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475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38EE6-1869-4F38-A0C1-4DBA1BC9C948}" type="datetimeFigureOut">
              <a:rPr lang="cs-CZ" smtClean="0"/>
              <a:t>24.01.2022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B248-1170-4F1B-95EA-31811DF9AA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4643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38EE6-1869-4F38-A0C1-4DBA1BC9C948}" type="datetimeFigureOut">
              <a:rPr lang="cs-CZ" smtClean="0"/>
              <a:t>24.01.2022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B248-1170-4F1B-95EA-31811DF9AA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3606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38EE6-1869-4F38-A0C1-4DBA1BC9C948}" type="datetimeFigureOut">
              <a:rPr lang="cs-CZ" smtClean="0"/>
              <a:t>24.01.2022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B248-1170-4F1B-95EA-31811DF9AA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2729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38EE6-1869-4F38-A0C1-4DBA1BC9C948}" type="datetimeFigureOut">
              <a:rPr lang="cs-CZ" smtClean="0"/>
              <a:t>24.01.2022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B248-1170-4F1B-95EA-31811DF9AA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513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38EE6-1869-4F38-A0C1-4DBA1BC9C948}" type="datetimeFigureOut">
              <a:rPr lang="cs-CZ" smtClean="0"/>
              <a:t>24.01.2022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B248-1170-4F1B-95EA-31811DF9AA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6513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38EE6-1869-4F38-A0C1-4DBA1BC9C948}" type="datetimeFigureOut">
              <a:rPr lang="cs-CZ" smtClean="0"/>
              <a:t>24.01.2022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B248-1170-4F1B-95EA-31811DF9AA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656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38EE6-1869-4F38-A0C1-4DBA1BC9C948}" type="datetimeFigureOut">
              <a:rPr lang="cs-CZ" smtClean="0"/>
              <a:t>24.01.2022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B248-1170-4F1B-95EA-31811DF9AA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321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38EE6-1869-4F38-A0C1-4DBA1BC9C948}" type="datetimeFigureOut">
              <a:rPr lang="cs-CZ" smtClean="0"/>
              <a:t>24.01.2022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5B248-1170-4F1B-95EA-31811DF9AA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532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nlp.fi.muni.cz/projekty/wwwajka/WwwAjkaSkripty/morph.cgi?jazyk=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lib.phil.muni.cz/bitstream/handle/11222.digilib/100316/A_Linguistica_46-1998-1_9.pdf?sequence=1" TargetMode="External"/><Relationship Id="rId2" Type="http://schemas.openxmlformats.org/officeDocument/2006/relationships/hyperlink" Target="http://sas.ujc.cas.cz/archiv.php?lang=en&amp;art=380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juls.savba.sk/ediela/jc/" TargetMode="External"/><Relationship Id="rId4" Type="http://schemas.openxmlformats.org/officeDocument/2006/relationships/hyperlink" Target="http://ufal.mff.cuni.cz/biblio/publications/2019-hlavacova-p2876660282941340322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PLIN063_1</a:t>
            </a:r>
            <a:br>
              <a:rPr lang="cs-CZ" dirty="0"/>
            </a:br>
            <a:r>
              <a:rPr lang="cs-CZ" dirty="0"/>
              <a:t>Algoritmický popis morfologie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cs-CZ" dirty="0" err="1"/>
              <a:t>solsobe</a:t>
            </a:r>
            <a:r>
              <a:rPr lang="en-US" dirty="0"/>
              <a:t>@phil.muni.cz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0533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/>
              <a:t>láska</a:t>
            </a:r>
            <a:r>
              <a:rPr lang="cs-CZ" dirty="0"/>
              <a:t> - substantivum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8263" y="1825625"/>
            <a:ext cx="643547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747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/>
              <a:t>milovat</a:t>
            </a:r>
            <a:r>
              <a:rPr lang="cs-CZ" dirty="0"/>
              <a:t> - sloveso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3681" y="1825625"/>
            <a:ext cx="54046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453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err="1"/>
              <a:t>milulující</a:t>
            </a:r>
            <a:r>
              <a:rPr lang="cs-CZ" dirty="0"/>
              <a:t> - adjektivum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5197" y="1825625"/>
            <a:ext cx="522160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87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Společné a odlišné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Forma</a:t>
            </a:r>
          </a:p>
          <a:p>
            <a:r>
              <a:rPr lang="cs-CZ" dirty="0"/>
              <a:t>Funkce</a:t>
            </a:r>
          </a:p>
          <a:p>
            <a:r>
              <a:rPr lang="cs-CZ" dirty="0"/>
              <a:t>Význam</a:t>
            </a:r>
          </a:p>
        </p:txBody>
      </p:sp>
    </p:spTree>
    <p:extLst>
      <p:ext uri="{BB962C8B-B14F-4D97-AF65-F5344CB8AC3E}">
        <p14:creationId xmlns:p14="http://schemas.microsoft.com/office/powerpoint/2010/main" val="2403726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Formy + významy + funkce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67554"/>
            <a:ext cx="4314825" cy="26003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384" y="1467554"/>
            <a:ext cx="4276725" cy="256222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067879"/>
            <a:ext cx="4324350" cy="24955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2008" y="4029779"/>
            <a:ext cx="570547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622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Tvary substantiv </a:t>
            </a:r>
            <a:r>
              <a:rPr lang="cs-CZ" i="1" dirty="0"/>
              <a:t>slon, vlk, pes, papoušek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5334" y="1362867"/>
            <a:ext cx="4314825" cy="26384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0376" y="1431985"/>
            <a:ext cx="4324350" cy="256930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2467" y="4080474"/>
            <a:ext cx="5476875" cy="26479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6419" y="4080474"/>
            <a:ext cx="436245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97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Porovnejte zápis dotazu v jazyce </a:t>
            </a:r>
            <a:r>
              <a:rPr lang="cs-CZ" dirty="0" err="1"/>
              <a:t>cql</a:t>
            </a:r>
            <a:r>
              <a:rPr lang="cs-CZ" dirty="0"/>
              <a:t> na slovní tvary slov tradičně řazených k jedinému vzoru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Tvary substantiv </a:t>
            </a:r>
            <a:r>
              <a:rPr lang="cs-CZ" i="1" dirty="0"/>
              <a:t>slon, vlk, pes, papoušek</a:t>
            </a:r>
          </a:p>
          <a:p>
            <a:r>
              <a:rPr lang="cs-CZ" b="1" dirty="0"/>
              <a:t>Dotaz</a:t>
            </a:r>
            <a:r>
              <a:rPr lang="cs-CZ" dirty="0"/>
              <a:t>: slon([</a:t>
            </a:r>
            <a:r>
              <a:rPr lang="cs-CZ" dirty="0" err="1"/>
              <a:t>au</a:t>
            </a:r>
            <a:r>
              <a:rPr lang="cs-CZ" dirty="0" err="1">
                <a:solidFill>
                  <a:srgbClr val="FF0000"/>
                </a:solidFill>
              </a:rPr>
              <a:t>ei</a:t>
            </a:r>
            <a:r>
              <a:rPr lang="cs-CZ" dirty="0" err="1"/>
              <a:t>ůy</a:t>
            </a:r>
            <a:r>
              <a:rPr lang="cs-CZ" dirty="0"/>
              <a:t>]</a:t>
            </a:r>
            <a:r>
              <a:rPr lang="cs-CZ" dirty="0">
                <a:solidFill>
                  <a:srgbClr val="FF0000"/>
                </a:solidFill>
              </a:rPr>
              <a:t>?</a:t>
            </a:r>
            <a:r>
              <a:rPr lang="cs-CZ" dirty="0"/>
              <a:t>|</a:t>
            </a:r>
            <a:r>
              <a:rPr lang="cs-CZ" dirty="0" err="1"/>
              <a:t>em|ům|</a:t>
            </a:r>
            <a:r>
              <a:rPr lang="cs-CZ" dirty="0" err="1">
                <a:solidFill>
                  <a:srgbClr val="FF0000"/>
                </a:solidFill>
              </a:rPr>
              <a:t>ech</a:t>
            </a:r>
            <a:r>
              <a:rPr lang="cs-CZ" dirty="0" err="1"/>
              <a:t>|ov</a:t>
            </a:r>
            <a:r>
              <a:rPr lang="cs-CZ" dirty="0"/>
              <a:t>[</a:t>
            </a:r>
            <a:r>
              <a:rPr lang="cs-CZ" dirty="0" err="1"/>
              <a:t>ié</a:t>
            </a:r>
            <a:r>
              <a:rPr lang="cs-CZ" dirty="0"/>
              <a:t>])</a:t>
            </a:r>
          </a:p>
          <a:p>
            <a:r>
              <a:rPr lang="cs-CZ" b="1" dirty="0"/>
              <a:t>Dotaz</a:t>
            </a:r>
            <a:r>
              <a:rPr lang="cs-CZ" dirty="0"/>
              <a:t>: vlk([</a:t>
            </a:r>
            <a:r>
              <a:rPr lang="cs-CZ" dirty="0" err="1"/>
              <a:t>auůy</a:t>
            </a:r>
            <a:r>
              <a:rPr lang="cs-CZ" dirty="0"/>
              <a:t>]</a:t>
            </a:r>
            <a:r>
              <a:rPr lang="cs-CZ" dirty="0">
                <a:solidFill>
                  <a:srgbClr val="FF0000"/>
                </a:solidFill>
              </a:rPr>
              <a:t>?</a:t>
            </a:r>
            <a:r>
              <a:rPr lang="cs-CZ" dirty="0"/>
              <a:t>|</a:t>
            </a:r>
            <a:r>
              <a:rPr lang="cs-CZ" dirty="0" err="1"/>
              <a:t>em|ům|ov</a:t>
            </a:r>
            <a:r>
              <a:rPr lang="cs-CZ" dirty="0"/>
              <a:t>[</a:t>
            </a:r>
            <a:r>
              <a:rPr lang="cs-CZ" dirty="0" err="1"/>
              <a:t>ié</a:t>
            </a:r>
            <a:r>
              <a:rPr lang="cs-CZ" dirty="0"/>
              <a:t>])|</a:t>
            </a:r>
            <a:r>
              <a:rPr lang="cs-CZ" dirty="0" err="1"/>
              <a:t>vlc</a:t>
            </a:r>
            <a:r>
              <a:rPr lang="cs-CZ" dirty="0"/>
              <a:t>(</a:t>
            </a:r>
            <a:r>
              <a:rPr lang="cs-CZ" dirty="0" err="1">
                <a:solidFill>
                  <a:srgbClr val="FF0000"/>
                </a:solidFill>
              </a:rPr>
              <a:t>i</a:t>
            </a:r>
            <a:r>
              <a:rPr lang="cs-CZ" dirty="0" err="1"/>
              <a:t>|</a:t>
            </a:r>
            <a:r>
              <a:rPr lang="cs-CZ" dirty="0" err="1">
                <a:solidFill>
                  <a:srgbClr val="FF0000"/>
                </a:solidFill>
              </a:rPr>
              <a:t>ích</a:t>
            </a:r>
            <a:r>
              <a:rPr lang="cs-CZ" dirty="0"/>
              <a:t>)</a:t>
            </a:r>
          </a:p>
          <a:p>
            <a:r>
              <a:rPr lang="cs-CZ" b="1" dirty="0"/>
              <a:t>Dotaz</a:t>
            </a:r>
            <a:r>
              <a:rPr lang="cs-CZ" dirty="0"/>
              <a:t>: </a:t>
            </a:r>
            <a:r>
              <a:rPr lang="cs-CZ" dirty="0" err="1">
                <a:solidFill>
                  <a:srgbClr val="FF0000"/>
                </a:solidFill>
              </a:rPr>
              <a:t>pes</a:t>
            </a:r>
            <a:r>
              <a:rPr lang="cs-CZ" dirty="0" err="1"/>
              <a:t>|ps</a:t>
            </a:r>
            <a:r>
              <a:rPr lang="cs-CZ" dirty="0"/>
              <a:t>([</a:t>
            </a:r>
            <a:r>
              <a:rPr lang="cs-CZ" dirty="0" err="1"/>
              <a:t>au</a:t>
            </a:r>
            <a:r>
              <a:rPr lang="cs-CZ" dirty="0" err="1">
                <a:solidFill>
                  <a:srgbClr val="FF0000"/>
                </a:solidFill>
              </a:rPr>
              <a:t>e</a:t>
            </a:r>
            <a:r>
              <a:rPr lang="cs-CZ" dirty="0" err="1"/>
              <a:t>iůy</a:t>
            </a:r>
            <a:r>
              <a:rPr lang="cs-CZ" dirty="0"/>
              <a:t>]|</a:t>
            </a:r>
            <a:r>
              <a:rPr lang="cs-CZ" dirty="0" err="1"/>
              <a:t>em|ům|ech|ov</a:t>
            </a:r>
            <a:r>
              <a:rPr lang="cs-CZ" dirty="0"/>
              <a:t>[</a:t>
            </a:r>
            <a:r>
              <a:rPr lang="cs-CZ" dirty="0" err="1"/>
              <a:t>ié</a:t>
            </a:r>
            <a:r>
              <a:rPr lang="cs-CZ" dirty="0"/>
              <a:t>])</a:t>
            </a:r>
          </a:p>
          <a:p>
            <a:r>
              <a:rPr lang="cs-CZ" b="1" dirty="0"/>
              <a:t>Dotaz</a:t>
            </a:r>
            <a:r>
              <a:rPr lang="cs-CZ" dirty="0"/>
              <a:t>: </a:t>
            </a:r>
            <a:r>
              <a:rPr lang="cs-CZ" dirty="0" err="1">
                <a:solidFill>
                  <a:srgbClr val="FF0000"/>
                </a:solidFill>
              </a:rPr>
              <a:t>papoušek</a:t>
            </a:r>
            <a:r>
              <a:rPr lang="cs-CZ" dirty="0" err="1"/>
              <a:t>|papoušk</a:t>
            </a:r>
            <a:r>
              <a:rPr lang="cs-CZ" dirty="0"/>
              <a:t>([</a:t>
            </a:r>
            <a:r>
              <a:rPr lang="cs-CZ" dirty="0" err="1"/>
              <a:t>auůy</a:t>
            </a:r>
            <a:r>
              <a:rPr lang="cs-CZ" dirty="0"/>
              <a:t>]|</a:t>
            </a:r>
            <a:r>
              <a:rPr lang="cs-CZ" dirty="0" err="1"/>
              <a:t>em|ům|ov</a:t>
            </a:r>
            <a:r>
              <a:rPr lang="cs-CZ" dirty="0"/>
              <a:t>[</a:t>
            </a:r>
            <a:r>
              <a:rPr lang="cs-CZ" dirty="0" err="1"/>
              <a:t>ié</a:t>
            </a:r>
            <a:r>
              <a:rPr lang="cs-CZ" dirty="0"/>
              <a:t>])|</a:t>
            </a:r>
            <a:r>
              <a:rPr lang="cs-CZ" dirty="0" err="1"/>
              <a:t>papoušc</a:t>
            </a:r>
            <a:r>
              <a:rPr lang="cs-CZ" dirty="0"/>
              <a:t>(</a:t>
            </a:r>
            <a:r>
              <a:rPr lang="cs-CZ" dirty="0" err="1">
                <a:solidFill>
                  <a:srgbClr val="FF0000"/>
                </a:solidFill>
              </a:rPr>
              <a:t>i</a:t>
            </a:r>
            <a:r>
              <a:rPr lang="cs-CZ" dirty="0" err="1"/>
              <a:t>|</a:t>
            </a:r>
            <a:r>
              <a:rPr lang="cs-CZ" dirty="0" err="1">
                <a:solidFill>
                  <a:srgbClr val="FF0000"/>
                </a:solidFill>
              </a:rPr>
              <a:t>ích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3004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slon/vlk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3874134" cy="435133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191" y="326143"/>
            <a:ext cx="5838825" cy="62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015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pes/papoušek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0051" y="1791119"/>
            <a:ext cx="4252303" cy="435133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2050" y="475082"/>
            <a:ext cx="6381750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091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Popište zjištěné nesrovnalosti aparátem lingvistických termínů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kmen</a:t>
            </a:r>
          </a:p>
          <a:p>
            <a:r>
              <a:rPr lang="cs-CZ" dirty="0"/>
              <a:t>Koncovka</a:t>
            </a:r>
          </a:p>
          <a:p>
            <a:r>
              <a:rPr lang="cs-CZ" dirty="0"/>
              <a:t>morfémový šev</a:t>
            </a:r>
          </a:p>
          <a:p>
            <a:r>
              <a:rPr lang="cs-CZ" dirty="0"/>
              <a:t>morfologická nula</a:t>
            </a:r>
          </a:p>
          <a:p>
            <a:r>
              <a:rPr lang="cs-CZ" dirty="0" err="1"/>
              <a:t>alomorfie</a:t>
            </a:r>
            <a:endParaRPr lang="cs-CZ" dirty="0"/>
          </a:p>
          <a:p>
            <a:r>
              <a:rPr lang="cs-CZ" dirty="0"/>
              <a:t>hláskové alternace</a:t>
            </a:r>
          </a:p>
          <a:p>
            <a:r>
              <a:rPr lang="cs-CZ" dirty="0"/>
              <a:t>variantní koncovka</a:t>
            </a:r>
          </a:p>
        </p:txBody>
      </p:sp>
    </p:spTree>
    <p:extLst>
      <p:ext uri="{BB962C8B-B14F-4D97-AF65-F5344CB8AC3E}">
        <p14:creationId xmlns:p14="http://schemas.microsoft.com/office/powerpoint/2010/main" val="3303748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Přístup jazykovědce a informatika</a:t>
            </a:r>
            <a:endParaRPr lang="en-US" dirty="0"/>
          </a:p>
          <a:p>
            <a:r>
              <a:rPr lang="en-US" dirty="0" err="1"/>
              <a:t>Fonetika</a:t>
            </a:r>
            <a:r>
              <a:rPr lang="en-US" dirty="0"/>
              <a:t> a </a:t>
            </a:r>
            <a:r>
              <a:rPr lang="en-US" dirty="0" err="1"/>
              <a:t>grafika</a:t>
            </a:r>
            <a:endParaRPr lang="en-US" dirty="0"/>
          </a:p>
          <a:p>
            <a:r>
              <a:rPr lang="en-US" dirty="0" err="1"/>
              <a:t>Stabiln</a:t>
            </a:r>
            <a:r>
              <a:rPr lang="cs-CZ" dirty="0"/>
              <a:t>í a proměnlivé</a:t>
            </a:r>
          </a:p>
          <a:p>
            <a:r>
              <a:rPr lang="cs-CZ" dirty="0"/>
              <a:t>Exaktní definice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094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Strojový popis vzorů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+slon			{pán </a:t>
            </a:r>
            <a:r>
              <a:rPr lang="cs-CZ" dirty="0" err="1"/>
              <a:t>Ea</a:t>
            </a:r>
            <a:r>
              <a:rPr lang="cs-CZ" dirty="0"/>
              <a:t>}</a:t>
            </a:r>
          </a:p>
          <a:p>
            <a:r>
              <a:rPr lang="cs-CZ" dirty="0"/>
              <a:t>  &lt;&gt; V1,</a:t>
            </a:r>
            <a:r>
              <a:rPr lang="cs-CZ" dirty="0">
                <a:solidFill>
                  <a:srgbClr val="FF0000"/>
                </a:solidFill>
              </a:rPr>
              <a:t>V13X</a:t>
            </a:r>
            <a:r>
              <a:rPr lang="cs-CZ" dirty="0"/>
              <a:t>,VOVE,</a:t>
            </a:r>
            <a:r>
              <a:rPr lang="cs-CZ" dirty="0">
                <a:solidFill>
                  <a:srgbClr val="FF0000"/>
                </a:solidFill>
              </a:rPr>
              <a:t>VVE</a:t>
            </a:r>
            <a:r>
              <a:rPr lang="cs-CZ" dirty="0"/>
              <a:t>,VZ1,</a:t>
            </a:r>
            <a:r>
              <a:rPr lang="cs-CZ" dirty="0">
                <a:solidFill>
                  <a:srgbClr val="FF0000"/>
                </a:solidFill>
              </a:rPr>
              <a:t>VI</a:t>
            </a:r>
          </a:p>
          <a:p>
            <a:r>
              <a:rPr lang="cs-CZ" dirty="0"/>
              <a:t>  &lt;</a:t>
            </a:r>
            <a:r>
              <a:rPr lang="cs-CZ" dirty="0" err="1"/>
              <a:t>ův</a:t>
            </a:r>
            <a:r>
              <a:rPr lang="cs-CZ" dirty="0"/>
              <a:t>&gt; PRIVL1X</a:t>
            </a:r>
          </a:p>
          <a:p>
            <a:r>
              <a:rPr lang="cs-CZ" dirty="0"/>
              <a:t>  &lt;ov&gt; PRIVL1</a:t>
            </a:r>
          </a:p>
          <a:p>
            <a:r>
              <a:rPr lang="cs-CZ" dirty="0"/>
              <a:t>+pes			{pán S}</a:t>
            </a:r>
          </a:p>
          <a:p>
            <a:r>
              <a:rPr lang="cs-CZ" dirty="0"/>
              <a:t>  &lt;&gt; </a:t>
            </a:r>
            <a:r>
              <a:rPr lang="cs-CZ" dirty="0">
                <a:solidFill>
                  <a:srgbClr val="FF0000"/>
                </a:solidFill>
              </a:rPr>
              <a:t>V13X</a:t>
            </a:r>
          </a:p>
          <a:p>
            <a:r>
              <a:rPr lang="cs-CZ" dirty="0"/>
              <a:t>+</a:t>
            </a:r>
            <a:r>
              <a:rPr lang="cs-CZ" dirty="0" err="1"/>
              <a:t>ps</a:t>
            </a:r>
            <a:r>
              <a:rPr lang="cs-CZ" dirty="0"/>
              <a:t>			{pán S}</a:t>
            </a:r>
          </a:p>
          <a:p>
            <a:r>
              <a:rPr lang="cs-CZ" dirty="0"/>
              <a:t>  &lt;&gt; V1,VOVE,</a:t>
            </a:r>
            <a:r>
              <a:rPr lang="cs-CZ" dirty="0">
                <a:solidFill>
                  <a:srgbClr val="FF0000"/>
                </a:solidFill>
              </a:rPr>
              <a:t>VVE</a:t>
            </a:r>
            <a:r>
              <a:rPr lang="cs-CZ" dirty="0"/>
              <a:t>,VZ1,</a:t>
            </a:r>
            <a:r>
              <a:rPr lang="cs-CZ" dirty="0">
                <a:solidFill>
                  <a:srgbClr val="FF0000"/>
                </a:solidFill>
              </a:rPr>
              <a:t>VI</a:t>
            </a:r>
          </a:p>
          <a:p>
            <a:r>
              <a:rPr lang="cs-CZ" dirty="0"/>
              <a:t>  &lt;</a:t>
            </a:r>
            <a:r>
              <a:rPr lang="cs-CZ" dirty="0" err="1"/>
              <a:t>ův</a:t>
            </a:r>
            <a:r>
              <a:rPr lang="cs-CZ" dirty="0"/>
              <a:t>&gt; PRIVL1X</a:t>
            </a:r>
          </a:p>
          <a:p>
            <a:r>
              <a:rPr lang="cs-CZ" dirty="0"/>
              <a:t>  &lt;ov&gt; PRIVL1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958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Strojový popis vzorů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+</a:t>
            </a:r>
            <a:r>
              <a:rPr lang="cs-CZ" dirty="0" err="1"/>
              <a:t>vl</a:t>
            </a:r>
            <a:r>
              <a:rPr lang="cs-CZ" dirty="0"/>
              <a:t>			{pán Fa}</a:t>
            </a:r>
          </a:p>
          <a:p>
            <a:r>
              <a:rPr lang="cs-CZ" dirty="0"/>
              <a:t>  &lt;</a:t>
            </a:r>
            <a:r>
              <a:rPr lang="cs-CZ" dirty="0">
                <a:solidFill>
                  <a:srgbClr val="FF0000"/>
                </a:solidFill>
              </a:rPr>
              <a:t>k</a:t>
            </a:r>
            <a:r>
              <a:rPr lang="cs-CZ" dirty="0"/>
              <a:t>&gt; V1,</a:t>
            </a:r>
            <a:r>
              <a:rPr lang="cs-CZ" dirty="0">
                <a:solidFill>
                  <a:srgbClr val="FF0000"/>
                </a:solidFill>
              </a:rPr>
              <a:t>V13X</a:t>
            </a:r>
            <a:r>
              <a:rPr lang="cs-CZ" dirty="0"/>
              <a:t>,VOVE,</a:t>
            </a:r>
            <a:r>
              <a:rPr lang="cs-CZ" dirty="0">
                <a:solidFill>
                  <a:srgbClr val="FF0000"/>
                </a:solidFill>
              </a:rPr>
              <a:t>VVU</a:t>
            </a:r>
          </a:p>
          <a:p>
            <a:r>
              <a:rPr lang="cs-CZ" dirty="0"/>
              <a:t>  &lt;</a:t>
            </a:r>
            <a:r>
              <a:rPr lang="cs-CZ" dirty="0" err="1"/>
              <a:t>kův</a:t>
            </a:r>
            <a:r>
              <a:rPr lang="cs-CZ" dirty="0"/>
              <a:t>&gt; PRIVL1X</a:t>
            </a:r>
          </a:p>
          <a:p>
            <a:r>
              <a:rPr lang="cs-CZ" dirty="0"/>
              <a:t>  &lt;kov&gt; PRIVL1</a:t>
            </a:r>
          </a:p>
          <a:p>
            <a:r>
              <a:rPr lang="cs-CZ" dirty="0"/>
              <a:t>  &lt;</a:t>
            </a:r>
            <a:r>
              <a:rPr lang="cs-CZ" dirty="0">
                <a:solidFill>
                  <a:srgbClr val="FF0000"/>
                </a:solidFill>
              </a:rPr>
              <a:t>c</a:t>
            </a:r>
            <a:r>
              <a:rPr lang="cs-CZ" dirty="0"/>
              <a:t>&gt; </a:t>
            </a:r>
            <a:r>
              <a:rPr lang="cs-CZ" dirty="0">
                <a:solidFill>
                  <a:srgbClr val="FF0000"/>
                </a:solidFill>
              </a:rPr>
              <a:t>VI,VQ1</a:t>
            </a:r>
          </a:p>
          <a:p>
            <a:r>
              <a:rPr lang="cs-CZ" dirty="0"/>
              <a:t>+</a:t>
            </a:r>
            <a:r>
              <a:rPr lang="cs-CZ" dirty="0" err="1"/>
              <a:t>medvíd</a:t>
            </a:r>
            <a:r>
              <a:rPr lang="cs-CZ" dirty="0"/>
              <a:t>			{pán </a:t>
            </a:r>
            <a:r>
              <a:rPr lang="cs-CZ" dirty="0" err="1"/>
              <a:t>Fb</a:t>
            </a:r>
            <a:r>
              <a:rPr lang="cs-CZ" dirty="0"/>
              <a:t>}</a:t>
            </a:r>
          </a:p>
          <a:p>
            <a:r>
              <a:rPr lang="cs-CZ" dirty="0"/>
              <a:t>  &lt;</a:t>
            </a:r>
            <a:r>
              <a:rPr lang="cs-CZ" dirty="0" err="1">
                <a:solidFill>
                  <a:srgbClr val="FF0000"/>
                </a:solidFill>
              </a:rPr>
              <a:t>ek</a:t>
            </a:r>
            <a:r>
              <a:rPr lang="cs-CZ" dirty="0"/>
              <a:t>&gt; </a:t>
            </a:r>
            <a:r>
              <a:rPr lang="cs-CZ" dirty="0">
                <a:solidFill>
                  <a:srgbClr val="FF0000"/>
                </a:solidFill>
              </a:rPr>
              <a:t>V13X</a:t>
            </a:r>
          </a:p>
          <a:p>
            <a:r>
              <a:rPr lang="cs-CZ" dirty="0"/>
              <a:t>  &lt;k&gt; V1,VOVE,</a:t>
            </a:r>
            <a:r>
              <a:rPr lang="cs-CZ" dirty="0">
                <a:solidFill>
                  <a:srgbClr val="FF0000"/>
                </a:solidFill>
              </a:rPr>
              <a:t>VVU</a:t>
            </a:r>
          </a:p>
          <a:p>
            <a:r>
              <a:rPr lang="cs-CZ" dirty="0"/>
              <a:t>  &lt;</a:t>
            </a:r>
            <a:r>
              <a:rPr lang="cs-CZ" dirty="0" err="1"/>
              <a:t>kův</a:t>
            </a:r>
            <a:r>
              <a:rPr lang="cs-CZ" dirty="0"/>
              <a:t>&gt; PRIVL1X</a:t>
            </a:r>
          </a:p>
          <a:p>
            <a:r>
              <a:rPr lang="cs-CZ" dirty="0"/>
              <a:t>  &lt;kov&gt; PRIVL1</a:t>
            </a:r>
          </a:p>
          <a:p>
            <a:r>
              <a:rPr lang="cs-CZ" dirty="0"/>
              <a:t>  &lt;</a:t>
            </a:r>
            <a:r>
              <a:rPr lang="cs-CZ" dirty="0">
                <a:solidFill>
                  <a:srgbClr val="FF0000"/>
                </a:solidFill>
              </a:rPr>
              <a:t>c</a:t>
            </a:r>
            <a:r>
              <a:rPr lang="cs-CZ" dirty="0"/>
              <a:t>&gt; </a:t>
            </a:r>
            <a:r>
              <a:rPr lang="cs-CZ" dirty="0">
                <a:solidFill>
                  <a:srgbClr val="FF0000"/>
                </a:solidFill>
              </a:rPr>
              <a:t>VI,VQ1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9429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Segmentace slovního tvaru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kmenový základ</a:t>
            </a:r>
          </a:p>
          <a:p>
            <a:r>
              <a:rPr lang="cs-CZ" dirty="0" err="1"/>
              <a:t>Intersegment</a:t>
            </a:r>
            <a:endParaRPr lang="cs-CZ" dirty="0"/>
          </a:p>
          <a:p>
            <a:r>
              <a:rPr lang="cs-CZ" dirty="0"/>
              <a:t>Koncovkové množiny</a:t>
            </a:r>
          </a:p>
        </p:txBody>
      </p:sp>
    </p:spTree>
    <p:extLst>
      <p:ext uri="{BB962C8B-B14F-4D97-AF65-F5344CB8AC3E}">
        <p14:creationId xmlns:p14="http://schemas.microsoft.com/office/powerpoint/2010/main" val="9546561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Mnemotechnika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Vztah ke klasickým vzorům (1=pán, 3=muž, …)</a:t>
            </a:r>
          </a:p>
          <a:p>
            <a:r>
              <a:rPr lang="cs-CZ" dirty="0"/>
              <a:t>Rozčlenění na koncovkové množiny podle n-</a:t>
            </a:r>
            <a:r>
              <a:rPr lang="cs-CZ" dirty="0" err="1"/>
              <a:t>tic</a:t>
            </a:r>
            <a:r>
              <a:rPr lang="cs-CZ" dirty="0"/>
              <a:t> koncovek se společnými vlastnostmi</a:t>
            </a:r>
          </a:p>
        </p:txBody>
      </p:sp>
    </p:spTree>
    <p:extLst>
      <p:ext uri="{BB962C8B-B14F-4D97-AF65-F5344CB8AC3E}">
        <p14:creationId xmlns:p14="http://schemas.microsoft.com/office/powerpoint/2010/main" val="30844111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https://nlp.fi.muni.cz/projekty/wwwajka/WwwAjkaSkripty/morph.cgi?jazyk=0</a:t>
            </a:r>
            <a:r>
              <a:rPr lang="cs-CZ" dirty="0"/>
              <a:t>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29162" y="3874390"/>
            <a:ext cx="5977318" cy="286572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1" y="1690688"/>
            <a:ext cx="7178040" cy="218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4581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Fonetika a grafika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Porovnejte zápis dotazu v jazyce </a:t>
            </a:r>
            <a:r>
              <a:rPr lang="cs-CZ" dirty="0" err="1"/>
              <a:t>cql</a:t>
            </a:r>
            <a:r>
              <a:rPr lang="cs-CZ" dirty="0"/>
              <a:t> na slovní tvary slov tradičně řazených k jedinému vzoru</a:t>
            </a:r>
          </a:p>
          <a:p>
            <a:r>
              <a:rPr lang="cs-CZ" dirty="0"/>
              <a:t>Tvary substantiv </a:t>
            </a:r>
            <a:r>
              <a:rPr lang="cs-CZ" i="1" dirty="0"/>
              <a:t>muž </a:t>
            </a:r>
            <a:r>
              <a:rPr lang="cs-CZ" dirty="0"/>
              <a:t>a </a:t>
            </a:r>
            <a:r>
              <a:rPr lang="cs-CZ" i="1" dirty="0"/>
              <a:t>choť</a:t>
            </a:r>
          </a:p>
          <a:p>
            <a:r>
              <a:rPr lang="cs-CZ" dirty="0"/>
              <a:t>Tvary substantiv </a:t>
            </a:r>
            <a:r>
              <a:rPr lang="cs-CZ" i="1" dirty="0"/>
              <a:t>růže</a:t>
            </a:r>
            <a:r>
              <a:rPr lang="cs-CZ" dirty="0"/>
              <a:t> a </a:t>
            </a:r>
            <a:r>
              <a:rPr lang="cs-CZ" i="1" dirty="0"/>
              <a:t>vůně</a:t>
            </a:r>
          </a:p>
          <a:p>
            <a:r>
              <a:rPr lang="cs-CZ" dirty="0"/>
              <a:t>Tvary substantiv </a:t>
            </a:r>
            <a:r>
              <a:rPr lang="cs-CZ" i="1" dirty="0"/>
              <a:t>kníže </a:t>
            </a:r>
            <a:r>
              <a:rPr lang="cs-CZ" dirty="0"/>
              <a:t>a </a:t>
            </a:r>
            <a:r>
              <a:rPr lang="cs-CZ" i="1" dirty="0"/>
              <a:t>hrabě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2429" y="2514599"/>
            <a:ext cx="6105525" cy="118833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2429" y="4001294"/>
            <a:ext cx="625792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120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NLP jako aplikační oblast exaktního popisu jazyka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víme o hláskových alternacích ve flexi</a:t>
            </a:r>
          </a:p>
          <a:p>
            <a:r>
              <a:rPr lang="cs-CZ" dirty="0"/>
              <a:t>Umíme formulovat pravidla?</a:t>
            </a:r>
          </a:p>
          <a:p>
            <a:r>
              <a:rPr lang="cs-CZ" dirty="0"/>
              <a:t>Víme, jak se vypořádat s výjimkami?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92200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Pravidla distribuce variantních koncovek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Víme, jaká pravidla platí?</a:t>
            </a:r>
          </a:p>
          <a:p>
            <a:r>
              <a:rPr lang="cs-CZ" dirty="0"/>
              <a:t>Umíme je formálně vyjádřit?</a:t>
            </a:r>
          </a:p>
          <a:p>
            <a:r>
              <a:rPr lang="cs-CZ" dirty="0"/>
              <a:t>Umíme ověřit jejich platnost/ nalézt výjimky?</a:t>
            </a:r>
          </a:p>
        </p:txBody>
      </p:sp>
    </p:spTree>
    <p:extLst>
      <p:ext uri="{BB962C8B-B14F-4D97-AF65-F5344CB8AC3E}">
        <p14:creationId xmlns:p14="http://schemas.microsoft.com/office/powerpoint/2010/main" val="26985867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Pravidla výskytu hláskových alternací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Víme na čem závisí?</a:t>
            </a:r>
          </a:p>
          <a:p>
            <a:r>
              <a:rPr lang="cs-CZ" dirty="0"/>
              <a:t>Umíme to zjišťovat?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47213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Výskyt hláskových alternací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 nějaké omezení místa alternace?</a:t>
            </a:r>
          </a:p>
          <a:p>
            <a:r>
              <a:rPr lang="cs-CZ" dirty="0"/>
              <a:t>Lze místo alternace formálně popsat?</a:t>
            </a:r>
          </a:p>
          <a:p>
            <a:r>
              <a:rPr lang="cs-CZ" dirty="0"/>
              <a:t>Potřebujeme morfémovou segmentaci, nebo lépe – v čem nám může pomoci?</a:t>
            </a:r>
          </a:p>
        </p:txBody>
      </p:sp>
    </p:spTree>
    <p:extLst>
      <p:ext uri="{BB962C8B-B14F-4D97-AF65-F5344CB8AC3E}">
        <p14:creationId xmlns:p14="http://schemas.microsoft.com/office/powerpoint/2010/main" val="1913839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Lingvistika a NLP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 střední škole se učí, že úkolem morfologické analýzy slova je určit morfologické kategorie danému slovu v textu příslušné. </a:t>
            </a:r>
          </a:p>
          <a:p>
            <a:r>
              <a:rPr lang="cs-CZ" dirty="0"/>
              <a:t>Pro člověka je tato definice přijatelná, a koneckonců každý z nás na oné střední škole nakonec nějak uspěl. </a:t>
            </a:r>
          </a:p>
          <a:p>
            <a:r>
              <a:rPr lang="cs-CZ" dirty="0"/>
              <a:t>Při počítačovém zpracování je však situaci třeba definovat a popsat mnohem přesněji.</a:t>
            </a:r>
          </a:p>
          <a:p>
            <a:r>
              <a:rPr lang="cs-CZ" dirty="0"/>
              <a:t>Především je třeba jasně rozlišovat mezi morfologickou kategorií a její hodnotou.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36324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- cvičení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Pozorujme spojitost mezi pravidlem o distribuci variantních koncovek vokativu singuláru maskulin životných a kodifikací.</a:t>
            </a:r>
          </a:p>
          <a:p>
            <a:r>
              <a:rPr lang="cs-CZ" dirty="0"/>
              <a:t>Pane </a:t>
            </a:r>
            <a:r>
              <a:rPr lang="cs-CZ" i="1" dirty="0">
                <a:solidFill>
                  <a:srgbClr val="FF0000"/>
                </a:solidFill>
              </a:rPr>
              <a:t>soud</a:t>
            </a:r>
            <a:r>
              <a:rPr lang="en-US" i="1" dirty="0">
                <a:solidFill>
                  <a:srgbClr val="FF0000"/>
                </a:solidFill>
              </a:rPr>
              <a:t>[c</a:t>
            </a:r>
            <a:r>
              <a:rPr lang="cs-CZ" i="1" dirty="0">
                <a:solidFill>
                  <a:srgbClr val="FF0000"/>
                </a:solidFill>
              </a:rPr>
              <a:t>č</a:t>
            </a:r>
            <a:r>
              <a:rPr lang="en-US" i="1" dirty="0">
                <a:solidFill>
                  <a:srgbClr val="FF0000"/>
                </a:solidFill>
              </a:rPr>
              <a:t>]</a:t>
            </a:r>
            <a:r>
              <a:rPr lang="cs-CZ" i="1" dirty="0">
                <a:solidFill>
                  <a:srgbClr val="FF0000"/>
                </a:solidFill>
              </a:rPr>
              <a:t>e</a:t>
            </a:r>
          </a:p>
          <a:p>
            <a:r>
              <a:rPr lang="cs-CZ" dirty="0"/>
              <a:t>Který z tvarů je kodifikovaný?</a:t>
            </a:r>
          </a:p>
          <a:p>
            <a:r>
              <a:rPr lang="cs-CZ" dirty="0"/>
              <a:t>Umíme definovat důsledky systematické (nenahodilé – analogické) změny v kodifikaci?</a:t>
            </a:r>
          </a:p>
          <a:p>
            <a:r>
              <a:rPr lang="cs-CZ" dirty="0"/>
              <a:t>Lze někde v systému českého tvarosloví/derivace vidět působení tlaku analogie a v jejím důsledku i rozkolísání systému? </a:t>
            </a:r>
          </a:p>
        </p:txBody>
      </p:sp>
    </p:spTree>
    <p:extLst>
      <p:ext uri="{BB962C8B-B14F-4D97-AF65-F5344CB8AC3E}">
        <p14:creationId xmlns:p14="http://schemas.microsoft.com/office/powerpoint/2010/main" val="18007882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 změna c/č v češtině pravidelná nebo nahodilá?</a:t>
            </a:r>
          </a:p>
          <a:p>
            <a:r>
              <a:rPr lang="cs-CZ" dirty="0"/>
              <a:t>Čím se řídí?</a:t>
            </a:r>
          </a:p>
          <a:p>
            <a:r>
              <a:rPr lang="cs-CZ" dirty="0"/>
              <a:t>Kde k ní dochází?</a:t>
            </a:r>
          </a:p>
        </p:txBody>
      </p:sp>
    </p:spTree>
    <p:extLst>
      <p:ext uri="{BB962C8B-B14F-4D97-AF65-F5344CB8AC3E}">
        <p14:creationId xmlns:p14="http://schemas.microsoft.com/office/powerpoint/2010/main" val="10479763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Hledáme dvojice slov, v nichž po c/č následuje přední vokál a jinak jsou identické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7224" y="1825625"/>
            <a:ext cx="871755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3500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Pozorování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prá</a:t>
            </a:r>
            <a:r>
              <a:rPr lang="en-US" dirty="0"/>
              <a:t>[</a:t>
            </a:r>
            <a:r>
              <a:rPr lang="cs-CZ" dirty="0" err="1"/>
              <a:t>cč</a:t>
            </a:r>
            <a:r>
              <a:rPr lang="en-US" dirty="0"/>
              <a:t>]</a:t>
            </a:r>
            <a:r>
              <a:rPr lang="cs-CZ" dirty="0"/>
              <a:t>e</a:t>
            </a:r>
          </a:p>
          <a:p>
            <a:r>
              <a:rPr lang="cs-CZ" dirty="0" err="1"/>
              <a:t>ru</a:t>
            </a:r>
            <a:r>
              <a:rPr lang="en-US" dirty="0"/>
              <a:t>[</a:t>
            </a:r>
            <a:r>
              <a:rPr lang="cs-CZ" dirty="0" err="1"/>
              <a:t>cč</a:t>
            </a:r>
            <a:r>
              <a:rPr lang="en-US" dirty="0"/>
              <a:t>]</a:t>
            </a:r>
            <a:r>
              <a:rPr lang="cs-CZ" dirty="0"/>
              <a:t>e, </a:t>
            </a:r>
            <a:r>
              <a:rPr lang="cs-CZ" dirty="0" err="1"/>
              <a:t>kon</a:t>
            </a:r>
            <a:r>
              <a:rPr lang="en-US" dirty="0"/>
              <a:t>[c</a:t>
            </a:r>
            <a:r>
              <a:rPr lang="cs-CZ" dirty="0"/>
              <a:t>č</a:t>
            </a:r>
            <a:r>
              <a:rPr lang="en-US" dirty="0"/>
              <a:t>]</a:t>
            </a:r>
            <a:r>
              <a:rPr lang="cs-CZ" dirty="0"/>
              <a:t>e</a:t>
            </a:r>
          </a:p>
          <a:p>
            <a:r>
              <a:rPr lang="cs-CZ" dirty="0" err="1"/>
              <a:t>ot</a:t>
            </a:r>
            <a:r>
              <a:rPr lang="en-US" dirty="0"/>
              <a:t>[</a:t>
            </a:r>
            <a:r>
              <a:rPr lang="cs-CZ" dirty="0" err="1"/>
              <a:t>cč</a:t>
            </a:r>
            <a:r>
              <a:rPr lang="en-US" dirty="0"/>
              <a:t>]</a:t>
            </a:r>
            <a:r>
              <a:rPr lang="cs-CZ" dirty="0"/>
              <a:t>e, zástup</a:t>
            </a:r>
            <a:r>
              <a:rPr lang="en-US" dirty="0"/>
              <a:t>[</a:t>
            </a:r>
            <a:r>
              <a:rPr lang="cs-CZ" dirty="0" err="1"/>
              <a:t>cč</a:t>
            </a:r>
            <a:r>
              <a:rPr lang="en-US" dirty="0"/>
              <a:t>]</a:t>
            </a:r>
            <a:r>
              <a:rPr lang="cs-CZ" dirty="0"/>
              <a:t>e, chlap</a:t>
            </a:r>
            <a:r>
              <a:rPr lang="en-US" dirty="0"/>
              <a:t>[</a:t>
            </a:r>
            <a:r>
              <a:rPr lang="cs-CZ" dirty="0" err="1"/>
              <a:t>cč</a:t>
            </a:r>
            <a:r>
              <a:rPr lang="en-US" dirty="0"/>
              <a:t>]</a:t>
            </a:r>
            <a:r>
              <a:rPr lang="cs-CZ" dirty="0"/>
              <a:t>e, </a:t>
            </a:r>
            <a:r>
              <a:rPr lang="cs-CZ" dirty="0" err="1"/>
              <a:t>vůd</a:t>
            </a:r>
            <a:r>
              <a:rPr lang="en-US" dirty="0"/>
              <a:t>[</a:t>
            </a:r>
            <a:r>
              <a:rPr lang="cs-CZ" dirty="0" err="1"/>
              <a:t>cč</a:t>
            </a:r>
            <a:r>
              <a:rPr lang="en-US" dirty="0"/>
              <a:t>]</a:t>
            </a:r>
            <a:r>
              <a:rPr lang="cs-CZ" dirty="0"/>
              <a:t>e, …</a:t>
            </a:r>
          </a:p>
          <a:p>
            <a:r>
              <a:rPr lang="cs-CZ" dirty="0"/>
              <a:t>Závěr: Distribuce </a:t>
            </a:r>
            <a:r>
              <a:rPr lang="en-US" dirty="0"/>
              <a:t>[</a:t>
            </a:r>
            <a:r>
              <a:rPr lang="cs-CZ" dirty="0" err="1"/>
              <a:t>cč</a:t>
            </a:r>
            <a:r>
              <a:rPr lang="en-US" dirty="0"/>
              <a:t>]</a:t>
            </a:r>
            <a:r>
              <a:rPr lang="cs-CZ" dirty="0"/>
              <a:t>  před předními vokály není řízena fonologicky, ale morfonologicky. </a:t>
            </a:r>
          </a:p>
          <a:p>
            <a:r>
              <a:rPr lang="cs-CZ" dirty="0"/>
              <a:t>Všimněme si, jak je tomu v případě</a:t>
            </a:r>
            <a:r>
              <a:rPr lang="en-US" dirty="0"/>
              <a:t> [</a:t>
            </a:r>
            <a:r>
              <a:rPr lang="cs-CZ" dirty="0" err="1"/>
              <a:t>rř</a:t>
            </a:r>
            <a:r>
              <a:rPr lang="en-US" dirty="0"/>
              <a:t>]</a:t>
            </a:r>
            <a:r>
              <a:rPr lang="cs-CZ" dirty="0"/>
              <a:t>:</a:t>
            </a:r>
          </a:p>
          <a:p>
            <a:r>
              <a:rPr lang="cs-CZ" dirty="0"/>
              <a:t>kobře, patře, Petře, doktore</a:t>
            </a:r>
          </a:p>
        </p:txBody>
      </p:sp>
    </p:spTree>
    <p:extLst>
      <p:ext uri="{BB962C8B-B14F-4D97-AF65-F5344CB8AC3E}">
        <p14:creationId xmlns:p14="http://schemas.microsoft.com/office/powerpoint/2010/main" val="34518006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Potřeba povědomí o možnostech a mezích formalizace (pravidla a výjimky, kontextová pravidla)</a:t>
            </a:r>
          </a:p>
          <a:p>
            <a:r>
              <a:rPr lang="cs-CZ" dirty="0"/>
              <a:t> Potřeba povědomí o rozdílech v terminologii (např. kmen, koncovka, …)</a:t>
            </a:r>
          </a:p>
          <a:p>
            <a:r>
              <a:rPr lang="cs-CZ" dirty="0"/>
              <a:t>Potřeba povědomí o fungování nástrojů (např. jednotlivé kroky automatické analýzy)</a:t>
            </a:r>
          </a:p>
          <a:p>
            <a:r>
              <a:rPr lang="cs-CZ" dirty="0"/>
              <a:t>Potřeba povědomí o technických zjednodušeních (např. jednoslovná morfologie)</a:t>
            </a:r>
          </a:p>
        </p:txBody>
      </p:sp>
    </p:spTree>
    <p:extLst>
      <p:ext uri="{BB962C8B-B14F-4D97-AF65-F5344CB8AC3E}">
        <p14:creationId xmlns:p14="http://schemas.microsoft.com/office/powerpoint/2010/main" val="40040374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Ke čtení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OSOLSOBĚ, Klára a Karel PALA. Czech Stem </a:t>
            </a:r>
            <a:r>
              <a:rPr lang="cs-CZ" dirty="0" err="1"/>
              <a:t>Dictionary</a:t>
            </a:r>
            <a:r>
              <a:rPr lang="cs-CZ" dirty="0"/>
              <a:t>. Czech stem </a:t>
            </a:r>
            <a:r>
              <a:rPr lang="cs-CZ" dirty="0" err="1"/>
              <a:t>Dictionary</a:t>
            </a:r>
            <a:r>
              <a:rPr lang="cs-CZ" dirty="0"/>
              <a:t>. In </a:t>
            </a:r>
            <a:r>
              <a:rPr lang="cs-CZ" i="1" dirty="0"/>
              <a:t>Sborník prací filozofické fakulty brněnské univerzity</a:t>
            </a:r>
            <a:r>
              <a:rPr lang="cs-CZ" dirty="0"/>
              <a:t>. 1. vyd. Brno: Masarykova univerzita, Brno, 1993. s. 51-60, 10 s. ISBN 80-210-0883-0. ()</a:t>
            </a:r>
          </a:p>
          <a:p>
            <a:r>
              <a:rPr lang="cs-CZ" dirty="0"/>
              <a:t>OSOLSOBĚ, Klára, PALA, Karel, RYCHLÝ, Pavel. Frekvence vzorů českých sloves (na materiálu ČNK). </a:t>
            </a:r>
            <a:r>
              <a:rPr lang="cs-CZ" i="1" dirty="0"/>
              <a:t>Slovo a slovesnost</a:t>
            </a:r>
            <a:r>
              <a:rPr lang="cs-CZ" dirty="0"/>
              <a:t>, Praha: Akademie věd ČR, ÚJČ, 1998, roč. 98, č. 4, s. 265-277. ISSN 0037-7031.</a:t>
            </a:r>
          </a:p>
          <a:p>
            <a:r>
              <a:rPr lang="cs-CZ" dirty="0"/>
              <a:t>(</a:t>
            </a:r>
            <a:r>
              <a:rPr lang="cs-CZ" dirty="0">
                <a:hlinkClick r:id="rId2"/>
              </a:rPr>
              <a:t>http://sas.ujc.cas.cz/</a:t>
            </a:r>
            <a:r>
              <a:rPr lang="cs-CZ" dirty="0" err="1">
                <a:hlinkClick r:id="rId2"/>
              </a:rPr>
              <a:t>archiv.php?lang</a:t>
            </a:r>
            <a:r>
              <a:rPr lang="cs-CZ" dirty="0">
                <a:hlinkClick r:id="rId2"/>
              </a:rPr>
              <a:t>=</a:t>
            </a:r>
            <a:r>
              <a:rPr lang="cs-CZ" dirty="0" err="1">
                <a:hlinkClick r:id="rId2"/>
              </a:rPr>
              <a:t>en&amp;art</a:t>
            </a:r>
            <a:r>
              <a:rPr lang="cs-CZ" dirty="0">
                <a:hlinkClick r:id="rId2"/>
              </a:rPr>
              <a:t>=3804</a:t>
            </a:r>
            <a:r>
              <a:rPr lang="cs-CZ" dirty="0"/>
              <a:t>)</a:t>
            </a:r>
          </a:p>
          <a:p>
            <a:r>
              <a:rPr lang="cs-CZ" dirty="0">
                <a:hlinkClick r:id="rId3"/>
              </a:rPr>
              <a:t>https://digilib.phil.muni.cz/bitstream/handle/11222.digilib/100316/A_Linguistica_46-1998-1_9.pdf?sequence=1</a:t>
            </a:r>
            <a:endParaRPr lang="cs-CZ" dirty="0"/>
          </a:p>
          <a:p>
            <a:r>
              <a:rPr lang="cs-CZ"/>
              <a:t>Jaroslava </a:t>
            </a:r>
            <a:r>
              <a:rPr lang="cs-CZ" dirty="0"/>
              <a:t>Hlaváčová, Marie Mikulová, Barbora Štěpánková, Jan Hajič (2019): </a:t>
            </a:r>
            <a:r>
              <a:rPr lang="cs-CZ" dirty="0" err="1">
                <a:hlinkClick r:id="rId4"/>
              </a:rPr>
              <a:t>Modifications</a:t>
            </a:r>
            <a:r>
              <a:rPr lang="cs-CZ" dirty="0">
                <a:hlinkClick r:id="rId4"/>
              </a:rPr>
              <a:t> </a:t>
            </a:r>
            <a:r>
              <a:rPr lang="cs-CZ" dirty="0" err="1">
                <a:hlinkClick r:id="rId4"/>
              </a:rPr>
              <a:t>of</a:t>
            </a:r>
            <a:r>
              <a:rPr lang="cs-CZ" dirty="0">
                <a:hlinkClick r:id="rId4"/>
              </a:rPr>
              <a:t> </a:t>
            </a:r>
            <a:r>
              <a:rPr lang="cs-CZ" dirty="0" err="1">
                <a:hlinkClick r:id="rId4"/>
              </a:rPr>
              <a:t>the</a:t>
            </a:r>
            <a:r>
              <a:rPr lang="cs-CZ" dirty="0">
                <a:hlinkClick r:id="rId4"/>
              </a:rPr>
              <a:t> Czech </a:t>
            </a:r>
            <a:r>
              <a:rPr lang="cs-CZ" dirty="0" err="1">
                <a:hlinkClick r:id="rId4"/>
              </a:rPr>
              <a:t>morphological</a:t>
            </a:r>
            <a:r>
              <a:rPr lang="cs-CZ" dirty="0">
                <a:hlinkClick r:id="rId4"/>
              </a:rPr>
              <a:t> </a:t>
            </a:r>
            <a:r>
              <a:rPr lang="cs-CZ" dirty="0" err="1">
                <a:hlinkClick r:id="rId4"/>
              </a:rPr>
              <a:t>dictionary</a:t>
            </a:r>
            <a:r>
              <a:rPr lang="cs-CZ" dirty="0">
                <a:hlinkClick r:id="rId4"/>
              </a:rPr>
              <a:t> </a:t>
            </a:r>
            <a:r>
              <a:rPr lang="cs-CZ" dirty="0" err="1">
                <a:hlinkClick r:id="rId4"/>
              </a:rPr>
              <a:t>for</a:t>
            </a:r>
            <a:r>
              <a:rPr lang="cs-CZ" dirty="0">
                <a:hlinkClick r:id="rId4"/>
              </a:rPr>
              <a:t> </a:t>
            </a:r>
            <a:r>
              <a:rPr lang="cs-CZ" dirty="0" err="1">
                <a:hlinkClick r:id="rId4"/>
              </a:rPr>
              <a:t>consistent</a:t>
            </a:r>
            <a:r>
              <a:rPr lang="cs-CZ" dirty="0">
                <a:hlinkClick r:id="rId4"/>
              </a:rPr>
              <a:t> corpus </a:t>
            </a:r>
            <a:r>
              <a:rPr lang="cs-CZ" dirty="0" err="1">
                <a:hlinkClick r:id="rId4"/>
              </a:rPr>
              <a:t>annotation</a:t>
            </a:r>
            <a:r>
              <a:rPr lang="cs-CZ" dirty="0"/>
              <a:t>. In: </a:t>
            </a:r>
            <a:r>
              <a:rPr lang="cs-CZ" i="1" dirty="0" err="1"/>
              <a:t>Jazykovedný</a:t>
            </a:r>
            <a:r>
              <a:rPr lang="cs-CZ" i="1" dirty="0"/>
              <a:t> časopis / </a:t>
            </a:r>
            <a:r>
              <a:rPr lang="cs-CZ" i="1" dirty="0" err="1"/>
              <a:t>Journal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Linguistics</a:t>
            </a:r>
            <a:r>
              <a:rPr lang="cs-CZ" dirty="0"/>
              <a:t>, </a:t>
            </a:r>
            <a:r>
              <a:rPr lang="cs-CZ" dirty="0">
                <a:hlinkClick r:id="rId5"/>
              </a:rPr>
              <a:t>ISSN</a:t>
            </a:r>
            <a:r>
              <a:rPr lang="cs-CZ" dirty="0"/>
              <a:t> 0021-5597, vol. 70, no. 2, pp. 380-389</a:t>
            </a:r>
          </a:p>
        </p:txBody>
      </p:sp>
    </p:spTree>
    <p:extLst>
      <p:ext uri="{BB962C8B-B14F-4D97-AF65-F5344CB8AC3E}">
        <p14:creationId xmlns:p14="http://schemas.microsoft.com/office/powerpoint/2010/main" val="3685555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Přístup jazykovědce a informatika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Segmentace slovního tvaru (lexikální kořeny, afixy, typy afixů)</a:t>
            </a:r>
          </a:p>
          <a:p>
            <a:r>
              <a:rPr lang="cs-CZ" dirty="0"/>
              <a:t>Terminologie </a:t>
            </a:r>
          </a:p>
          <a:p>
            <a:r>
              <a:rPr lang="cs-CZ" dirty="0"/>
              <a:t>Definice termínů</a:t>
            </a:r>
          </a:p>
          <a:p>
            <a:r>
              <a:rPr lang="cs-CZ" dirty="0"/>
              <a:t>Příklady (rozdíl mezi koncovkou a koncovým řetězcem, prefixem a iniciálním řetězcem)</a:t>
            </a:r>
          </a:p>
        </p:txBody>
      </p:sp>
    </p:spTree>
    <p:extLst>
      <p:ext uri="{BB962C8B-B14F-4D97-AF65-F5344CB8AC3E}">
        <p14:creationId xmlns:p14="http://schemas.microsoft.com/office/powerpoint/2010/main" val="1396369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Slovo a jeho tvary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Bohatství tvaroslovného systému (systémové slovo/textové slovo)</a:t>
            </a:r>
          </a:p>
          <a:p>
            <a:r>
              <a:rPr lang="cs-CZ" dirty="0"/>
              <a:t>Vymezení tvaroslovného systému (Lemma/Word)</a:t>
            </a:r>
          </a:p>
          <a:p>
            <a:r>
              <a:rPr lang="cs-CZ" dirty="0"/>
              <a:t>Lemmatizace je závislá na tradici konkrétního jazyka i na rovině jazyka, kterou právě analyzujeme</a:t>
            </a:r>
          </a:p>
          <a:p>
            <a:r>
              <a:rPr lang="cs-CZ" dirty="0"/>
              <a:t>Technická řešení (nemusí být u všech nástrojů NLP identická)</a:t>
            </a:r>
          </a:p>
        </p:txBody>
      </p:sp>
    </p:spTree>
    <p:extLst>
      <p:ext uri="{BB962C8B-B14F-4D97-AF65-F5344CB8AC3E}">
        <p14:creationId xmlns:p14="http://schemas.microsoft.com/office/powerpoint/2010/main" val="1901210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poznáme, co k sobě patří a co ne?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přípravku, přípravky, přípravek, přípravkem, přípravka</a:t>
            </a:r>
          </a:p>
          <a:p>
            <a:r>
              <a:rPr lang="cs-CZ" i="1" dirty="0" err="1"/>
              <a:t>správec</a:t>
            </a:r>
            <a:r>
              <a:rPr lang="cs-CZ" i="1" dirty="0"/>
              <a:t>, správce, správci, správcem</a:t>
            </a:r>
          </a:p>
          <a:p>
            <a:r>
              <a:rPr lang="cs-CZ" i="1" dirty="0"/>
              <a:t>buřt, buřtu, buřta, buřtem, </a:t>
            </a:r>
            <a:r>
              <a:rPr lang="cs-CZ" i="1" dirty="0" err="1"/>
              <a:t>buřtovi</a:t>
            </a:r>
            <a:endParaRPr lang="cs-CZ" i="1" dirty="0"/>
          </a:p>
          <a:p>
            <a:r>
              <a:rPr lang="cs-CZ" i="1" dirty="0"/>
              <a:t>koblih, koblihu, kobliha, koblihem, koblihou</a:t>
            </a:r>
          </a:p>
          <a:p>
            <a:r>
              <a:rPr lang="cs-CZ" i="1" dirty="0"/>
              <a:t>myslím, myslíš, mysli, myslel, myslit, myslet</a:t>
            </a:r>
          </a:p>
          <a:p>
            <a:r>
              <a:rPr lang="cs-CZ" i="1" dirty="0"/>
              <a:t>citron, citrónu, citronem, citróny</a:t>
            </a:r>
          </a:p>
          <a:p>
            <a:r>
              <a:rPr lang="cs-CZ" i="1" dirty="0"/>
              <a:t>filozof, filosofa, filozofem, filosofovi</a:t>
            </a:r>
          </a:p>
          <a:p>
            <a:endParaRPr lang="cs-CZ" i="1" dirty="0"/>
          </a:p>
          <a:p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185873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 jazyky existují značné rozdíly v bohatství a v pojetí tvaroslovného systému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764165"/>
            <a:ext cx="10515600" cy="247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428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Značky pro slovesa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1637" y="2448719"/>
            <a:ext cx="8848725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694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Značky pro substantiva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2075" y="1972469"/>
            <a:ext cx="946785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09609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1513</TotalTime>
  <Words>1189</Words>
  <Application>Microsoft Office PowerPoint</Application>
  <PresentationFormat>Širokoúhlá obrazovka</PresentationFormat>
  <Paragraphs>141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Motiv Office</vt:lpstr>
      <vt:lpstr>PLIN063_1 Algoritmický popis morfologie</vt:lpstr>
      <vt:lpstr>Osnova</vt:lpstr>
      <vt:lpstr>Lingvistika a NLP</vt:lpstr>
      <vt:lpstr>Přístup jazykovědce a informatika</vt:lpstr>
      <vt:lpstr>Slovo a jeho tvary</vt:lpstr>
      <vt:lpstr>Jak poznáme, co k sobě patří a co ne?</vt:lpstr>
      <vt:lpstr>Mezi jazyky existují značné rozdíly v bohatství a v pojetí tvaroslovného systému</vt:lpstr>
      <vt:lpstr>Značky pro slovesa</vt:lpstr>
      <vt:lpstr>Značky pro substantiva</vt:lpstr>
      <vt:lpstr>láska - substantivum</vt:lpstr>
      <vt:lpstr>milovat - sloveso</vt:lpstr>
      <vt:lpstr>milulující - adjektivum</vt:lpstr>
      <vt:lpstr>Společné a odlišné</vt:lpstr>
      <vt:lpstr>Formy + významy + funkce</vt:lpstr>
      <vt:lpstr>Tvary substantiv slon, vlk, pes, papoušek</vt:lpstr>
      <vt:lpstr>Porovnejte zápis dotazu v jazyce cql na slovní tvary slov tradičně řazených k jedinému vzoru</vt:lpstr>
      <vt:lpstr>slon/vlk</vt:lpstr>
      <vt:lpstr>pes/papoušek</vt:lpstr>
      <vt:lpstr>Popište zjištěné nesrovnalosti aparátem lingvistických termínů</vt:lpstr>
      <vt:lpstr>Strojový popis vzorů</vt:lpstr>
      <vt:lpstr>Strojový popis vzorů</vt:lpstr>
      <vt:lpstr>Segmentace slovního tvaru</vt:lpstr>
      <vt:lpstr>Mnemotechnika</vt:lpstr>
      <vt:lpstr>https://nlp.fi.muni.cz/projekty/wwwajka/WwwAjkaSkripty/morph.cgi?jazyk=0 </vt:lpstr>
      <vt:lpstr>Fonetika a grafika</vt:lpstr>
      <vt:lpstr>NLP jako aplikační oblast exaktního popisu jazyka</vt:lpstr>
      <vt:lpstr>Pravidla distribuce variantních koncovek</vt:lpstr>
      <vt:lpstr>Pravidla výskytu hláskových alternací</vt:lpstr>
      <vt:lpstr>Výskyt hláskových alternací</vt:lpstr>
      <vt:lpstr>Příklady - cvičení</vt:lpstr>
      <vt:lpstr>Otázky</vt:lpstr>
      <vt:lpstr>Hledáme dvojice slov, v nichž po c/č následuje přední vokál a jinak jsou identické</vt:lpstr>
      <vt:lpstr>Pozorování</vt:lpstr>
      <vt:lpstr>Závěr</vt:lpstr>
      <vt:lpstr>Ke čtení</vt:lpstr>
    </vt:vector>
  </TitlesOfParts>
  <Company>FFMU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PLIN063 Algoritmický popis morfologie</dc:title>
  <dc:creator>petr</dc:creator>
  <cp:lastModifiedBy>Klára Osolsobě</cp:lastModifiedBy>
  <cp:revision>41</cp:revision>
  <dcterms:created xsi:type="dcterms:W3CDTF">2020-01-06T15:27:39Z</dcterms:created>
  <dcterms:modified xsi:type="dcterms:W3CDTF">2022-01-24T14:03:40Z</dcterms:modified>
</cp:coreProperties>
</file>