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8" r:id="rId5"/>
    <p:sldId id="274" r:id="rId6"/>
    <p:sldId id="259" r:id="rId7"/>
    <p:sldId id="275" r:id="rId8"/>
    <p:sldId id="276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7" r:id="rId23"/>
    <p:sldId id="278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11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511F-9771-42AD-B6D6-5ED945973B8B}" type="datetimeFigureOut">
              <a:rPr lang="cs-CZ" smtClean="0"/>
              <a:t>08.05.2022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B44-2DBC-48ED-9AF6-81B10878EA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369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511F-9771-42AD-B6D6-5ED945973B8B}" type="datetimeFigureOut">
              <a:rPr lang="cs-CZ" smtClean="0"/>
              <a:t>08.05.2022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B44-2DBC-48ED-9AF6-81B10878EA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0796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511F-9771-42AD-B6D6-5ED945973B8B}" type="datetimeFigureOut">
              <a:rPr lang="cs-CZ" smtClean="0"/>
              <a:t>08.05.2022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B44-2DBC-48ED-9AF6-81B10878EA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9629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511F-9771-42AD-B6D6-5ED945973B8B}" type="datetimeFigureOut">
              <a:rPr lang="cs-CZ" smtClean="0"/>
              <a:t>08.05.2022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B44-2DBC-48ED-9AF6-81B10878EA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0853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511F-9771-42AD-B6D6-5ED945973B8B}" type="datetimeFigureOut">
              <a:rPr lang="cs-CZ" smtClean="0"/>
              <a:t>08.05.2022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B44-2DBC-48ED-9AF6-81B10878EA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8652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511F-9771-42AD-B6D6-5ED945973B8B}" type="datetimeFigureOut">
              <a:rPr lang="cs-CZ" smtClean="0"/>
              <a:t>08.05.2022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B44-2DBC-48ED-9AF6-81B10878EA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15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511F-9771-42AD-B6D6-5ED945973B8B}" type="datetimeFigureOut">
              <a:rPr lang="cs-CZ" smtClean="0"/>
              <a:t>08.05.2022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B44-2DBC-48ED-9AF6-81B10878EA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1797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511F-9771-42AD-B6D6-5ED945973B8B}" type="datetimeFigureOut">
              <a:rPr lang="cs-CZ" smtClean="0"/>
              <a:t>08.05.2022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B44-2DBC-48ED-9AF6-81B10878EA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7057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511F-9771-42AD-B6D6-5ED945973B8B}" type="datetimeFigureOut">
              <a:rPr lang="cs-CZ" smtClean="0"/>
              <a:t>08.05.2022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B44-2DBC-48ED-9AF6-81B10878EA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5214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511F-9771-42AD-B6D6-5ED945973B8B}" type="datetimeFigureOut">
              <a:rPr lang="cs-CZ" smtClean="0"/>
              <a:t>08.05.2022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B44-2DBC-48ED-9AF6-81B10878EA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5206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511F-9771-42AD-B6D6-5ED945973B8B}" type="datetimeFigureOut">
              <a:rPr lang="cs-CZ" smtClean="0"/>
              <a:t>08.05.2022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B44-2DBC-48ED-9AF6-81B10878EA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817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2511F-9771-42AD-B6D6-5ED945973B8B}" type="datetimeFigureOut">
              <a:rPr lang="cs-CZ" smtClean="0"/>
              <a:t>08.05.2022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A5B44-2DBC-48ED-9AF6-81B10878EA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1442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korpus.cz/doku.php/cnk:syn2020:ta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iki.korpus.cz/doku.php/cnk:syn2020:tag:prehled_pozic_1_a_2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PLIN063_6</a:t>
            </a:r>
            <a:br>
              <a:rPr lang="cs-CZ" dirty="0"/>
            </a:br>
            <a:r>
              <a:rPr lang="cs-CZ" dirty="0"/>
              <a:t>Algoritmický popis morfologie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cs-CZ" dirty="0" err="1"/>
              <a:t>solsobe</a:t>
            </a:r>
            <a:r>
              <a:rPr lang="en-US" dirty="0"/>
              <a:t>@phil.muni.cz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0206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adverbializace jmenných tvarů adjektiv a problém jejich zachycení a interpretace ve strojových slovnících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Predikativa – syntaktická klasifikace</a:t>
            </a:r>
          </a:p>
          <a:p>
            <a:r>
              <a:rPr lang="cs-CZ" dirty="0"/>
              <a:t>Jmenné tvary</a:t>
            </a:r>
          </a:p>
          <a:p>
            <a:r>
              <a:rPr lang="cs-CZ" dirty="0"/>
              <a:t>Substantivizace a adverbializace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9732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Algoritmický popis číslovek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číslovka jak sémanticky definovaný slovní druh</a:t>
            </a:r>
          </a:p>
          <a:p>
            <a:r>
              <a:rPr lang="cs-CZ" dirty="0"/>
              <a:t>druhy číslovek v českých mluvnicích a značkování číslovek v korpusech</a:t>
            </a:r>
          </a:p>
          <a:p>
            <a:r>
              <a:rPr lang="cs-CZ" dirty="0"/>
              <a:t>nepřítomnost slovnědruhového značkování číslovek jako překážka dalšího využití automatických nástrojů v lingvistickém výzkumu</a:t>
            </a:r>
          </a:p>
          <a:p>
            <a:r>
              <a:rPr lang="cs-CZ" dirty="0"/>
              <a:t> </a:t>
            </a:r>
            <a:r>
              <a:rPr lang="cs-CZ" dirty="0" err="1"/>
              <a:t>subklasifikace</a:t>
            </a:r>
            <a:r>
              <a:rPr lang="cs-CZ" dirty="0"/>
              <a:t> číslovek a zájmen jako morfologická deskripce a pomůcka pro syntaktickou analýzu</a:t>
            </a:r>
          </a:p>
          <a:p>
            <a:r>
              <a:rPr lang="cs-CZ" dirty="0"/>
              <a:t>slovnědruhová </a:t>
            </a:r>
            <a:r>
              <a:rPr lang="cs-CZ" dirty="0" err="1"/>
              <a:t>přesažnost</a:t>
            </a:r>
            <a:r>
              <a:rPr lang="cs-CZ" dirty="0"/>
              <a:t> číslovek, adverbií a zájmen, číslovky neurčité</a:t>
            </a:r>
          </a:p>
        </p:txBody>
      </p:sp>
    </p:spTree>
    <p:extLst>
      <p:ext uri="{BB962C8B-B14F-4D97-AF65-F5344CB8AC3E}">
        <p14:creationId xmlns:p14="http://schemas.microsoft.com/office/powerpoint/2010/main" val="1452437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Sémantická klasifikace druhů číslovek - počet čeho vyjadřují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dirty="0"/>
              <a:t>napříč klasifikací – určité/neurčité (vyjadřují  určitý/neurčitý počet)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prostý počet - číslovky základní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pořadí - číslovky  řadové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počet souborů nebo druhů - číslovky úhrnné/číslovky druhové/ číslovky souborné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četnost - číslovky násobné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podíl - substantiva z číslovek (</a:t>
            </a:r>
            <a:r>
              <a:rPr lang="cs-CZ" altLang="cs-CZ" i="1" dirty="0"/>
              <a:t>polovina, třetina,…, tisícina</a:t>
            </a:r>
            <a:r>
              <a:rPr lang="cs-CZ" altLang="cs-CZ" dirty="0"/>
              <a:t>) - číslovky dílové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počet skupin - substantiva z</a:t>
            </a:r>
            <a:r>
              <a:rPr lang="cs-CZ" altLang="cs-CZ" b="1" dirty="0"/>
              <a:t> </a:t>
            </a:r>
            <a:r>
              <a:rPr lang="cs-CZ" altLang="cs-CZ" dirty="0"/>
              <a:t>číslovek (</a:t>
            </a:r>
            <a:r>
              <a:rPr lang="cs-CZ" altLang="cs-CZ" i="1" dirty="0"/>
              <a:t>dvojka, pětka,…</a:t>
            </a:r>
            <a:r>
              <a:rPr lang="cs-CZ" altLang="cs-CZ" dirty="0"/>
              <a:t>) - číslovky skupinové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4265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Subklasifikace</a:t>
            </a:r>
            <a:r>
              <a:rPr lang="cs-CZ" dirty="0"/>
              <a:t> slovního druhu ve značkách ČNK: </a:t>
            </a:r>
            <a:r>
              <a:rPr lang="cs-CZ" b="1" i="1" dirty="0"/>
              <a:t>C.*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0177" y="1027906"/>
            <a:ext cx="6077422" cy="43513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033" y="5532437"/>
            <a:ext cx="685800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81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Subklasifikace</a:t>
            </a:r>
            <a:r>
              <a:rPr lang="cs-CZ" dirty="0"/>
              <a:t> slovního druhu ve značkách analyzátoru </a:t>
            </a:r>
            <a:r>
              <a:rPr lang="cs-CZ" b="1" i="1" dirty="0" err="1"/>
              <a:t>ajka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8739" y="1825625"/>
            <a:ext cx="755452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47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Vzory pro číslovky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7506" y="1825625"/>
            <a:ext cx="317698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96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Slovnědruhové přehodnocení některých skupin</a:t>
            </a:r>
            <a:br>
              <a:rPr lang="cs-CZ" b="1" dirty="0"/>
            </a:br>
            <a:r>
              <a:rPr lang="cs-CZ" b="1" dirty="0"/>
              <a:t>Číslovky </a:t>
            </a:r>
            <a:r>
              <a:rPr lang="cs-CZ" sz="3100" b="1" dirty="0"/>
              <a:t>(</a:t>
            </a:r>
            <a:r>
              <a:rPr lang="cs-CZ" sz="3100" b="1" dirty="0">
                <a:hlinkClick r:id="rId2"/>
              </a:rPr>
              <a:t>https://wiki.korpus.cz/</a:t>
            </a:r>
            <a:r>
              <a:rPr lang="cs-CZ" sz="3100" b="1" dirty="0" err="1">
                <a:hlinkClick r:id="rId2"/>
              </a:rPr>
              <a:t>doku.php</a:t>
            </a:r>
            <a:r>
              <a:rPr lang="cs-CZ" sz="3100" b="1" dirty="0">
                <a:hlinkClick r:id="rId2"/>
              </a:rPr>
              <a:t>/cnk:syn2020:tag</a:t>
            </a:r>
            <a:r>
              <a:rPr lang="cs-CZ" sz="3100" b="1" dirty="0"/>
              <a:t>) </a:t>
            </a:r>
            <a:endParaRPr lang="cs-CZ" sz="31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Značení </a:t>
            </a:r>
            <a:r>
              <a:rPr lang="cs-CZ" b="1" dirty="0"/>
              <a:t>číslovek (C)</a:t>
            </a:r>
            <a:r>
              <a:rPr lang="cs-CZ" dirty="0"/>
              <a:t> bylo rozšířeno na úkor jiných slovních druhů. Jako číslovky jsou oproti dřívějším korpusům řady SYN značena: </a:t>
            </a:r>
          </a:p>
          <a:p>
            <a:r>
              <a:rPr lang="cs-CZ" b="1" dirty="0"/>
              <a:t>původní substantiva</a:t>
            </a:r>
            <a:r>
              <a:rPr lang="cs-CZ" dirty="0"/>
              <a:t>: základní číslovky substantivně skloňované (</a:t>
            </a:r>
            <a:r>
              <a:rPr lang="cs-CZ" i="1" dirty="0"/>
              <a:t>sto</a:t>
            </a:r>
            <a:r>
              <a:rPr lang="cs-CZ" dirty="0"/>
              <a:t>, </a:t>
            </a:r>
            <a:r>
              <a:rPr lang="cs-CZ" i="1" dirty="0"/>
              <a:t>tisíc</a:t>
            </a:r>
            <a:r>
              <a:rPr lang="cs-CZ" dirty="0"/>
              <a:t>, </a:t>
            </a:r>
            <a:r>
              <a:rPr lang="cs-CZ" i="1" dirty="0"/>
              <a:t>milion</a:t>
            </a:r>
            <a:r>
              <a:rPr lang="cs-CZ" dirty="0"/>
              <a:t>, </a:t>
            </a:r>
            <a:r>
              <a:rPr lang="cs-CZ" i="1" dirty="0"/>
              <a:t>miliarda</a:t>
            </a:r>
            <a:r>
              <a:rPr lang="cs-CZ" dirty="0"/>
              <a:t> atd.); několik číslovek dílových (</a:t>
            </a:r>
            <a:r>
              <a:rPr lang="cs-CZ" i="1" dirty="0"/>
              <a:t>polovina</a:t>
            </a:r>
            <a:r>
              <a:rPr lang="cs-CZ" dirty="0"/>
              <a:t>, </a:t>
            </a:r>
            <a:r>
              <a:rPr lang="cs-CZ" i="1" dirty="0"/>
              <a:t>půl</a:t>
            </a:r>
            <a:r>
              <a:rPr lang="cs-CZ" dirty="0"/>
              <a:t>, </a:t>
            </a:r>
            <a:r>
              <a:rPr lang="cs-CZ" i="1" dirty="0"/>
              <a:t>polovic</a:t>
            </a:r>
            <a:r>
              <a:rPr lang="cs-CZ" dirty="0"/>
              <a:t>, </a:t>
            </a:r>
            <a:r>
              <a:rPr lang="cs-CZ" i="1" dirty="0"/>
              <a:t>čtvrt</a:t>
            </a:r>
            <a:r>
              <a:rPr lang="cs-CZ" dirty="0"/>
              <a:t>); všechny úhrnné číslovky (</a:t>
            </a:r>
            <a:r>
              <a:rPr lang="cs-CZ" i="1" dirty="0"/>
              <a:t>čtvero</a:t>
            </a:r>
            <a:r>
              <a:rPr lang="cs-CZ" dirty="0"/>
              <a:t>, </a:t>
            </a:r>
            <a:r>
              <a:rPr lang="cs-CZ" i="1" dirty="0"/>
              <a:t>patero</a:t>
            </a:r>
            <a:r>
              <a:rPr lang="cs-CZ" dirty="0"/>
              <a:t>, </a:t>
            </a:r>
            <a:r>
              <a:rPr lang="cs-CZ" i="1" dirty="0"/>
              <a:t>desatero</a:t>
            </a:r>
            <a:r>
              <a:rPr lang="cs-CZ" dirty="0"/>
              <a:t> atd.; </a:t>
            </a:r>
            <a:r>
              <a:rPr lang="cs-CZ" i="1" dirty="0"/>
              <a:t>dvé</a:t>
            </a:r>
            <a:r>
              <a:rPr lang="cs-CZ" dirty="0"/>
              <a:t>, </a:t>
            </a:r>
            <a:r>
              <a:rPr lang="cs-CZ" i="1" dirty="0"/>
              <a:t>tré</a:t>
            </a:r>
            <a:r>
              <a:rPr lang="cs-CZ" dirty="0"/>
              <a:t>) </a:t>
            </a:r>
          </a:p>
          <a:p>
            <a:r>
              <a:rPr lang="cs-CZ" b="1" dirty="0"/>
              <a:t>původní adjektiva</a:t>
            </a:r>
            <a:r>
              <a:rPr lang="cs-CZ" dirty="0"/>
              <a:t>: násobné číslovky adjektivně skloňované (např. </a:t>
            </a:r>
            <a:r>
              <a:rPr lang="cs-CZ" i="1" dirty="0"/>
              <a:t>dvojitý</a:t>
            </a:r>
            <a:r>
              <a:rPr lang="cs-CZ" dirty="0"/>
              <a:t>, </a:t>
            </a:r>
            <a:r>
              <a:rPr lang="cs-CZ" i="1" dirty="0"/>
              <a:t>čtyřnásobný</a:t>
            </a:r>
            <a:r>
              <a:rPr lang="cs-CZ" dirty="0"/>
              <a:t>, </a:t>
            </a:r>
            <a:r>
              <a:rPr lang="cs-CZ" i="1" dirty="0"/>
              <a:t>mnohonásobný</a:t>
            </a:r>
            <a:r>
              <a:rPr lang="cs-CZ" dirty="0"/>
              <a:t>)</a:t>
            </a:r>
          </a:p>
          <a:p>
            <a:r>
              <a:rPr lang="cs-CZ" b="1" dirty="0"/>
              <a:t>původní adverbia</a:t>
            </a:r>
            <a:r>
              <a:rPr lang="cs-CZ" dirty="0"/>
              <a:t>: násobné číslovky adverbiální (</a:t>
            </a:r>
            <a:r>
              <a:rPr lang="cs-CZ" i="1" dirty="0"/>
              <a:t>osminásobně</a:t>
            </a:r>
            <a:r>
              <a:rPr lang="cs-CZ" dirty="0"/>
              <a:t>, </a:t>
            </a:r>
            <a:r>
              <a:rPr lang="cs-CZ" i="1" dirty="0"/>
              <a:t>dvojnásob</a:t>
            </a:r>
            <a:r>
              <a:rPr lang="cs-CZ" dirty="0"/>
              <a:t>, </a:t>
            </a:r>
            <a:r>
              <a:rPr lang="cs-CZ" i="1" dirty="0"/>
              <a:t>několikanásobně</a:t>
            </a:r>
            <a:r>
              <a:rPr lang="cs-CZ" dirty="0"/>
              <a:t>), některé adverbiální spřežky (</a:t>
            </a:r>
            <a:r>
              <a:rPr lang="cs-CZ" i="1" dirty="0"/>
              <a:t>nadvakrát</a:t>
            </a:r>
            <a:r>
              <a:rPr lang="cs-CZ" dirty="0"/>
              <a:t>, </a:t>
            </a:r>
            <a:r>
              <a:rPr lang="cs-CZ" i="1" dirty="0"/>
              <a:t>zatřetí</a:t>
            </a:r>
            <a:r>
              <a:rPr lang="cs-CZ" dirty="0"/>
              <a:t>, </a:t>
            </a:r>
            <a:r>
              <a:rPr lang="cs-CZ" i="1" dirty="0" err="1"/>
              <a:t>naponěkolikáté</a:t>
            </a:r>
            <a:r>
              <a:rPr lang="cs-CZ" dirty="0"/>
              <a:t>)</a:t>
            </a:r>
          </a:p>
          <a:p>
            <a:r>
              <a:rPr lang="cs-CZ" dirty="0"/>
              <a:t>Dochází tak k většímu souladu značkování číslovek v korpusu s tradičním dělením číslovek ve slovnících a gramatikách. </a:t>
            </a:r>
          </a:p>
        </p:txBody>
      </p:sp>
    </p:spTree>
    <p:extLst>
      <p:ext uri="{BB962C8B-B14F-4D97-AF65-F5344CB8AC3E}">
        <p14:creationId xmlns:p14="http://schemas.microsoft.com/office/powerpoint/2010/main" val="2324875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Nová </a:t>
            </a:r>
            <a:r>
              <a:rPr lang="cs-CZ" dirty="0" err="1"/>
              <a:t>subkategorizace</a:t>
            </a:r>
            <a:r>
              <a:rPr lang="cs-CZ" dirty="0"/>
              <a:t> číslovek na 2. pozici</a:t>
            </a:r>
            <a:br>
              <a:rPr lang="cs-CZ" dirty="0"/>
            </a:br>
            <a:r>
              <a:rPr lang="cs-CZ" sz="2700" dirty="0"/>
              <a:t>(</a:t>
            </a:r>
            <a:r>
              <a:rPr lang="cs-CZ" sz="2700" dirty="0">
                <a:hlinkClick r:id="rId2"/>
              </a:rPr>
              <a:t>https://wiki.korpus.cz/</a:t>
            </a:r>
            <a:r>
              <a:rPr lang="cs-CZ" sz="2700" dirty="0" err="1">
                <a:hlinkClick r:id="rId2"/>
              </a:rPr>
              <a:t>doku.php</a:t>
            </a:r>
            <a:r>
              <a:rPr lang="cs-CZ" sz="2700" dirty="0">
                <a:hlinkClick r:id="rId2"/>
              </a:rPr>
              <a:t>/cnk:syn2020:tag:prehled_pozic_1_a_2</a:t>
            </a:r>
            <a:r>
              <a:rPr lang="cs-CZ" sz="2700" dirty="0"/>
              <a:t>)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3467" y="1825625"/>
            <a:ext cx="1010506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46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je značkováno lemma=</a:t>
            </a:r>
            <a:r>
              <a:rPr lang="cs-CZ" b="1" dirty="0"/>
              <a:t>první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378" y="1298099"/>
            <a:ext cx="4991100" cy="16573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" y="3350852"/>
            <a:ext cx="12192000" cy="227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30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je značkováno lemma=</a:t>
            </a:r>
            <a:r>
              <a:rPr lang="cs-CZ" b="1" dirty="0"/>
              <a:t>druhý </a:t>
            </a:r>
            <a:r>
              <a:rPr lang="cs-CZ" dirty="0"/>
              <a:t>(SYN2020 a SYN2010)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125" y="1774349"/>
            <a:ext cx="5476875" cy="11620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28" y="3020060"/>
            <a:ext cx="12192000" cy="379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89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Slovnědruhové přechody a přesahy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Zájmenná adverbia</a:t>
            </a:r>
          </a:p>
          <a:p>
            <a:r>
              <a:rPr lang="cs-CZ" dirty="0"/>
              <a:t>Číslovky</a:t>
            </a:r>
          </a:p>
        </p:txBody>
      </p:sp>
    </p:spTree>
    <p:extLst>
      <p:ext uri="{BB962C8B-B14F-4D97-AF65-F5344CB8AC3E}">
        <p14:creationId xmlns:p14="http://schemas.microsoft.com/office/powerpoint/2010/main" val="276394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je značkován tvar </a:t>
            </a:r>
            <a:r>
              <a:rPr lang="cs-CZ" dirty="0" err="1"/>
              <a:t>lc</a:t>
            </a:r>
            <a:r>
              <a:rPr lang="cs-CZ" dirty="0"/>
              <a:t>=</a:t>
            </a:r>
            <a:r>
              <a:rPr lang="cs-CZ" b="1" dirty="0"/>
              <a:t>jednou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4137" y="2810669"/>
            <a:ext cx="694372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599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jsou značkována lemmata </a:t>
            </a:r>
            <a:r>
              <a:rPr lang="cs-CZ" i="1" dirty="0"/>
              <a:t>jinaký, jinačí, onačí, onačejší 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51159"/>
            <a:ext cx="10515600" cy="290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40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Některé návrhy projektu </a:t>
            </a:r>
            <a:r>
              <a:rPr lang="cs-CZ" dirty="0" err="1"/>
              <a:t>NovaMorf</a:t>
            </a:r>
            <a:r>
              <a:rPr lang="cs-CZ" dirty="0"/>
              <a:t> (např. změny v </a:t>
            </a:r>
            <a:r>
              <a:rPr lang="cs-CZ" dirty="0" err="1"/>
              <a:t>subklasifikaci</a:t>
            </a:r>
            <a:r>
              <a:rPr lang="cs-CZ" dirty="0"/>
              <a:t> číslovek) byly již implementovány v praxi</a:t>
            </a:r>
          </a:p>
          <a:p>
            <a:r>
              <a:rPr lang="cs-CZ" dirty="0"/>
              <a:t>Některé problémy souvisí s desambiguací</a:t>
            </a:r>
          </a:p>
          <a:p>
            <a:r>
              <a:rPr lang="cs-CZ" dirty="0"/>
              <a:t>Některé problémy se dále řeší</a:t>
            </a:r>
          </a:p>
        </p:txBody>
      </p:sp>
    </p:spTree>
    <p:extLst>
      <p:ext uri="{BB962C8B-B14F-4D97-AF65-F5344CB8AC3E}">
        <p14:creationId xmlns:p14="http://schemas.microsoft.com/office/powerpoint/2010/main" val="3808024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Upozornění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16</a:t>
            </a:r>
            <a:r>
              <a:rPr lang="cs-CZ" dirty="0"/>
              <a:t>. 5. bude v době od 12.00 do 14.00 k dispozici on-line test k </a:t>
            </a:r>
            <a:r>
              <a:rPr lang="cs-CZ" dirty="0" err="1"/>
              <a:t>zpt</a:t>
            </a:r>
            <a:r>
              <a:rPr lang="cs-CZ" dirty="0"/>
              <a:t>. Pokud by někdo test nenapsal, byl nemocný atd., bude ještě jeden náhradní termín k on-line testu během zk období.</a:t>
            </a:r>
          </a:p>
        </p:txBody>
      </p:sp>
    </p:spTree>
    <p:extLst>
      <p:ext uri="{BB962C8B-B14F-4D97-AF65-F5344CB8AC3E}">
        <p14:creationId xmlns:p14="http://schemas.microsoft.com/office/powerpoint/2010/main" val="4055111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Algoritmický </a:t>
            </a:r>
            <a:r>
              <a:rPr lang="cs-CZ" dirty="0"/>
              <a:t>popis adverbií paradigmaticky tvořených od adjektiv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Zájmenná adverbia</a:t>
            </a:r>
          </a:p>
          <a:p>
            <a:r>
              <a:rPr lang="cs-CZ" dirty="0"/>
              <a:t>Měrové výrazy</a:t>
            </a:r>
          </a:p>
          <a:p>
            <a:r>
              <a:rPr lang="cs-CZ" dirty="0"/>
              <a:t>potence a realita - </a:t>
            </a:r>
            <a:r>
              <a:rPr lang="cs-CZ" dirty="0" err="1"/>
              <a:t>deadverbiální</a:t>
            </a:r>
            <a:r>
              <a:rPr lang="cs-CZ" dirty="0"/>
              <a:t> adjektiva </a:t>
            </a:r>
          </a:p>
          <a:p>
            <a:r>
              <a:rPr lang="cs-CZ" dirty="0"/>
              <a:t>adverbializace jmenných tvarů adjektiv a problém jejich zachycení a interpretace ve strojových slovnících</a:t>
            </a:r>
          </a:p>
        </p:txBody>
      </p:sp>
    </p:spTree>
    <p:extLst>
      <p:ext uri="{BB962C8B-B14F-4D97-AF65-F5344CB8AC3E}">
        <p14:creationId xmlns:p14="http://schemas.microsoft.com/office/powerpoint/2010/main" val="74325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Zájmenná adverbia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3610251"/>
              </p:ext>
            </p:extLst>
          </p:nvPr>
        </p:nvGraphicFramePr>
        <p:xfrm>
          <a:off x="1498600" y="2419191"/>
          <a:ext cx="9194800" cy="31642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7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24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2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85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98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209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209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PŘÍSLOVCE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určitá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neurčitá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záporná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tázací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vztažná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reflexivní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ukazovací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zájmenná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všude, všady, jinde, jinam, onam, druhde</a:t>
                      </a:r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ně()</a:t>
                      </a:r>
                      <a:endParaRPr lang="cs-CZ" sz="11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nikde, nikudy, nikam, odnikud, pranikde</a:t>
                      </a:r>
                      <a:endParaRPr lang="pl-PL" sz="11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kde, kudy, kam, pokud</a:t>
                      </a:r>
                      <a:endParaRPr lang="cs-CZ" sz="11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kdež, kamž</a:t>
                      </a:r>
                      <a:endParaRPr lang="cs-CZ" sz="11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tu, tady, tam, tudy, tamtudy, odtud, potud, zde, sem, semhle</a:t>
                      </a:r>
                      <a:endParaRPr lang="pl-PL" sz="11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52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pokaždé, jedině, jedinkrát(e), po(v)obakakrát(e),  vždy, navždy, jindy, najindy, odjindy, dojindy, druhdy</a:t>
                      </a:r>
                      <a:endParaRPr lang="cs-CZ" sz="11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ně()</a:t>
                      </a:r>
                      <a:endParaRPr lang="cs-CZ" sz="11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nikdy, odnikdy, donikdy, nanikdy, pranikdy</a:t>
                      </a:r>
                      <a:endParaRPr lang="pl-PL" sz="11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kdy, odkdy, dokdy, nakdy, pokdy, dokavad</a:t>
                      </a:r>
                      <a:endParaRPr lang="pl-PL" sz="11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teď, tehdy, dotehdy, odtehdy, natehdy, </a:t>
                      </a:r>
                      <a:endParaRPr lang="cs-CZ" sz="11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52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jinak, onak</a:t>
                      </a:r>
                      <a:endParaRPr lang="cs-CZ" sz="11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ně()</a:t>
                      </a:r>
                      <a:endParaRPr lang="cs-CZ" sz="11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nijak, pranijak, nikterak</a:t>
                      </a:r>
                      <a:endParaRPr lang="cs-CZ" sz="11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jak</a:t>
                      </a:r>
                      <a:endParaRPr lang="cs-CZ" sz="11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přičemž, načež, začež, pročež</a:t>
                      </a:r>
                      <a:endParaRPr lang="cs-CZ" sz="11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tak, takto</a:t>
                      </a:r>
                      <a:endParaRPr lang="cs-CZ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5485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Značkování adverbií v korpusech řady SYN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Db</a:t>
            </a:r>
            <a:endParaRPr lang="cs-CZ" dirty="0"/>
          </a:p>
          <a:p>
            <a:r>
              <a:rPr lang="cs-CZ" dirty="0"/>
              <a:t>Dg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810" y="1243584"/>
            <a:ext cx="4929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39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Měrové výrazy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Substantivum, adverbium </a:t>
            </a:r>
            <a:r>
              <a:rPr lang="cs-CZ" i="1" dirty="0"/>
              <a:t>(málo)</a:t>
            </a:r>
          </a:p>
          <a:p>
            <a:r>
              <a:rPr lang="cs-CZ" dirty="0"/>
              <a:t>Číslovka, adverbium </a:t>
            </a:r>
            <a:r>
              <a:rPr lang="cs-CZ" i="1" dirty="0"/>
              <a:t>(mnoho)</a:t>
            </a:r>
          </a:p>
        </p:txBody>
      </p:sp>
    </p:spTree>
    <p:extLst>
      <p:ext uri="{BB962C8B-B14F-4D97-AF65-F5344CB8AC3E}">
        <p14:creationId xmlns:p14="http://schemas.microsoft.com/office/powerpoint/2010/main" val="3698848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Slovnědruhová platnost výrazu </a:t>
            </a:r>
            <a:r>
              <a:rPr lang="cs-CZ" b="1" i="1" dirty="0"/>
              <a:t>mnoho</a:t>
            </a:r>
            <a:r>
              <a:rPr lang="cs-CZ" i="1" dirty="0"/>
              <a:t> (mnoha, mnohem, …)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376" y="3786897"/>
            <a:ext cx="10515600" cy="20198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376" y="1905355"/>
            <a:ext cx="724852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78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slovnědruhová platnost výrazu </a:t>
            </a:r>
            <a:r>
              <a:rPr lang="cs-CZ" b="1" i="1" dirty="0"/>
              <a:t>málo (mála, málem)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0858" y="1027906"/>
            <a:ext cx="7011467" cy="43513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67" y="5773102"/>
            <a:ext cx="734377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42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potence a realita - </a:t>
            </a:r>
            <a:r>
              <a:rPr lang="cs-CZ" dirty="0" err="1"/>
              <a:t>deadverbiální</a:t>
            </a:r>
            <a:r>
              <a:rPr lang="cs-CZ" dirty="0"/>
              <a:t> adjektiva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Dg.*</a:t>
            </a:r>
          </a:p>
          <a:p>
            <a:r>
              <a:rPr lang="cs-CZ" dirty="0"/>
              <a:t>Pravidelné </a:t>
            </a:r>
            <a:r>
              <a:rPr lang="cs-CZ" dirty="0" err="1"/>
              <a:t>rozgenerování</a:t>
            </a:r>
            <a:r>
              <a:rPr lang="cs-CZ" dirty="0"/>
              <a:t>  a možnost stupňovat</a:t>
            </a:r>
          </a:p>
          <a:p>
            <a:r>
              <a:rPr lang="cs-CZ" dirty="0" err="1"/>
              <a:t>Deadverbiální</a:t>
            </a:r>
            <a:r>
              <a:rPr lang="cs-CZ" dirty="0"/>
              <a:t> adjektiva a problém stupňování</a:t>
            </a:r>
          </a:p>
          <a:p>
            <a:r>
              <a:rPr lang="cs-CZ" dirty="0"/>
              <a:t>Adverbiální platnost </a:t>
            </a:r>
            <a:r>
              <a:rPr lang="cs-CZ" dirty="0" err="1"/>
              <a:t>denumerálií</a:t>
            </a:r>
            <a:r>
              <a:rPr lang="cs-CZ" dirty="0"/>
              <a:t> </a:t>
            </a:r>
            <a:r>
              <a:rPr lang="cs-CZ" i="1" dirty="0"/>
              <a:t>prve, prvně, druhdy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837016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727</Words>
  <Application>Microsoft Office PowerPoint</Application>
  <PresentationFormat>Širokoúhlá obrazovka</PresentationFormat>
  <Paragraphs>92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Motiv Office</vt:lpstr>
      <vt:lpstr>PLIN063_6 Algoritmický popis morfologie</vt:lpstr>
      <vt:lpstr>Slovnědruhové přechody a přesahy</vt:lpstr>
      <vt:lpstr>Algoritmický popis adverbií paradigmaticky tvořených od adjektiv</vt:lpstr>
      <vt:lpstr>Zájmenná adverbia</vt:lpstr>
      <vt:lpstr>Značkování adverbií v korpusech řady SYN</vt:lpstr>
      <vt:lpstr>Měrové výrazy</vt:lpstr>
      <vt:lpstr>Slovnědruhová platnost výrazu mnoho (mnoha, mnohem, …)</vt:lpstr>
      <vt:lpstr>slovnědruhová platnost výrazu málo (mála, málem)</vt:lpstr>
      <vt:lpstr>potence a realita - deadverbiální adjektiva </vt:lpstr>
      <vt:lpstr>adverbializace jmenných tvarů adjektiv a problém jejich zachycení a interpretace ve strojových slovnících</vt:lpstr>
      <vt:lpstr>Algoritmický popis číslovek</vt:lpstr>
      <vt:lpstr>Sémantická klasifikace druhů číslovek - počet čeho vyjadřují</vt:lpstr>
      <vt:lpstr>Subklasifikace slovního druhu ve značkách ČNK: C.*</vt:lpstr>
      <vt:lpstr>Subklasifikace slovního druhu ve značkách analyzátoru ajka</vt:lpstr>
      <vt:lpstr>Vzory pro číslovky</vt:lpstr>
      <vt:lpstr>Slovnědruhové přehodnocení některých skupin Číslovky (https://wiki.korpus.cz/doku.php/cnk:syn2020:tag) </vt:lpstr>
      <vt:lpstr>Nová subkategorizace číslovek na 2. pozici (https://wiki.korpus.cz/doku.php/cnk:syn2020:tag:prehled_pozic_1_a_2) </vt:lpstr>
      <vt:lpstr>Jak je značkováno lemma=první</vt:lpstr>
      <vt:lpstr>Jak je značkováno lemma=druhý (SYN2020 a SYN2010)</vt:lpstr>
      <vt:lpstr>Jak je značkován tvar lc=jednou</vt:lpstr>
      <vt:lpstr>Jak jsou značkována lemmata jinaký, jinačí, onačí, onačejší </vt:lpstr>
      <vt:lpstr>Závěr</vt:lpstr>
      <vt:lpstr>Upozornění</vt:lpstr>
    </vt:vector>
  </TitlesOfParts>
  <Company>FFMU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PLIN063_7 Algoritmický popis morfologie</dc:title>
  <dc:creator>petr</dc:creator>
  <cp:lastModifiedBy>Klára Osolsobě</cp:lastModifiedBy>
  <cp:revision>18</cp:revision>
  <dcterms:created xsi:type="dcterms:W3CDTF">2020-01-10T09:48:21Z</dcterms:created>
  <dcterms:modified xsi:type="dcterms:W3CDTF">2022-05-08T12:13:00Z</dcterms:modified>
</cp:coreProperties>
</file>