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6" r:id="rId15"/>
    <p:sldId id="270" r:id="rId16"/>
    <p:sldId id="271" r:id="rId17"/>
    <p:sldId id="274" r:id="rId18"/>
    <p:sldId id="277" r:id="rId19"/>
    <p:sldId id="275" r:id="rId20"/>
    <p:sldId id="272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AE607-A50D-4E5D-A2B4-B75212265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ABDE6A-B109-4313-8D72-16BFCEEC9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A4054D-8132-4F85-82B8-9FCCC390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B8C00-AE2E-4F98-9E73-775DC46F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D67D9F-84AD-4D98-8C0A-3BD06F0C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0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8F926-CEFC-41BF-BFB5-F8EA9C92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60050C-F709-4276-89AC-A78A50560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E0A548-3FBF-4E5E-8B0E-1602CDE7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745B2C-F019-4B09-BBA9-3B55A62E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6AA5FD-01EC-42F5-88CD-5F9BB70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38A547-C770-4CD4-B63D-C82216758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548533-2FB7-4C61-B12E-661BEA7D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82DCB-CBD8-474D-A002-E70733A5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07807-B46F-4B55-B37C-13F40474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93AF7A-3FA9-4A3B-B130-79A7F1FB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92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9D315-7F8F-42E7-87A2-809EE9D9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14A6D-A046-4E26-BCEB-F7CD5154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D57A6-00BC-45C9-A6F9-51BACD0C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FA46F2-9179-4AC8-A988-E3BC3945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6D373-9706-4061-BB8A-FB219428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2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F42D3-FA11-40E3-B5CB-FE8E79CE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088415-8280-4E07-844C-92C726103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A211E7-4C8C-48F4-B68F-34D96E54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8E360F-FB13-4B7D-9D85-FFB6B923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6A47E5-DE17-4B9E-B390-0A59F323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6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56CB5-9F2B-4366-BEEE-8ED248D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43CAD-A8FB-4EB5-9C6F-36074F8ED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6F820F-6742-4841-A59E-BD562C52E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A9A85E-0DEA-4A0C-BC47-64FBDB7E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D5A168-4EB1-4DB2-890F-2B248BD2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52FF50-A6DF-4701-801D-3F7073CE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7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82E92-C304-4739-8FD0-70FC732D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08E5B3-1058-4846-9F8E-8C8A8038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041257-5E27-4843-8FB7-F83AEB58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A0A48A-0D60-48E4-B37F-0F096E8CC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7184FE-1D8D-4541-B0D4-948B9F101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1C1EDA-8483-40DD-AE9D-5E00161A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93D5A4-EFCF-480D-8F68-572B7269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BEAB22-E4BA-4A9E-8505-A82173B7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71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EBAD1-156B-4711-A46A-8CDBB7B9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59F04-FDF2-4F64-8801-A2E2ABE4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C4D0FF-ADF6-4399-9F8A-FA160C89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B01F6C-90CD-4D72-A6E1-4556A131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4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45FAA5-4B1A-4C20-9F2D-5EE0597B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3CD56F-E2E2-4A52-AEA8-AB56964D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BB676-2A1D-4423-8D80-DEA3869D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5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4C2BA-7364-4788-92BC-D9906FC7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9EF4D-A99C-4B64-B6C8-EFD70461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7AB574-7127-4FED-B7A9-41CD1183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BF8C20-4DA7-450D-A6E3-28B47410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E20A78-2BC0-4B37-A5D8-E622B90A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8FD98-2C98-4C44-9799-177AB2D0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2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51244-4692-4924-9264-CE305B8C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B12C51-2029-4486-A7C5-C0CEE9079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D6C01F-B11A-4F3A-832A-039847A25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7058A1-7C94-4BAC-9331-2046E3C3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421500-DB0A-4D48-BC63-5C5ECA3B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887398-59DD-4DEE-82E3-E42F570A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7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C60A5B-3D8F-42AA-A096-01BD67FE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BC37C2-E51E-4DBE-9C39-89DF29E24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35653-928D-4161-9C50-D220A2051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61C7-13B5-4DFE-91C8-1C357AC00711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24926-3B66-4124-8F7A-674406A11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961E30-8A28-4F54-ADBB-27FD3A14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8001-4247-4FEF-93C7-2A106EAC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Hansen%C3%ADa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A4BAE-5BDB-49D9-8091-C467E3A89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FFFFFF"/>
                </a:solidFill>
              </a:rPr>
              <a:t>VZPOURY A POVSTÁNÍ V KOLONIÁLNÍ BRAZÍLII (1660 – 1798)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FA43B2-8174-472F-AAAE-23C088A89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0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51612B-445B-46F0-BD84-C0570D59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Spiknutí v </a:t>
            </a:r>
            <a:r>
              <a:rPr lang="cs-CZ" sz="4000" dirty="0" err="1">
                <a:solidFill>
                  <a:srgbClr val="FFFFFF"/>
                </a:solidFill>
              </a:rPr>
              <a:t>Minas</a:t>
            </a:r>
            <a:r>
              <a:rPr lang="cs-CZ" sz="4000" dirty="0">
                <a:solidFill>
                  <a:srgbClr val="FFFFFF"/>
                </a:solidFill>
              </a:rPr>
              <a:t>, 1789 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 err="1">
                <a:solidFill>
                  <a:srgbClr val="FFFFFF"/>
                </a:solidFill>
              </a:rPr>
              <a:t>Conjuração</a:t>
            </a:r>
            <a:r>
              <a:rPr lang="cs-CZ" sz="4000" dirty="0">
                <a:solidFill>
                  <a:srgbClr val="FFFFFF"/>
                </a:solidFill>
              </a:rPr>
              <a:t> (</a:t>
            </a:r>
            <a:r>
              <a:rPr lang="cs-CZ" sz="4000" dirty="0" err="1">
                <a:solidFill>
                  <a:srgbClr val="FFFFFF"/>
                </a:solidFill>
              </a:rPr>
              <a:t>Inconfidência</a:t>
            </a:r>
            <a:r>
              <a:rPr lang="cs-CZ" sz="4000" dirty="0">
                <a:solidFill>
                  <a:srgbClr val="FFFFFF"/>
                </a:solidFill>
              </a:rPr>
              <a:t>) </a:t>
            </a:r>
            <a:r>
              <a:rPr lang="cs-CZ" sz="4000" dirty="0" err="1">
                <a:solidFill>
                  <a:srgbClr val="FFFFFF"/>
                </a:solidFill>
              </a:rPr>
              <a:t>Mineira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BC984-6779-48C3-9BB7-70ED27FC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88463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Spiknutí v 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své počátky v průběhu 80.let 18. století.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Skupina intelektuálů, která se podílela na spiknutí v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Conjuração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Mineira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byla velmi rozrůzněná 	– jejími členy byli vzdělaní duchovní, tři velcí básníci své doby: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Tomás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Gonzaga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Alvarenga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různí vzdělanci: lékař, a přírodovědec José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Vieira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Couto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vojenský inženýr José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Joaquim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Rocha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filozof, přírodovědec a mineralog José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Álvares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Maciel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mladý lékař, který vystudoval v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Montpellier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Domingos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Vidal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Barbosa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Byli mezi nimi také 	vojenští důstojníci a členové hospodářské elity jako např. obchodníci a farmáři.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Členové spiknutí mezi sebou měli rodinné, přátelské či obchodní vztahy – jejich zájmy byly čistě lokální a v rozporu s požadavky koloniální vlády.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Typickým příkladem je kněz José da Silva 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Oliveira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Rolim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se ve spiknutí angažoval tělem i duší – 	jeho aktivity byly vesměs spojeny s finančními podvody, a to především vůči portugalské koruně: padělal 	peníze, podplácel autority, včetně těch církevních, půjčoval peníze na úrok, odklonil převážení diamantů 	z cesty, která měla končit v Lisabonu na překupnickou cestu, která vedla do Amsterdamu.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2995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B4881D-F5AB-4E6C-929F-F531C4DE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FEC74-5C34-4E7D-BC51-A6E0349E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všechny členy spiknutí bez rozdílu spojovalo byla víra, že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soběstačnou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kapitánií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všem předpokladům, se ale nikdo neodvážil rozpoutat samotné povstání.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zrodu tohoto revolučního spiknutí stály tři faktory: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a) politicko-administrativní b) ekonomický a c) kulturní – dokázaly oslovit všechny 	společenské vrstvy oblasti.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Jednalo se především o nesouhlas s koloniální politikou, která se nezajímala o pokles těžby zlata a neotevírala se alternativním hospodářským možnostem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byly naopak zavedeny další daně ze zlata a z veškeré hospodářské činnosti, které se dramaticky dotkly celé populace;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znemožnění lokální elitě přístupu do funkcí vysokých královských úředníků;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odpor proti zkorumpovanému guvernérovi.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7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CDCAF7-75D0-4F1D-984E-5A8E2A15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Tiradentes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31A69E-CF89-4976-BAA0-58F6262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80"/>
            <a:ext cx="9724031" cy="511113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roce 1788 se projekt autonomie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začal projednávat na místních schůzích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projekt nezávislého státu se nazýval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República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Florence“/ „Vzkvétající republika“, 	díky obrovskému nerostnému bohatství, které se v kapitáni vyskytovalo.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Jedním z největších propagátorů této myšlenky byl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Tiradentes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Joaquim José da Silva Xavier</a:t>
            </a:r>
            <a:r>
              <a:rPr lang="cs-CZ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jeho zásluhou se idea samostatné republiky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dostala i mezi lidové vrstvy ve 	vnitrozemí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využil své velké mobility – byl převaděčem obchodních výprav a dobytka a později velitelem ostrahy na tzv. Nové cestě do vnitrozemí – byl také léčitelem se znalostí účinků místních bylin a zubařem (odtud přezdívka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Tiradentes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682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E1C302-B1A4-4A5E-8A3E-B77B40A7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1A202-1508-4FC0-B72F-38CB6B4C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69"/>
            <a:ext cx="9724031" cy="513398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Myšlenka nezávislosti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zaplavila celou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centry ve třech regionálních oblastech: Vila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Rio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Samotná vzpoura začala být plánována v únoru 1789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– měla být vyhlášena v den, kdy guvernér vyhlásí novou daň ze zlata, tzv.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derrama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	(doplácení daně ze zlata ze strany obyvatel).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plánů bylo vyhlášení nezávislosti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definování politických a administrativních prostředků k implementaci republikánského zřízení. Vzbouřenci se inspirovali úspěšným bojem za nezávislost USA (1775 - 1783), které v té době dosahovaly mezinárodního uznání jako samostatná země.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Spiklenci spoléhali na to, že pro Portugalsko by bylo obtížné s nimi bojovat kvůli tomu, že by muselo vyslat vojenskou výpravu za oceán, která by musela navíc čelit dlouhé cestě do vnitrozemí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předpokládali, že s nimi bude portugalský dvůr vyjednávat.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Spoléhali rovněž na podporu ze strany ostatních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na pomoc a podporu ze strany USA a Francie.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35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5C93BD-D2B8-427F-8468-A00D4279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1B820-FFD3-474A-B3EC-A434BBB71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dokonce</a:t>
            </a:r>
            <a:r>
              <a:rPr lang="en-US" sz="2000" dirty="0"/>
              <a:t> </a:t>
            </a:r>
            <a:r>
              <a:rPr lang="en-US" sz="2000" dirty="0" err="1"/>
              <a:t>vytvořena</a:t>
            </a:r>
            <a:r>
              <a:rPr lang="en-US" sz="2000" dirty="0"/>
              <a:t> </a:t>
            </a:r>
            <a:r>
              <a:rPr lang="en-US" sz="2000" dirty="0" err="1"/>
              <a:t>vlajka</a:t>
            </a:r>
            <a:r>
              <a:rPr lang="en-US" sz="2000" dirty="0"/>
              <a:t> 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republiky</a:t>
            </a:r>
            <a:r>
              <a:rPr lang="en-US" sz="2000" dirty="0"/>
              <a:t> </a:t>
            </a:r>
            <a:r>
              <a:rPr lang="en-US" sz="2000" dirty="0" err="1"/>
              <a:t>inspirovaná</a:t>
            </a:r>
            <a:r>
              <a:rPr lang="en-US" sz="2000" dirty="0"/>
              <a:t>  </a:t>
            </a:r>
            <a:r>
              <a:rPr lang="en-US" sz="2000" dirty="0" err="1"/>
              <a:t>Vergiliovým</a:t>
            </a:r>
            <a:r>
              <a:rPr lang="en-US" sz="2000" dirty="0"/>
              <a:t> </a:t>
            </a:r>
            <a:r>
              <a:rPr lang="en-US" sz="2000" dirty="0" err="1"/>
              <a:t>veršem</a:t>
            </a:r>
            <a:r>
              <a:rPr lang="en-US" sz="2000" dirty="0"/>
              <a:t>: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„Liberdade </a:t>
            </a:r>
            <a:r>
              <a:rPr lang="en-US" sz="2000" dirty="0" err="1"/>
              <a:t>ainda</a:t>
            </a:r>
            <a:r>
              <a:rPr lang="en-US" sz="2000" dirty="0"/>
              <a:t> que </a:t>
            </a:r>
            <a:r>
              <a:rPr lang="en-US" sz="2000" dirty="0" err="1"/>
              <a:t>tardia</a:t>
            </a:r>
            <a:r>
              <a:rPr lang="en-US" sz="2000" dirty="0"/>
              <a:t>“</a:t>
            </a:r>
          </a:p>
          <a:p>
            <a:pPr marL="0" indent="0">
              <a:buNone/>
            </a:pPr>
            <a:r>
              <a:rPr lang="en-US" sz="2000" dirty="0"/>
              <a:t>„</a:t>
            </a:r>
            <a:r>
              <a:rPr lang="en-US" sz="2000" b="1" dirty="0" err="1"/>
              <a:t>Dlouho</a:t>
            </a:r>
            <a:r>
              <a:rPr lang="en-US" sz="2000" b="1" dirty="0"/>
              <a:t> </a:t>
            </a:r>
            <a:r>
              <a:rPr lang="en-US" sz="2000" b="1" dirty="0" err="1"/>
              <a:t>očekávaná</a:t>
            </a:r>
            <a:r>
              <a:rPr lang="en-US" sz="2000" b="1" dirty="0"/>
              <a:t> </a:t>
            </a:r>
            <a:r>
              <a:rPr lang="en-US" sz="2000" b="1" dirty="0" err="1"/>
              <a:t>svoboda</a:t>
            </a:r>
            <a:r>
              <a:rPr lang="en-US" sz="2000" dirty="0"/>
              <a:t>“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Dnes je oficiální vlajkou federálního státu </a:t>
            </a:r>
            <a:r>
              <a:rPr lang="cs-CZ" sz="2000" dirty="0" err="1"/>
              <a:t>Minas</a:t>
            </a:r>
            <a:r>
              <a:rPr lang="cs-CZ" sz="2000" dirty="0"/>
              <a:t> </a:t>
            </a:r>
            <a:r>
              <a:rPr lang="cs-CZ" sz="2000" dirty="0" err="1"/>
              <a:t>Gerais</a:t>
            </a:r>
            <a:r>
              <a:rPr lang="cs-CZ" sz="2000" dirty="0"/>
              <a:t>. </a:t>
            </a:r>
            <a:endParaRPr lang="en-US" sz="2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6923AB9-3768-4078-81C2-162DD4912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5320" y="1883313"/>
            <a:ext cx="6253212" cy="416122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967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345475-C0DC-41C6-9B50-A4E7A9A6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CDA27-91D4-49D4-ABA2-189B88DA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Nakonec ale zůstali izolováni: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žádná další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k nim nepřipojila;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 v té době usilovaly o uzavření obchodní smlouvu s Portugalskem, proto bylo v jejich zájmu 	udržet si dobré vztahy s králem;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Francie v té době neměla možnost se projevovat na mezinárodním poli.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Vzpoura nakonec skončila dříve, než začala: 8. května 1789, ve večerních hodinách, bylo možné ve Vile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spatřit postavu zahalenou v kápi, která obcházela domy vzbouřenců se zprávou, že jejich spiknutí bylo odhaleno.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ový guvernér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vévoda z 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Barbaceny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dostal několik udavačských dopisů, které jej o spiknutí informovaly. Jedním z autorů byl například i aktivní člen spolku, bohatý muž jménem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Silvério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měl velké dluhy vůči portugalské koruně. Výměnou za jejich odpuštění dopodrobna vylíčil úmysly spiknutí, uvedl jména hlavních členů, politický projekt i vojenskou strategii.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5119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C1399E-A1F0-47C6-B58E-362AF2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C3406-AE96-460C-BF57-00B5461A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02228"/>
            <a:ext cx="9724031" cy="516915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Barbacena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vyčkal ještě dva měsíce, poté zrušil poslední daň ze zlata a nechal pozatýkat členy spiknutí.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Spiklenci byly obviněni z poškození majestátu: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Lesa-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majestade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dizer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traição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cometida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Rei, ou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tão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	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abominável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antigos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Sabedores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estranharam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comparavam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</a:t>
            </a:r>
            <a:r>
              <a:rPr lang="cs-CZ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Hansenía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lepra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enfermidade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enche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sem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poder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curar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empece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ainda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descendentes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tem, 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apartado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comunicação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traição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condena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comete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empece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infama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sua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linha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descendem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tenham</a:t>
            </a:r>
            <a:r>
              <a:rPr lang="cs-CZ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culpa.</a:t>
            </a:r>
            <a:r>
              <a:rPr lang="cs-CZ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„Ublížení majestátu znamená zradu na králi nebo jeho královském státě, což je tak vážný  a odporný zločin, že jej 	dávní mudrcové přirovnávali k lepře; protože stejně jako tato nemoc zachvátí celé tělo, které se již nikdy nepodaří 	uzdravit a člověk nakazí i svá další pokolení i ty, se kterými mluví, alespoň podle toho, co se říká: stejně tak provinění 	zrady odsoudí toho, který se jej dopustí, a postihne a znectí ty, kteří pocházejí z jeho rodu, přestože nejsou vinni.“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Vyšetřování a výslechy trvaly dlouhé tři roky – po nich byli spiklenci odsouzeni k různým trestům: vyhnanství v Africe, doživotnímu vězení v Portugalsku (v případě církevních hodnostářů), zabavení veškerého majetku, smrt. Jeden z básníků,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byl objeven mrtvý v cele a dodnes není jisté, zda se jednalo o vraždu či sebevraždu.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8008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CA8887-A1B0-4D6F-8426-BE14EF26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87D1D-9E3C-4E82-A6D7-4A448B2E0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1996580"/>
            <a:ext cx="5015484" cy="50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 err="1">
                <a:effectLst/>
              </a:rPr>
              <a:t>Tiradentes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byl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zatčen</a:t>
            </a:r>
            <a:r>
              <a:rPr lang="en-US" sz="1700" dirty="0">
                <a:effectLst/>
              </a:rPr>
              <a:t> v </a:t>
            </a:r>
            <a:r>
              <a:rPr lang="en-US" sz="1700" dirty="0" err="1">
                <a:effectLst/>
              </a:rPr>
              <a:t>květnu</a:t>
            </a:r>
            <a:r>
              <a:rPr lang="en-US" sz="1700" dirty="0">
                <a:effectLst/>
              </a:rPr>
              <a:t> 1789 v </a:t>
            </a:r>
            <a:r>
              <a:rPr lang="en-US" sz="1700" dirty="0" err="1">
                <a:effectLst/>
              </a:rPr>
              <a:t>Riu</a:t>
            </a:r>
            <a:r>
              <a:rPr lang="en-US" sz="1700" dirty="0">
                <a:effectLst/>
              </a:rPr>
              <a:t> d </a:t>
            </a:r>
            <a:r>
              <a:rPr lang="en-US" sz="1700" dirty="0" err="1">
                <a:effectLst/>
              </a:rPr>
              <a:t>Janeiru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kde</a:t>
            </a:r>
            <a:r>
              <a:rPr lang="en-US" sz="1700" dirty="0">
                <a:effectLst/>
              </a:rPr>
              <a:t> se </a:t>
            </a:r>
            <a:r>
              <a:rPr lang="en-US" sz="1700" dirty="0" err="1">
                <a:effectLst/>
              </a:rPr>
              <a:t>snažil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získat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nové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adepty</a:t>
            </a:r>
            <a:r>
              <a:rPr lang="en-US" sz="1700" dirty="0">
                <a:effectLst/>
              </a:rPr>
              <a:t> pro </a:t>
            </a:r>
            <a:r>
              <a:rPr lang="en-US" sz="1700" dirty="0" err="1">
                <a:effectLst/>
              </a:rPr>
              <a:t>svou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revoluční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myšlenku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Nebyl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sice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velitelem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povstání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byl</a:t>
            </a:r>
            <a:r>
              <a:rPr lang="en-US" sz="1700" dirty="0">
                <a:effectLst/>
              </a:rPr>
              <a:t> ale </a:t>
            </a:r>
            <a:r>
              <a:rPr lang="en-US" sz="1700" dirty="0" err="1">
                <a:effectLst/>
              </a:rPr>
              <a:t>nejaktivnějším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šiřitelem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jeho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idejí</a:t>
            </a:r>
            <a:r>
              <a:rPr lang="cs-CZ" sz="1700" dirty="0">
                <a:effectLst/>
              </a:rPr>
              <a:t>.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</a:rPr>
              <a:t>K</a:t>
            </a:r>
            <a:r>
              <a:rPr lang="en-US" sz="1700" dirty="0" err="1">
                <a:effectLst/>
              </a:rPr>
              <a:t>oloniální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vláda</a:t>
            </a:r>
            <a:r>
              <a:rPr lang="en-US" sz="1700" dirty="0">
                <a:effectLst/>
              </a:rPr>
              <a:t> se </a:t>
            </a:r>
            <a:r>
              <a:rPr lang="en-US" sz="1700" dirty="0" err="1">
                <a:effectLst/>
              </a:rPr>
              <a:t>jej</a:t>
            </a:r>
            <a:r>
              <a:rPr lang="en-US" sz="1700" dirty="0">
                <a:effectLst/>
              </a:rPr>
              <a:t> proto </a:t>
            </a:r>
            <a:r>
              <a:rPr lang="en-US" sz="1700" dirty="0" err="1">
                <a:effectLst/>
              </a:rPr>
              <a:t>rozhodla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potrestat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exemplárním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veřejným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způsobem</a:t>
            </a:r>
            <a:r>
              <a:rPr lang="en-US" sz="1700" dirty="0">
                <a:effectLst/>
              </a:rPr>
              <a:t>:</a:t>
            </a:r>
          </a:p>
          <a:p>
            <a:pPr marL="76200" indent="0">
              <a:spcAft>
                <a:spcPts val="800"/>
              </a:spcAft>
              <a:buNone/>
            </a:pPr>
            <a:r>
              <a:rPr lang="cs-CZ" sz="1700" dirty="0">
                <a:effectLst/>
              </a:rPr>
              <a:t>	</a:t>
            </a:r>
            <a:r>
              <a:rPr lang="en-US" sz="1700" dirty="0">
                <a:effectLst/>
              </a:rPr>
              <a:t>21. </a:t>
            </a:r>
            <a:r>
              <a:rPr lang="en-US" sz="1700" dirty="0" err="1">
                <a:effectLst/>
              </a:rPr>
              <a:t>dubna</a:t>
            </a:r>
            <a:r>
              <a:rPr lang="en-US" sz="1700" dirty="0">
                <a:effectLst/>
              </a:rPr>
              <a:t> 1792 </a:t>
            </a:r>
            <a:r>
              <a:rPr lang="en-US" sz="1700" dirty="0" err="1">
                <a:effectLst/>
              </a:rPr>
              <a:t>byl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náměstí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ve</a:t>
            </a:r>
            <a:r>
              <a:rPr lang="en-US" sz="1700" dirty="0">
                <a:effectLst/>
              </a:rPr>
              <a:t> Vile Rice </a:t>
            </a:r>
            <a:r>
              <a:rPr lang="cs-CZ" sz="1700" dirty="0">
                <a:effectLst/>
              </a:rPr>
              <a:t>	</a:t>
            </a:r>
            <a:r>
              <a:rPr lang="en-US" sz="1700" dirty="0" err="1">
                <a:effectLst/>
              </a:rPr>
              <a:t>oběšen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jeho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tělo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rozčtvrceno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části</a:t>
            </a:r>
            <a:r>
              <a:rPr lang="en-US" sz="1700" dirty="0">
                <a:effectLst/>
              </a:rPr>
              <a:t> </a:t>
            </a:r>
            <a:r>
              <a:rPr lang="cs-CZ" sz="1700" dirty="0">
                <a:effectLst/>
              </a:rPr>
              <a:t>	</a:t>
            </a:r>
            <a:r>
              <a:rPr lang="en-US" sz="1700" dirty="0" err="1">
                <a:effectLst/>
              </a:rPr>
              <a:t>rozvěšeny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hlavních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místech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Nové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cesty</a:t>
            </a:r>
            <a:r>
              <a:rPr lang="en-US" sz="1700" dirty="0">
                <a:effectLst/>
              </a:rPr>
              <a:t> </a:t>
            </a:r>
            <a:r>
              <a:rPr lang="cs-CZ" sz="1700" dirty="0">
                <a:effectLst/>
              </a:rPr>
              <a:t>	</a:t>
            </a:r>
            <a:r>
              <a:rPr lang="en-US" sz="1700" dirty="0">
                <a:effectLst/>
              </a:rPr>
              <a:t>do </a:t>
            </a:r>
            <a:r>
              <a:rPr lang="en-US" sz="1700" dirty="0" err="1">
                <a:effectLst/>
              </a:rPr>
              <a:t>vnitrozemí</a:t>
            </a:r>
            <a:r>
              <a:rPr lang="en-US" sz="17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>
                <a:effectLst/>
              </a:rPr>
              <a:t>V </a:t>
            </a:r>
            <a:r>
              <a:rPr lang="en-US" sz="1700" dirty="0" err="1">
                <a:effectLst/>
              </a:rPr>
              <a:t>současné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době</a:t>
            </a:r>
            <a:r>
              <a:rPr lang="en-US" sz="1700" dirty="0">
                <a:effectLst/>
              </a:rPr>
              <a:t> je 21. </a:t>
            </a:r>
            <a:r>
              <a:rPr lang="en-US" sz="1700" dirty="0" err="1">
                <a:effectLst/>
              </a:rPr>
              <a:t>duben</a:t>
            </a:r>
            <a:r>
              <a:rPr lang="en-US" sz="1700" dirty="0">
                <a:effectLst/>
              </a:rPr>
              <a:t> v </a:t>
            </a:r>
            <a:r>
              <a:rPr lang="en-US" sz="1700" dirty="0" err="1">
                <a:effectLst/>
              </a:rPr>
              <a:t>Brazílii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státním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svátkem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Tiradentes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oslavován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jako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národní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hrdina</a:t>
            </a:r>
            <a:r>
              <a:rPr lang="en-US" sz="1700" dirty="0">
                <a:effectLst/>
              </a:rPr>
              <a:t>; </a:t>
            </a:r>
            <a:r>
              <a:rPr lang="en-US" sz="1700" dirty="0" err="1">
                <a:effectLst/>
              </a:rPr>
              <a:t>město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ve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kterém</a:t>
            </a:r>
            <a:r>
              <a:rPr lang="en-US" sz="1700" dirty="0">
                <a:effectLst/>
              </a:rPr>
              <a:t> se </a:t>
            </a:r>
            <a:r>
              <a:rPr lang="en-US" sz="1700" dirty="0" err="1">
                <a:effectLst/>
              </a:rPr>
              <a:t>narodil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nese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jeho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jméno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Tiradentes</a:t>
            </a:r>
            <a:r>
              <a:rPr lang="en-US" sz="1700" dirty="0">
                <a:effectLst/>
              </a:rPr>
              <a:t>.  </a:t>
            </a:r>
          </a:p>
          <a:p>
            <a:endParaRPr lang="en-US" sz="1700" dirty="0"/>
          </a:p>
        </p:txBody>
      </p:sp>
      <p:pic>
        <p:nvPicPr>
          <p:cNvPr id="6" name="Zástupný obsah 5" descr="Obsah obrázku text, muž, osoba, pózování&#10;&#10;Popis byl vytvořen automaticky">
            <a:extLst>
              <a:ext uri="{FF2B5EF4-FFF2-40B4-BE49-F238E27FC236}">
                <a16:creationId xmlns:a16="http://schemas.microsoft.com/office/drawing/2014/main" id="{4A488716-E275-497A-BFD8-571C2494B5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43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63CFAD-3F99-412E-A162-775F03CA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</a:rPr>
              <a:t>Městečko </a:t>
            </a:r>
            <a:r>
              <a:rPr lang="cs-CZ" sz="5400" dirty="0" err="1">
                <a:solidFill>
                  <a:srgbClr val="FFFFFF"/>
                </a:solidFill>
              </a:rPr>
              <a:t>Tiradentes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F9776F6-1E99-419B-A88E-0AE04FBDEA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/>
        </p:blipFill>
        <p:spPr>
          <a:xfrm>
            <a:off x="331567" y="2597045"/>
            <a:ext cx="5455917" cy="365718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 descr="Obsah obrázku exteriér, země, dům, budova&#10;&#10;Popis byl vytvořen automaticky">
            <a:extLst>
              <a:ext uri="{FF2B5EF4-FFF2-40B4-BE49-F238E27FC236}">
                <a16:creationId xmlns:a16="http://schemas.microsoft.com/office/drawing/2014/main" id="{D9A41A0E-6EA3-48D8-BCD3-17997CA37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>
          <a:xfrm>
            <a:off x="6445073" y="2596916"/>
            <a:ext cx="5455917" cy="3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6098EF-3277-4199-9C58-F5B3D183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Praça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Tiradentes</a:t>
            </a:r>
            <a:r>
              <a:rPr lang="en-US" sz="3600" dirty="0">
                <a:solidFill>
                  <a:srgbClr val="FFFFFF"/>
                </a:solidFill>
              </a:rPr>
              <a:t>, </a:t>
            </a:r>
            <a:r>
              <a:rPr lang="en-US" sz="3600" dirty="0" err="1">
                <a:solidFill>
                  <a:srgbClr val="FFFFFF"/>
                </a:solidFill>
              </a:rPr>
              <a:t>Ouro</a:t>
            </a:r>
            <a:r>
              <a:rPr lang="en-US" sz="3600" dirty="0">
                <a:solidFill>
                  <a:srgbClr val="FFFFFF"/>
                </a:solidFill>
              </a:rPr>
              <a:t> Preto, MG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exteriér, obloha, budova, staré&#10;&#10;Popis byl vytvořen automaticky">
            <a:extLst>
              <a:ext uri="{FF2B5EF4-FFF2-40B4-BE49-F238E27FC236}">
                <a16:creationId xmlns:a16="http://schemas.microsoft.com/office/drawing/2014/main" id="{AA897369-67C2-4900-A01A-C4F2C55B1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935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B2335-E40C-4B24-8719-6743D86C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Pálenkové povstání / A revolta da cachaça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9F581-E4E4-46D1-833C-7FB8108A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0741"/>
            <a:ext cx="9724031" cy="596773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druhé poloviny sedmnáctého století se nespokojenost s koloniální vládou s centrem v Portugalsku projevovala prostřednictvím povstání a různých ozbrojených hnutí.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významnější povstání propuklo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prosince 1660 v Riu de </a:t>
            </a:r>
            <a:r>
              <a:rPr lang="cs-CZ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skupina plantážníků a dalších osadníků z 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Ria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postavila proti daním 	ustavených guvernérem jižní části Brazílie,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Benevidesem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Rio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té době navíc čelilo 	zahraničním útokům (francouzských a holandských, kromě neustávající hrozby ze strany pirátů a 	korzárů), což jej hospodářsky vyčerpávalo.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Toto povstání vstoupilo do dějin jako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Pálenkové povstání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Revolta da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Cachaça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dlužno dodat, že povstání nebylo zaměřeno proti portugalskému králi, ale proti guvernérovi. Povstalci přísahali věrnost Portugalské koruně a stěžovali si na správu oblasti jejími úředníky.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Poslední kapkou byl královský dekret, který zakazoval výrobu pálenky z cukrové třtiny (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cachaçy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omezoval její vývoz, aby se upřednostnila konzumace vína přicházejícího z Portugalska. Předchozí guvernéři jej nebrali v potaz a zachovali místní výrobu pálenky i obchod s ní v rukou samotných osadníků. Pálenka byla v té době vedle maniokové mouky silnou měnou při obchodování s otroky, a navíc byla díky své kalorické hodnotě doplňkem stravy jak otroků, tak lidí z chudších vrstev.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28852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5961D5-1F3C-4C39-863A-8BD8FDD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Salvador, 1798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- myšlenka politické rovnosti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DF7A8-2FAF-4792-B487-185AF45D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508596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Myšlenka spiknutí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zůstávala živá a její politický odkaz se dále rozvíjel.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roku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1798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v bývalém hlavním městě kolonie,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Salvadoru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začaly objevovat pamflety, s republikánskými a demokratickými hesly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poprvé se na brazilské politické scéně objevila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myšlenka politické rovnosti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Pamflety byly ve své většině sepsány osvobozenými otroky, kteří se začali zařazovat do společnosti, většinou jako řemeslníci nebo vojáci; byly směřovány „lidu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a nesly tón Francouzské revoluce, přesněji jejího nejradikálnějšího Jakobínského křídla –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volnost, rovnost, bratrství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Spiklenci se tentokrát neskrývali, ale dávali svou příslušnost k revoltě najevo – nosili určitý typ oblečení, náušnici v uchu, oholení byli do půli brady, na hodinkách mívali řetízek z mušlí, který odkazoval k africkým kořenům.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095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1D885-7CF7-4888-90B8-EB92472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FF23-A77A-48D4-8EF7-F915A00E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24526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Členové spiknutí byli přesvědčení, že vůle být svobodný se dá vyjádřit pouze veřejně.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Toto hnutí, které bylo složené převážně z osvobozených otroků a příslušníků nejchudších vrstev, zejména míšenců, přišlo s novou myšlenkou: i chudí a nevzdělaní si zaslouží být rovnoprávnými občany a podílet se na veřejném životě.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Spiknutí nakonec ale nemělo čas propuknout v ozbrojené podobě – většina jeho hlavních 	představitelů byla zatčena během jedné ze schůzí. Pět z nich bylo odsouzeno k trestu smrti – 	jednomu z nich se podařilo utéct, ostatní byli oběšeni. Jejich těla byla rozčtvrcena a vystavena na 	veřejných 	místech.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žádné ze zmíněných povstání nebylo vítězné a jeho hlavní vůdci byli vždy krutě potrestáni, otevřely zásadním způsobem cestu k novému vidění života v kolonii. Uvolnily prostor pro debatu o právech a politickém vyjednávání a </a:t>
            </a:r>
            <a:r>
              <a:rPr lang="cs-CZ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 zanechaly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devatenáctému století intelektuální a politické nástroje, které mohly být využity ve prospěch obyvatel Brazílie.  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1916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B11119-2FF6-46D3-BE74-EF8FA3AD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43703-572F-4181-9D09-8CFA0F3C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770" y="2309808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době správy guvernérem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Benevidesem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Rio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nacházela v kalamitní situaci díky vysoké úmrtnosti otroků na neštovice. </a:t>
            </a:r>
          </a:p>
          <a:p>
            <a:pPr mar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tomu se guvernér rozhodl dostat správu oblasti pod kontrolu a to na úkor osadníků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požadoval dodržování královského dekretu a uvalil vysoké daně, i proti vůli ostatních členů 	zastupitelstva.</a:t>
            </a:r>
          </a:p>
          <a:p>
            <a:pPr marL="0" indent="0">
              <a:buNone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Vzbouřenci naplánovali tajný útok na město Rio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Využili nepřítomnosti guvernéra, který odjel do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 ověřit informace o nalezištích zlata, na lodích obepluli Cukrovou homoli (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Pão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Açúcar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nad ránem vnikli do Ria s pokřikem „Ať žije lid“, „Smrt guvernérovi“. V pět hodin ráno obsadili radnici a svrhli její členy. Během pěti následujících měsíců měli pod kontrolou správu oblasti – vyhlásili nové volby a volební právo rozšířili i na obyvatele vzdálenějších venkovských oblastí (do té doby měli právo volit pouze bohaté městské vrstvy). Zrušili daně uvalené guvernérem, uvěznili jeho spojence a z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vyhnali jeho nejsveřepější stoupence.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545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39ABAF-2BA0-47BC-84A2-8958CF1A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F3683-63B5-445F-A862-8440670C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Benvides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nebyl ale jen královským úředníkem, byl rovněž významným vojenským velitelem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účastnil se např. námořní bitvy proti Holandsku a znovudobývání Angoly.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Využil své vojenské zkušenosti i v tomto povstání. Vyčkal několik měsíců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Paulu, než byly poslány posily po moři ze Salvadoru a když lodě vplouvaly do zátoky Ria de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vnikl do města s armádou indiánských lučištníků z kmene Tupí, s níž překročil hory, které od sebe obě oblasti dělí. Obě armády společně odzbrojily hlídky z pevnosti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Sebastião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obsadily radnici. Vojáci vnikli do domů, pozatýkali obyvatelstvo a zabrali zbraně.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Vůdce povstání,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Jerônimo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Barbalho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Bezerra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byl popraven.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8455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FD8C24-B1F3-4457-8BC1-593F2309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A8798-3726-4E8F-A5EC-94F6B7BB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Revolta z Ria de 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Janeira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byla první, ale nikoliv poslední v řadě. Často se na výbuchu nespokojenosti proti koloniální vládě podíleli i chudé vrstvy obyvatelstva a osvobození či uprchlí otroci.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Povstalci byli vždy přemoženi a krutě potrestáni – součástí trestního zákoníku byl </a:t>
            </a: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článek o „ublížení majestátu“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 toho, kdo se postavil proti královskému úředníkovi a tím proti samotné královské moci)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hrozil za to trest smrti, zabavení majetku, popřípadě doživotní práce na galejích a bičování.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Povstání se obecně zaměřovala na zneužívání moci královskými úředníky a nekontrolované uvalování daní. Díky vzdálenosti mezi Brazílií a Portugalskem stížnosti směřované králi neměly žádný smysl už proto, že jeho vůle byla vždy plněna právě jeho úředníky. Z tohoto důvodu se osadníci pokoušeli změnit neúnosnou situaci sami i s nasazením vlastních životů. 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5469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DA4DD8-E481-4AC3-B945-3F68EAC4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Pernambuco, Sergipe, Maranhão, Bahia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0D19ED0-0520-4F63-BC30-D00A6A07E2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639"/>
            <a:ext cx="5290720" cy="5290720"/>
          </a:xfrm>
          <a:prstGeom prst="rect">
            <a:avLst/>
          </a:prstGeom>
        </p:spPr>
      </p:pic>
      <p:grpSp>
        <p:nvGrpSpPr>
          <p:cNvPr id="39" name="Group 29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40" name="Isosceles Triangle 30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272F0-432B-46D9-80F9-CDB1F859E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120" y="1782981"/>
            <a:ext cx="5136412" cy="49443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 err="1">
                <a:effectLst/>
              </a:rPr>
              <a:t>Podobn</a:t>
            </a:r>
            <a:r>
              <a:rPr lang="cs-CZ" sz="1600" dirty="0">
                <a:effectLst/>
              </a:rPr>
              <a:t>á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povstání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proti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zneužívání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guvernéra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jeho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korupci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vysokým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daním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proběhl</a:t>
            </a:r>
            <a:r>
              <a:rPr lang="cs-CZ" sz="1600" dirty="0">
                <a:effectLst/>
              </a:rPr>
              <a:t>a:</a:t>
            </a:r>
            <a:r>
              <a:rPr lang="en-US" sz="1600" dirty="0">
                <a:effectLst/>
              </a:rPr>
              <a:t> </a:t>
            </a:r>
            <a:endParaRPr lang="cs-CZ" sz="16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effectLst/>
              </a:rPr>
              <a:t>v Recife (</a:t>
            </a:r>
            <a:r>
              <a:rPr lang="en-US" sz="1600" dirty="0" err="1">
                <a:effectLst/>
              </a:rPr>
              <a:t>stát</a:t>
            </a:r>
            <a:r>
              <a:rPr lang="en-US" sz="1600" dirty="0">
                <a:effectLst/>
              </a:rPr>
              <a:t> </a:t>
            </a:r>
            <a:r>
              <a:rPr lang="en-US" sz="1600" b="1" dirty="0">
                <a:effectLst/>
              </a:rPr>
              <a:t>Pernambuco</a:t>
            </a:r>
            <a:r>
              <a:rPr lang="en-US" sz="1600" dirty="0">
                <a:effectLst/>
              </a:rPr>
              <a:t>) v </a:t>
            </a:r>
            <a:r>
              <a:rPr lang="en-US" sz="1600" dirty="0" err="1">
                <a:effectLst/>
              </a:rPr>
              <a:t>roce</a:t>
            </a:r>
            <a:r>
              <a:rPr lang="en-US" sz="1600" dirty="0">
                <a:effectLst/>
              </a:rPr>
              <a:t> </a:t>
            </a:r>
            <a:r>
              <a:rPr lang="en-US" sz="1600" b="1" dirty="0">
                <a:effectLst/>
              </a:rPr>
              <a:t>1666</a:t>
            </a:r>
            <a:r>
              <a:rPr lang="cs-CZ" sz="1600" b="1" dirty="0">
                <a:effectLst/>
              </a:rPr>
              <a:t> </a:t>
            </a:r>
            <a:r>
              <a:rPr lang="cs-CZ" sz="1600" dirty="0">
                <a:effectLst/>
              </a:rPr>
              <a:t>- 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guvernér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byl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povstalci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uvězněn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vrácen</a:t>
            </a:r>
            <a:r>
              <a:rPr lang="en-US" sz="1600" dirty="0">
                <a:effectLst/>
              </a:rPr>
              <a:t> do </a:t>
            </a:r>
            <a:r>
              <a:rPr lang="en-US" sz="1600" dirty="0" err="1">
                <a:effectLst/>
              </a:rPr>
              <a:t>Lisabonu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effectLst/>
              </a:rPr>
              <a:t>V </a:t>
            </a:r>
            <a:r>
              <a:rPr lang="en-US" sz="1600" dirty="0" err="1">
                <a:effectLst/>
              </a:rPr>
              <a:t>roce</a:t>
            </a:r>
            <a:r>
              <a:rPr lang="en-US" sz="1600" dirty="0">
                <a:effectLst/>
              </a:rPr>
              <a:t> </a:t>
            </a:r>
            <a:r>
              <a:rPr lang="en-US" sz="1600" b="1" dirty="0">
                <a:effectLst/>
              </a:rPr>
              <a:t>1671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povstali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lidé</a:t>
            </a:r>
            <a:r>
              <a:rPr lang="en-US" sz="1600" dirty="0">
                <a:effectLst/>
              </a:rPr>
              <a:t> v </a:t>
            </a:r>
            <a:r>
              <a:rPr lang="en-US" sz="1600" b="1" dirty="0">
                <a:effectLst/>
              </a:rPr>
              <a:t>Sergipe</a:t>
            </a:r>
            <a:r>
              <a:rPr lang="en-US" sz="1600" dirty="0">
                <a:effectLst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>
                <a:effectLst/>
              </a:rPr>
              <a:t>1684</a:t>
            </a:r>
            <a:r>
              <a:rPr lang="en-US" sz="1600" dirty="0">
                <a:effectLst/>
              </a:rPr>
              <a:t> v </a:t>
            </a:r>
            <a:r>
              <a:rPr lang="en-US" sz="1600" b="1" dirty="0" err="1">
                <a:effectLst/>
              </a:rPr>
              <a:t>Maranhão</a:t>
            </a:r>
            <a:r>
              <a:rPr lang="en-US" sz="1600" dirty="0">
                <a:effectLst/>
              </a:rPr>
              <a:t> - </a:t>
            </a:r>
            <a:r>
              <a:rPr lang="en-US" sz="1600" dirty="0" err="1">
                <a:effectLst/>
              </a:rPr>
              <a:t>vzbouřencům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podařilo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vyhnat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jezuitský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řád</a:t>
            </a:r>
            <a:r>
              <a:rPr lang="en-US" sz="1600" dirty="0">
                <a:effectLst/>
              </a:rPr>
              <a:t> z </a:t>
            </a:r>
            <a:r>
              <a:rPr lang="en-US" sz="1600" dirty="0" err="1">
                <a:effectLst/>
              </a:rPr>
              <a:t>města</a:t>
            </a:r>
            <a:r>
              <a:rPr lang="cs-CZ" sz="1600" dirty="0">
                <a:effectLst/>
              </a:rPr>
              <a:t> 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teprve</a:t>
            </a:r>
            <a:r>
              <a:rPr lang="en-US" sz="1600" dirty="0">
                <a:effectLst/>
              </a:rPr>
              <a:t> po </a:t>
            </a:r>
            <a:r>
              <a:rPr lang="en-US" sz="1600" dirty="0" err="1">
                <a:effectLst/>
              </a:rPr>
              <a:t>roce</a:t>
            </a:r>
            <a:r>
              <a:rPr lang="en-US" sz="1600" dirty="0">
                <a:effectLst/>
              </a:rPr>
              <a:t> je </a:t>
            </a:r>
            <a:r>
              <a:rPr lang="en-US" sz="1600" dirty="0" err="1">
                <a:effectLst/>
              </a:rPr>
              <a:t>vojska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vyslaná</a:t>
            </a:r>
            <a:r>
              <a:rPr lang="en-US" sz="1600" dirty="0">
                <a:effectLst/>
              </a:rPr>
              <a:t> z </a:t>
            </a:r>
            <a:r>
              <a:rPr lang="en-US" sz="1600" dirty="0" err="1">
                <a:effectLst/>
              </a:rPr>
              <a:t>Portugalska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dokázala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potlačit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vůdci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povstání</a:t>
            </a:r>
            <a:r>
              <a:rPr lang="en-US" sz="1600" dirty="0">
                <a:effectLst/>
              </a:rPr>
              <a:t> 	</a:t>
            </a:r>
            <a:r>
              <a:rPr lang="en-US" sz="1600" dirty="0" err="1">
                <a:effectLst/>
              </a:rPr>
              <a:t>skončili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šibenici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>
                <a:effectLst/>
              </a:rPr>
              <a:t>1711</a:t>
            </a:r>
            <a:r>
              <a:rPr lang="en-US" sz="1600" dirty="0">
                <a:effectLst/>
              </a:rPr>
              <a:t> – </a:t>
            </a:r>
            <a:r>
              <a:rPr lang="en-US" sz="1600" dirty="0" err="1">
                <a:effectLst/>
              </a:rPr>
              <a:t>povstání</a:t>
            </a:r>
            <a:r>
              <a:rPr lang="en-US" sz="1600" dirty="0">
                <a:effectLst/>
              </a:rPr>
              <a:t> v </a:t>
            </a:r>
            <a:r>
              <a:rPr lang="en-US" sz="1600" dirty="0" err="1">
                <a:effectLst/>
              </a:rPr>
              <a:t>Salvadoru</a:t>
            </a:r>
            <a:r>
              <a:rPr lang="en-US" sz="1600" dirty="0">
                <a:effectLst/>
              </a:rPr>
              <a:t> (</a:t>
            </a:r>
            <a:r>
              <a:rPr lang="en-US" sz="1600" b="1" dirty="0" err="1">
                <a:effectLst/>
              </a:rPr>
              <a:t>Bahie</a:t>
            </a:r>
            <a:r>
              <a:rPr lang="en-US" sz="1600" dirty="0">
                <a:effectLst/>
              </a:rPr>
              <a:t>) </a:t>
            </a:r>
            <a:r>
              <a:rPr lang="cs-CZ" sz="1600" dirty="0">
                <a:effectLst/>
              </a:rPr>
              <a:t>-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proti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vysokým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cenám</a:t>
            </a:r>
            <a:r>
              <a:rPr lang="en-US" sz="1600" dirty="0">
                <a:effectLst/>
              </a:rPr>
              <a:t> soli (</a:t>
            </a:r>
            <a:r>
              <a:rPr lang="en-US" sz="1600" dirty="0" err="1">
                <a:effectLst/>
              </a:rPr>
              <a:t>nezbytná</a:t>
            </a:r>
            <a:r>
              <a:rPr lang="en-US" sz="1600" dirty="0">
                <a:effectLst/>
              </a:rPr>
              <a:t> pro </a:t>
            </a:r>
            <a:r>
              <a:rPr lang="en-US" sz="1600" dirty="0" err="1">
                <a:effectLst/>
              </a:rPr>
              <a:t>konzervaci</a:t>
            </a:r>
            <a:r>
              <a:rPr lang="en-US" sz="1600" dirty="0">
                <a:effectLst/>
              </a:rPr>
              <a:t> masa a </a:t>
            </a:r>
            <a:r>
              <a:rPr lang="en-US" sz="1600" dirty="0" err="1">
                <a:effectLst/>
              </a:rPr>
              <a:t>ryb</a:t>
            </a:r>
            <a:r>
              <a:rPr lang="en-US" sz="1600" dirty="0">
                <a:effectLst/>
              </a:rPr>
              <a:t>) a </a:t>
            </a:r>
            <a:r>
              <a:rPr lang="en-US" sz="1600" dirty="0" err="1">
                <a:effectLst/>
              </a:rPr>
              <a:t>vysokým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daním</a:t>
            </a:r>
            <a:r>
              <a:rPr lang="en-US" sz="1600" dirty="0">
                <a:effectLst/>
              </a:rPr>
              <a:t> 	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dovoz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zboží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otroků</a:t>
            </a:r>
            <a:r>
              <a:rPr lang="en-US" sz="1600" dirty="0">
                <a:effectLst/>
              </a:rPr>
              <a:t>.</a:t>
            </a:r>
          </a:p>
          <a:p>
            <a:endParaRPr lang="en-US" sz="1400" dirty="0"/>
          </a:p>
        </p:txBody>
      </p:sp>
      <p:grpSp>
        <p:nvGrpSpPr>
          <p:cNvPr id="42" name="Group 33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43" name="Isosceles Triangle 3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6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4046D1-5D18-4899-8106-317AA5B2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Minas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Gerais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01A4B-9D95-48C7-9C25-1B6A51F7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Oblast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byla jednou z nejvýbušnějších.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 roce 1720, guvernér Pedro Miguel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Almeida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Portugal, hrabě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Assumar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napsal portugalskému králi, že tato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dá koruně ještě mnoho práce.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Ve svém dopise napsal: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oblasti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jeho obyvatelích stačí říci /…/, že v ní žijí lidé, se kterými se nedá rozumně jednat. /…/ Zdá se, že země plodí rvačky; voda vypařuje revoltu; zlato podněcuje hádky; vzduch destiluje svobodu; mraky vyvrhují drzost; hvězdy nabádají k neposlušnosti; klima je hrobem míru a kolébkou vzpoury; příroda kráčí neklidná sama se sebou a vzpurná je uvnitř jako v pekle.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Hrabě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Assumar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byl guvernérem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roky (1717-1721) a za tu dobu byl 	nucen potlačit tři revolty.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750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04A443-68CF-4EB6-8840-A44ED381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D0501-D4D5-4F65-A181-E54A966E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poslední za jeho vlády, z roku 1720, byla motivována opět vysokými daněmi (pětina zlata byla odebírána v tavírnách,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Fundição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do konfliktu se dostal guvernér s místní elitou 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po nocích muži zahalení v kápích vnikali do ulic města Vila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vyháněli obyvatele a jejich domy 	rabovali.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Poté, co byl takto postižen dům vysokého královského úředníka, a on sám se stihl zachránit jen útěkem na poslední chvíli, rozhodl se guvernér pro odplatu: uzavřel přístupové cesty do Vila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zatkl vůdce povstání a nechal je převézt do Ria, dal povolení obyvatelům, aby pozabíjeli muže v kápích a portugalskému vojsku dal rozkaz vypálit statek a veškeré pozemky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Pascoala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Silva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Guimarães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stál v čele celého povstání.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zraky města pak nechal mučit a rozčtvrtit jednoho z šiřitelů myšlenek povstání.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9659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CE34D3-CA42-44E7-83FC-F13333CC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Pernambuco</a:t>
            </a:r>
            <a:r>
              <a:rPr lang="cs-CZ" sz="4000" dirty="0">
                <a:solidFill>
                  <a:srgbClr val="FFFFFF"/>
                </a:solidFill>
              </a:rPr>
              <a:t>, 1710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– zpochybnění autority portugalské koruny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5313C-70A8-4770-8DAC-E0BAC9AA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33" y="1885279"/>
            <a:ext cx="9724031" cy="517849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všech těchto povstáních najdeme jeden společný prvek – žádná z revolt se nezvedla proti královské moci – rebelové naopak vždy vyjadřovali svou loajalitu vůči králi; stížnosti se vždy obracely ke královským úředníkům, kteří vykonávali špatně královu vůli.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Všechny, až na jednu výjimku – tou byla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vzpoura v 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Pernambucu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 roku 1710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která zavedla nový prvek, a sice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zpochybnění autority portugalské koruny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zrodu revolty stál konflikt mezi bohatnoucím městem Recife a vysokých společenských vrstev z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Olindy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tehdy upadajícím, ale stále ještě hlavním městem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kapitánie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vše vyvrcholilo tím, že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Olinda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přišla s požadavkem nezávislosti celého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Pernambuca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nejradikálnější část vzbouřenců žádala dokonce republikánské zřízení.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Povstání bylo poraženo teprve po roce: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představitelé Recife, proti kterým se původně povstání zvedlo, za pomoci vojáků z Lisabonu převzali 	kontrolu nad městem i celou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kapitání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Recife se stalo hlavním městem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Pernambuca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neúspěchu se toto povstání stalo inspirací pro mnohá další. Od té doby se takovým povstáním říkalo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„nevěra“/ „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inconfidência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vůči panovníkovi a jako taková se stala novým odsouzeníhodným činem v tehdejším trestním zákoníku.  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49127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2823</Words>
  <Application>Microsoft Office PowerPoint</Application>
  <PresentationFormat>Širokoúhlá obrazovka</PresentationFormat>
  <Paragraphs>109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Times New Roman</vt:lpstr>
      <vt:lpstr>Motiv Office</vt:lpstr>
      <vt:lpstr>VZPOURY A POVSTÁNÍ V KOLONIÁLNÍ BRAZÍLII (1660 – 1798)</vt:lpstr>
      <vt:lpstr>Pálenkové povstání / A revolta da cachaça </vt:lpstr>
      <vt:lpstr>Prezentace aplikace PowerPoint</vt:lpstr>
      <vt:lpstr>Prezentace aplikace PowerPoint</vt:lpstr>
      <vt:lpstr>Prezentace aplikace PowerPoint</vt:lpstr>
      <vt:lpstr>Pernambuco, Sergipe, Maranhão, Bahia</vt:lpstr>
      <vt:lpstr>Minas Gerais</vt:lpstr>
      <vt:lpstr>Prezentace aplikace PowerPoint</vt:lpstr>
      <vt:lpstr>Pernambuco, 1710  – zpochybnění autority portugalské koruny</vt:lpstr>
      <vt:lpstr>Spiknutí v Minas, 1789   Conjuração (Inconfidência) Mineira</vt:lpstr>
      <vt:lpstr>Prezentace aplikace PowerPoint</vt:lpstr>
      <vt:lpstr>Tiradentes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Městečko Tiradentes</vt:lpstr>
      <vt:lpstr>Praça Tiradentes, Ouro Preto, MG</vt:lpstr>
      <vt:lpstr>Salvador, 1798 - myšlenka politické rovnosti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VZPOURY A POVSTÁNÍ V KOLONIÁLNÍ BRAZÍLII (1660 – 1798)</dc:title>
  <dc:creator>Eva Batličková</dc:creator>
  <cp:lastModifiedBy>Eva Batlickova</cp:lastModifiedBy>
  <cp:revision>13</cp:revision>
  <dcterms:created xsi:type="dcterms:W3CDTF">2021-04-01T13:21:31Z</dcterms:created>
  <dcterms:modified xsi:type="dcterms:W3CDTF">2022-03-15T14:37:37Z</dcterms:modified>
</cp:coreProperties>
</file>