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7"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303309-F7AB-40EC-B39B-95EA9FFA73F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D61D52C-2900-4017-85FA-46FC5AFE7F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4033F06-2F69-4B0C-8613-F5AA5716DA50}"/>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5" name="Zástupný symbol pro zápatí 4">
            <a:extLst>
              <a:ext uri="{FF2B5EF4-FFF2-40B4-BE49-F238E27FC236}">
                <a16:creationId xmlns:a16="http://schemas.microsoft.com/office/drawing/2014/main" id="{87D4C32C-FBBF-40D6-AF90-8B41F9C908C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5E1D8EE-1873-4E22-B520-4286314D2AF9}"/>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2456794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9A94A6-7C27-4757-9A47-291E1CA6D63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B806EBA-DED3-47D5-8FE3-0A8F050F52F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274AD59-06B9-4F7C-B12E-9521EEBC892A}"/>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5" name="Zástupný symbol pro zápatí 4">
            <a:extLst>
              <a:ext uri="{FF2B5EF4-FFF2-40B4-BE49-F238E27FC236}">
                <a16:creationId xmlns:a16="http://schemas.microsoft.com/office/drawing/2014/main" id="{6ED28864-A316-4190-9087-D0CE197A3B8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7DAB085-6A3B-4D72-924C-C68A72C73791}"/>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3805288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AE677F5-32C6-4193-9A1F-ED118AE6434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5E2388F-D752-4AC3-8B6C-B70DDCEF26D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75C8F6D-AA5A-4FA3-B66B-1AB8DDA99807}"/>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5" name="Zástupný symbol pro zápatí 4">
            <a:extLst>
              <a:ext uri="{FF2B5EF4-FFF2-40B4-BE49-F238E27FC236}">
                <a16:creationId xmlns:a16="http://schemas.microsoft.com/office/drawing/2014/main" id="{8CBB6667-0D04-42B4-A422-5B81449A72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5B34FB0-6596-47F6-B173-7B6A7288C8B4}"/>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226643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A4980B-C46C-4835-B254-ACBEE5720E7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A69F1BF-5458-40E7-B302-69A501290CE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BD99621-D3B7-4306-A486-AA9F787FC91B}"/>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5" name="Zástupný symbol pro zápatí 4">
            <a:extLst>
              <a:ext uri="{FF2B5EF4-FFF2-40B4-BE49-F238E27FC236}">
                <a16:creationId xmlns:a16="http://schemas.microsoft.com/office/drawing/2014/main" id="{E6D6F7CD-8AFF-40AE-B36F-B893AC1A38E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EB30307-7741-487A-A331-44F617B0E2CE}"/>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1403999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8B837-D1D8-4A65-AE50-9657693CD87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0C567617-CB9A-4081-969E-33C3653DB8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67C3A96-64EB-4733-8D40-D074034EF2B6}"/>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5" name="Zástupný symbol pro zápatí 4">
            <a:extLst>
              <a:ext uri="{FF2B5EF4-FFF2-40B4-BE49-F238E27FC236}">
                <a16:creationId xmlns:a16="http://schemas.microsoft.com/office/drawing/2014/main" id="{128BCA85-37B1-4F56-9A3B-63F795CACF9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D39F24B-C877-4E5F-9C72-B45A36954C19}"/>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683731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145172-7744-440A-8EC2-AAFEE4B8C3F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4DF0C65-F9DF-4DBA-B430-C19FDAD54D40}"/>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A4B1989-B0D0-44C6-97D4-37A60089433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EF65C50-E326-4369-AEC4-491A094B1554}"/>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6" name="Zástupný symbol pro zápatí 5">
            <a:extLst>
              <a:ext uri="{FF2B5EF4-FFF2-40B4-BE49-F238E27FC236}">
                <a16:creationId xmlns:a16="http://schemas.microsoft.com/office/drawing/2014/main" id="{B3EC888F-4CDA-413C-9F08-5DEF613D498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2EDC976-F693-42C4-A0B9-5126BDEA16E5}"/>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1591957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15D72B-8BA0-4B46-8BC6-1760BCB6B6D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EDAE443-D5EE-49E2-93E1-B697DD63E8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C971683-B2F5-4567-8528-D95E87A3BCE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52D3FF2-01A7-4234-A77C-9BD61AD174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C93CD93-A108-4413-8798-84C780D4FBC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8E7E52A-810D-4317-88AF-C52728D4FB95}"/>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8" name="Zástupný symbol pro zápatí 7">
            <a:extLst>
              <a:ext uri="{FF2B5EF4-FFF2-40B4-BE49-F238E27FC236}">
                <a16:creationId xmlns:a16="http://schemas.microsoft.com/office/drawing/2014/main" id="{EFDEBDF1-8864-479F-A78E-74F281A4F0E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8DFE5A4-8C05-436E-B08E-FC4423A1D3DC}"/>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86576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E79D06-DEBD-4F20-A39B-D6B96231BDE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EA77FF1-67C4-472F-A4CD-DDA1DCD6CD5D}"/>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4" name="Zástupný symbol pro zápatí 3">
            <a:extLst>
              <a:ext uri="{FF2B5EF4-FFF2-40B4-BE49-F238E27FC236}">
                <a16:creationId xmlns:a16="http://schemas.microsoft.com/office/drawing/2014/main" id="{A062B436-65AA-4C18-AB00-86ECF13EAB9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3015FFB-6A70-40B2-AF0C-29C383494166}"/>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435724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B0218C6-B3DD-42C8-8A61-7D50D0ACBC46}"/>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3" name="Zástupný symbol pro zápatí 2">
            <a:extLst>
              <a:ext uri="{FF2B5EF4-FFF2-40B4-BE49-F238E27FC236}">
                <a16:creationId xmlns:a16="http://schemas.microsoft.com/office/drawing/2014/main" id="{BF25EC7B-9980-4406-8A43-0E8623FAA62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298C69C-F74C-454F-ABF9-401CC7416CE6}"/>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4166005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B5DE4C-94E1-4307-AACA-B04920216BB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D7CE322-2D27-4EDE-98CF-9168D0BB09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03BCAD4A-1B97-464E-AF4E-D2E944ACC1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A629670-C7D2-4C80-814E-5BEAC19A4D26}"/>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6" name="Zástupný symbol pro zápatí 5">
            <a:extLst>
              <a:ext uri="{FF2B5EF4-FFF2-40B4-BE49-F238E27FC236}">
                <a16:creationId xmlns:a16="http://schemas.microsoft.com/office/drawing/2014/main" id="{BCA7D758-3998-4558-939D-E6BD4DD4023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289630E-C8AF-4264-8A1A-40435DB8A692}"/>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3044429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467691-8B31-4433-8014-03DB2B0902F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2222B55-FD5F-4E1E-B82E-7431E37942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BC993725-3497-4DE6-B353-50088EBFE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93F6CAD-6797-4442-94EB-D197C10D4461}"/>
              </a:ext>
            </a:extLst>
          </p:cNvPr>
          <p:cNvSpPr>
            <a:spLocks noGrp="1"/>
          </p:cNvSpPr>
          <p:nvPr>
            <p:ph type="dt" sz="half" idx="10"/>
          </p:nvPr>
        </p:nvSpPr>
        <p:spPr/>
        <p:txBody>
          <a:bodyPr/>
          <a:lstStyle/>
          <a:p>
            <a:fld id="{2B2064DF-8C21-453E-937F-84D6F3100C18}" type="datetimeFigureOut">
              <a:rPr lang="cs-CZ" smtClean="0"/>
              <a:t>29.03.2022</a:t>
            </a:fld>
            <a:endParaRPr lang="cs-CZ"/>
          </a:p>
        </p:txBody>
      </p:sp>
      <p:sp>
        <p:nvSpPr>
          <p:cNvPr id="6" name="Zástupný symbol pro zápatí 5">
            <a:extLst>
              <a:ext uri="{FF2B5EF4-FFF2-40B4-BE49-F238E27FC236}">
                <a16:creationId xmlns:a16="http://schemas.microsoft.com/office/drawing/2014/main" id="{57026357-77D1-4006-B935-7FB1EC4101A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C09D78B-E114-416A-9664-92DDF977EAFF}"/>
              </a:ext>
            </a:extLst>
          </p:cNvPr>
          <p:cNvSpPr>
            <a:spLocks noGrp="1"/>
          </p:cNvSpPr>
          <p:nvPr>
            <p:ph type="sldNum" sz="quarter" idx="12"/>
          </p:nvPr>
        </p:nvSpPr>
        <p:spPr/>
        <p:txBody>
          <a:bodyPr/>
          <a:lstStyle/>
          <a:p>
            <a:fld id="{D818D097-4D50-4FA3-981B-ADEFC64F332E}" type="slidenum">
              <a:rPr lang="cs-CZ" smtClean="0"/>
              <a:t>‹#›</a:t>
            </a:fld>
            <a:endParaRPr lang="cs-CZ"/>
          </a:p>
        </p:txBody>
      </p:sp>
    </p:spTree>
    <p:extLst>
      <p:ext uri="{BB962C8B-B14F-4D97-AF65-F5344CB8AC3E}">
        <p14:creationId xmlns:p14="http://schemas.microsoft.com/office/powerpoint/2010/main" val="647206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56D7B30-C6CC-4E6D-92CD-BE250CF978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ED278CD-67B6-4555-9BC6-B3D14CAF7A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8530AF9-B3CF-4457-B03E-A28B0C1D82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064DF-8C21-453E-937F-84D6F3100C18}" type="datetimeFigureOut">
              <a:rPr lang="cs-CZ" smtClean="0"/>
              <a:t>29.03.2022</a:t>
            </a:fld>
            <a:endParaRPr lang="cs-CZ"/>
          </a:p>
        </p:txBody>
      </p:sp>
      <p:sp>
        <p:nvSpPr>
          <p:cNvPr id="5" name="Zástupný symbol pro zápatí 4">
            <a:extLst>
              <a:ext uri="{FF2B5EF4-FFF2-40B4-BE49-F238E27FC236}">
                <a16:creationId xmlns:a16="http://schemas.microsoft.com/office/drawing/2014/main" id="{69815C16-31C8-4DEB-885B-F6B70108B7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3FBA9D3-FD7F-4066-97A2-74BD1E67B1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8D097-4D50-4FA3-981B-ADEFC64F332E}" type="slidenum">
              <a:rPr lang="cs-CZ" smtClean="0"/>
              <a:t>‹#›</a:t>
            </a:fld>
            <a:endParaRPr lang="cs-CZ"/>
          </a:p>
        </p:txBody>
      </p:sp>
    </p:spTree>
    <p:extLst>
      <p:ext uri="{BB962C8B-B14F-4D97-AF65-F5344CB8AC3E}">
        <p14:creationId xmlns:p14="http://schemas.microsoft.com/office/powerpoint/2010/main" val="2197771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Nadpis 1">
            <a:extLst>
              <a:ext uri="{FF2B5EF4-FFF2-40B4-BE49-F238E27FC236}">
                <a16:creationId xmlns:a16="http://schemas.microsoft.com/office/drawing/2014/main" id="{B0603B35-6787-43B7-9B1B-540A49EB98B5}"/>
              </a:ext>
            </a:extLst>
          </p:cNvPr>
          <p:cNvSpPr>
            <a:spLocks noGrp="1"/>
          </p:cNvSpPr>
          <p:nvPr>
            <p:ph type="ctrTitle"/>
          </p:nvPr>
        </p:nvSpPr>
        <p:spPr>
          <a:xfrm>
            <a:off x="1314824" y="735106"/>
            <a:ext cx="10053763" cy="2928470"/>
          </a:xfrm>
        </p:spPr>
        <p:txBody>
          <a:bodyPr anchor="b">
            <a:normAutofit/>
          </a:bodyPr>
          <a:lstStyle/>
          <a:p>
            <a:pPr algn="l"/>
            <a:r>
              <a:rPr lang="cs-CZ" sz="4800">
                <a:solidFill>
                  <a:srgbClr val="FFFFFF"/>
                </a:solidFill>
              </a:rPr>
              <a:t>CESTA K NEZÁVISLOSTI</a:t>
            </a:r>
          </a:p>
        </p:txBody>
      </p:sp>
      <p:sp>
        <p:nvSpPr>
          <p:cNvPr id="3" name="Podnadpis 2">
            <a:extLst>
              <a:ext uri="{FF2B5EF4-FFF2-40B4-BE49-F238E27FC236}">
                <a16:creationId xmlns:a16="http://schemas.microsoft.com/office/drawing/2014/main" id="{D197EBF9-0D99-48F8-BF30-80D31439D9EC}"/>
              </a:ext>
            </a:extLst>
          </p:cNvPr>
          <p:cNvSpPr>
            <a:spLocks noGrp="1"/>
          </p:cNvSpPr>
          <p:nvPr>
            <p:ph type="subTitle" idx="1"/>
          </p:nvPr>
        </p:nvSpPr>
        <p:spPr>
          <a:xfrm>
            <a:off x="1350682" y="4870824"/>
            <a:ext cx="10005951" cy="1458258"/>
          </a:xfrm>
        </p:spPr>
        <p:txBody>
          <a:bodyPr anchor="ctr">
            <a:normAutofit/>
          </a:bodyPr>
          <a:lstStyle/>
          <a:p>
            <a:pPr algn="l"/>
            <a:endParaRPr lang="cs-CZ"/>
          </a:p>
        </p:txBody>
      </p:sp>
    </p:spTree>
    <p:extLst>
      <p:ext uri="{BB962C8B-B14F-4D97-AF65-F5344CB8AC3E}">
        <p14:creationId xmlns:p14="http://schemas.microsoft.com/office/powerpoint/2010/main" val="3318703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38CB733-4589-40FF-91EA-55BF1327ABA6}"/>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9B17B567-0BE5-4B07-8ECC-C306D893E270}"/>
              </a:ext>
            </a:extLst>
          </p:cNvPr>
          <p:cNvSpPr>
            <a:spLocks noGrp="1"/>
          </p:cNvSpPr>
          <p:nvPr>
            <p:ph idx="1"/>
          </p:nvPr>
        </p:nvSpPr>
        <p:spPr>
          <a:xfrm>
            <a:off x="1371599" y="1819468"/>
            <a:ext cx="9724031" cy="4646645"/>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Mezitím v Brazílii </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Pedro</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získal titul „</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věčného obhájce Brazílie</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 to z rukou nejvyššího představitele místní zednářské lóže (politické a hospodářské elity, především z oblasti Ria de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Janeira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byly součástí organizace svobodných zednářů a sám princ regent se brzy stal jejím členem);</a:t>
            </a: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3. června 1822 Pedro svolal Ústavodárné shromáždění, na němž byl formulován 	dokument o „</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umírněné nezávislosti Brazílie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prostřednictvím národní jednoty.“</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1. srpna byl vydán </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manifest</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podepsaný Pedrem, který oznamoval nezávislost a 6. srpna bylo rozhodnuto o monarchistickém zřízení nového státu. </a:t>
            </a: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Ještě tentýž měsíc princ Pedro prohlásil vojsko, které přišlo z Portugalska, za nepřátelské a doporučil vládám jednotlivých provincií nedávat ve svých řadách místo úředníkům původem z Portugalska.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1527808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48F5AB2-CBE2-48F7-924F-D2F9C061A4F1}"/>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C1AB4129-87D8-404F-97D5-7315E20D4ADD}"/>
              </a:ext>
            </a:extLst>
          </p:cNvPr>
          <p:cNvSpPr>
            <a:spLocks noGrp="1"/>
          </p:cNvSpPr>
          <p:nvPr>
            <p:ph idx="1"/>
          </p:nvPr>
        </p:nvSpPr>
        <p:spPr>
          <a:xfrm>
            <a:off x="1371599" y="2118048"/>
            <a:ext cx="9724031" cy="4161453"/>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Směřování Brazílie k faktické nezávislosti bylo již zcela zřejmé. Zatím však chyběl symbolický moment, který by byl v této situaci jasným historickým mezníkem. I ten měl ale brzy přijít: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dne 14. srpna 1822 princ Pedro odjel s malou družinou do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São</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Paula, aby osobně 	uklidnil nepokoje v provincii. Cesta přes hory tehdy trvala deset dní. Po týdnu 	stráveném ve městě se vydal na zpáteční cestu, přesně 1. září.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 Riu de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Janeiru</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jej mezitím zastupovala manželka, princezna Leopoldina. </a:t>
            </a:r>
          </a:p>
          <a:p>
            <a:pPr marL="0" indent="0">
              <a:spcAft>
                <a:spcPts val="800"/>
              </a:spcAft>
              <a:buNone/>
            </a:pP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Dne 28. srpna do Ria připlula loď z Portugalska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s rozkazem k okamžitému princovu odjezdu, ke zrušení série brazilských privilegií a </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s</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obviněním ze zrady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týkajících se všech ministrů, kteří obklopovali prince regenta.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434120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4B5FC8B-63A8-4A5D-98C4-1BD8C0A77B3F}"/>
              </a:ext>
            </a:extLst>
          </p:cNvPr>
          <p:cNvSpPr>
            <a:spLocks noGrp="1"/>
          </p:cNvSpPr>
          <p:nvPr>
            <p:ph type="title"/>
          </p:nvPr>
        </p:nvSpPr>
        <p:spPr>
          <a:xfrm>
            <a:off x="1371599" y="294538"/>
            <a:ext cx="9895951" cy="1033669"/>
          </a:xfrm>
        </p:spPr>
        <p:txBody>
          <a:bodyPr>
            <a:normAutofit/>
          </a:bodyPr>
          <a:lstStyle/>
          <a:p>
            <a:r>
              <a:rPr lang="cs-CZ" sz="4000" dirty="0">
                <a:solidFill>
                  <a:srgbClr val="FFFFFF"/>
                </a:solidFill>
              </a:rPr>
              <a:t>Vyhlášení nezávislosti: 7. září 1822</a:t>
            </a:r>
          </a:p>
        </p:txBody>
      </p:sp>
      <p:sp>
        <p:nvSpPr>
          <p:cNvPr id="3" name="Zástupný obsah 2">
            <a:extLst>
              <a:ext uri="{FF2B5EF4-FFF2-40B4-BE49-F238E27FC236}">
                <a16:creationId xmlns:a16="http://schemas.microsoft.com/office/drawing/2014/main" id="{B94D0F23-7832-4D76-861B-3F0984FCE4D2}"/>
              </a:ext>
            </a:extLst>
          </p:cNvPr>
          <p:cNvSpPr>
            <a:spLocks noGrp="1"/>
          </p:cNvSpPr>
          <p:nvPr>
            <p:ph idx="1"/>
          </p:nvPr>
        </p:nvSpPr>
        <p:spPr>
          <a:xfrm>
            <a:off x="1371599" y="1786854"/>
            <a:ext cx="9724031" cy="4776607"/>
          </a:xfrm>
        </p:spPr>
        <p:txBody>
          <a:bodyPr anchor="ctr">
            <a:normAutofit/>
          </a:bodyPr>
          <a:lstStyle/>
          <a:p>
            <a:pPr marL="0" indent="0">
              <a:spcAft>
                <a:spcPts val="800"/>
              </a:spcAft>
              <a:buNone/>
            </a:pP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Ministři v čele s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Josém</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Bonifáciem</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se sešli k poradě a rozhodli se, že nastal čas jednat. Měli tak naspěch, že vyslali posli na koních, kteří měli princi doručit dopisy jak z Portugalska, tak od princezny Leopoldiny s informacemi o politické situaci, a také zprávy od José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Binifácia</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 ministrů.</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Dne 7. září </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byla družina prince Pedra zastižena na zpáteční cestě ze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São</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Paula, v kopcích poblíž 	pramenící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řeky </a:t>
            </a:r>
            <a:r>
              <a:rPr lang="cs-CZ" sz="1600" b="1" dirty="0" err="1">
                <a:effectLst/>
                <a:latin typeface="Times New Roman" panose="02020603050405020304" pitchFamily="18" charset="0"/>
                <a:ea typeface="Calibri" panose="020F0502020204030204" pitchFamily="34" charset="0"/>
                <a:cs typeface="Times New Roman" panose="02020603050405020304" pitchFamily="18" charset="0"/>
              </a:rPr>
              <a:t>Ipiranga</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Princ byl rozčilen rozkazy z Portugalska i zprávami svých stoupenců a tehdy 	prý zvedl meč a vzkřikl: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Nezávislost nebo smrt</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Tento moment vstoupil do dějin Brazílie jako 	vyhlášení nezávislosti. Dnes je 7. září brazilským státním svátkem.</a:t>
            </a:r>
          </a:p>
          <a:p>
            <a:pPr marL="0" indent="0">
              <a:spcAft>
                <a:spcPts val="800"/>
              </a:spcAft>
              <a:buNone/>
            </a:pP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Princ se vrátil do Ria s ovacemi. Modré a bílé barvy na ozdobách jeho oblečení, které byly symbolem portugalské královské dynastie, byly nahrazeny zelenou a žlutou – zelená barva dynastie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Bragança</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žlutá dynastie rakouských Habsburků, z níž pocházela princezna Leopoldina. Barvy se ujaly a v příštích dnech se v ulicích prodávaly zelené a žluté stuhy a další výrobky v těchto barvách - hrnky, džbány, vějíře…  některé s nápisem „nezávislost nebo smrt“.</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2672610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Nadpis 1">
            <a:extLst>
              <a:ext uri="{FF2B5EF4-FFF2-40B4-BE49-F238E27FC236}">
                <a16:creationId xmlns:a16="http://schemas.microsoft.com/office/drawing/2014/main" id="{E5B53B38-0B51-4A24-BE48-F739F4AE581F}"/>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1900" i="1" kern="1200" dirty="0" err="1">
                <a:solidFill>
                  <a:srgbClr val="FFFFFF"/>
                </a:solidFill>
                <a:effectLst/>
                <a:latin typeface="+mj-lt"/>
                <a:ea typeface="+mj-ea"/>
                <a:cs typeface="+mj-cs"/>
              </a:rPr>
              <a:t>Slavný</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obraz</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namalovaný</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roku</a:t>
            </a:r>
            <a:r>
              <a:rPr lang="en-US" sz="1900" i="1" kern="1200" dirty="0">
                <a:solidFill>
                  <a:srgbClr val="FFFFFF"/>
                </a:solidFill>
                <a:effectLst/>
                <a:latin typeface="+mj-lt"/>
                <a:ea typeface="+mj-ea"/>
                <a:cs typeface="+mj-cs"/>
              </a:rPr>
              <a:t> 1888 </a:t>
            </a:r>
            <a:r>
              <a:rPr lang="en-US" sz="1900" i="1" kern="1200" dirty="0" err="1">
                <a:solidFill>
                  <a:srgbClr val="FFFFFF"/>
                </a:solidFill>
                <a:effectLst/>
                <a:latin typeface="+mj-lt"/>
                <a:ea typeface="+mj-ea"/>
                <a:cs typeface="+mj-cs"/>
              </a:rPr>
              <a:t>Pedrem</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Américem</a:t>
            </a:r>
            <a:r>
              <a:rPr lang="en-US" sz="1900" i="1" kern="1200" dirty="0">
                <a:solidFill>
                  <a:srgbClr val="FFFFFF"/>
                </a:solidFill>
                <a:effectLst/>
                <a:latin typeface="+mj-lt"/>
                <a:ea typeface="+mj-ea"/>
                <a:cs typeface="+mj-cs"/>
              </a:rPr>
              <a:t> de </a:t>
            </a:r>
            <a:r>
              <a:rPr lang="en-US" sz="1900" i="1" kern="1200" dirty="0" err="1">
                <a:solidFill>
                  <a:srgbClr val="FFFFFF"/>
                </a:solidFill>
                <a:effectLst/>
                <a:latin typeface="+mj-lt"/>
                <a:ea typeface="+mj-ea"/>
                <a:cs typeface="+mj-cs"/>
              </a:rPr>
              <a:t>Figueiredo</a:t>
            </a:r>
            <a:r>
              <a:rPr lang="en-US" sz="1900" i="1" kern="1200" dirty="0">
                <a:solidFill>
                  <a:srgbClr val="FFFFFF"/>
                </a:solidFill>
                <a:effectLst/>
                <a:latin typeface="+mj-lt"/>
                <a:ea typeface="+mj-ea"/>
                <a:cs typeface="+mj-cs"/>
              </a:rPr>
              <a:t> e Melo, </a:t>
            </a:r>
            <a:r>
              <a:rPr lang="en-US" sz="1900" i="1" kern="1200" dirty="0" err="1">
                <a:solidFill>
                  <a:srgbClr val="FFFFFF"/>
                </a:solidFill>
                <a:effectLst/>
                <a:latin typeface="+mj-lt"/>
                <a:ea typeface="+mj-ea"/>
                <a:cs typeface="+mj-cs"/>
              </a:rPr>
              <a:t>nazvaný</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Zvolání</a:t>
            </a:r>
            <a:r>
              <a:rPr lang="en-US" sz="1900" i="1" kern="1200" dirty="0">
                <a:solidFill>
                  <a:srgbClr val="FFFFFF"/>
                </a:solidFill>
                <a:effectLst/>
                <a:latin typeface="+mj-lt"/>
                <a:ea typeface="+mj-ea"/>
                <a:cs typeface="+mj-cs"/>
              </a:rPr>
              <a:t> u </a:t>
            </a:r>
            <a:r>
              <a:rPr lang="en-US" sz="1900" i="1" kern="1200" dirty="0" err="1">
                <a:solidFill>
                  <a:srgbClr val="FFFFFF"/>
                </a:solidFill>
                <a:effectLst/>
                <a:latin typeface="+mj-lt"/>
                <a:ea typeface="+mj-ea"/>
                <a:cs typeface="+mj-cs"/>
              </a:rPr>
              <a:t>břehů</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řeky</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Ipirangy</a:t>
            </a:r>
            <a:r>
              <a:rPr lang="en-US" sz="1900" i="1" kern="1200" dirty="0">
                <a:solidFill>
                  <a:srgbClr val="FFFFFF"/>
                </a:solidFill>
                <a:effectLst/>
                <a:latin typeface="+mj-lt"/>
                <a:ea typeface="+mj-ea"/>
                <a:cs typeface="+mj-cs"/>
              </a:rPr>
              <a:t>“</a:t>
            </a:r>
            <a:r>
              <a:rPr lang="cs-CZ" sz="1900" i="1" kern="1200" dirty="0">
                <a:solidFill>
                  <a:srgbClr val="FFFFFF"/>
                </a:solidFill>
                <a:effectLst/>
                <a:latin typeface="+mj-lt"/>
                <a:ea typeface="+mj-ea"/>
                <a:cs typeface="+mj-cs"/>
              </a:rPr>
              <a:t> („O </a:t>
            </a:r>
            <a:r>
              <a:rPr lang="cs-CZ" sz="1900" i="1" kern="1200" dirty="0" err="1">
                <a:solidFill>
                  <a:srgbClr val="FFFFFF"/>
                </a:solidFill>
                <a:effectLst/>
                <a:latin typeface="+mj-lt"/>
                <a:ea typeface="+mj-ea"/>
                <a:cs typeface="+mj-cs"/>
              </a:rPr>
              <a:t>grito</a:t>
            </a:r>
            <a:r>
              <a:rPr lang="cs-CZ" sz="1900" i="1" kern="1200" dirty="0">
                <a:solidFill>
                  <a:srgbClr val="FFFFFF"/>
                </a:solidFill>
                <a:effectLst/>
                <a:latin typeface="+mj-lt"/>
                <a:ea typeface="+mj-ea"/>
                <a:cs typeface="+mj-cs"/>
              </a:rPr>
              <a:t> do </a:t>
            </a:r>
            <a:r>
              <a:rPr lang="cs-CZ" sz="1900" i="1" kern="1200" dirty="0" err="1">
                <a:solidFill>
                  <a:srgbClr val="FFFFFF"/>
                </a:solidFill>
                <a:effectLst/>
                <a:latin typeface="+mj-lt"/>
                <a:ea typeface="+mj-ea"/>
                <a:cs typeface="+mj-cs"/>
              </a:rPr>
              <a:t>Ipiranga</a:t>
            </a:r>
            <a:r>
              <a:rPr lang="cs-CZ" sz="1900" i="1" kern="1200" dirty="0">
                <a:solidFill>
                  <a:srgbClr val="FFFFFF"/>
                </a:solidFill>
                <a:effectLst/>
                <a:latin typeface="+mj-lt"/>
                <a:ea typeface="+mj-ea"/>
                <a:cs typeface="+mj-cs"/>
              </a:rPr>
              <a:t>“)</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který</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má</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vystihovat</a:t>
            </a:r>
            <a:r>
              <a:rPr lang="en-US" sz="1900" i="1" kern="1200" dirty="0">
                <a:solidFill>
                  <a:srgbClr val="FFFFFF"/>
                </a:solidFill>
                <a:effectLst/>
                <a:latin typeface="+mj-lt"/>
                <a:ea typeface="+mj-ea"/>
                <a:cs typeface="+mj-cs"/>
              </a:rPr>
              <a:t> moment </a:t>
            </a:r>
            <a:r>
              <a:rPr lang="en-US" sz="1900" i="1" kern="1200" dirty="0" err="1">
                <a:solidFill>
                  <a:srgbClr val="FFFFFF"/>
                </a:solidFill>
                <a:effectLst/>
                <a:latin typeface="+mj-lt"/>
                <a:ea typeface="+mj-ea"/>
                <a:cs typeface="+mj-cs"/>
              </a:rPr>
              <a:t>provolání</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brazilské</a:t>
            </a:r>
            <a:r>
              <a:rPr lang="en-US" sz="1900" i="1" kern="1200" dirty="0">
                <a:solidFill>
                  <a:srgbClr val="FFFFFF"/>
                </a:solidFill>
                <a:effectLst/>
                <a:latin typeface="+mj-lt"/>
                <a:ea typeface="+mj-ea"/>
                <a:cs typeface="+mj-cs"/>
              </a:rPr>
              <a:t> </a:t>
            </a:r>
            <a:r>
              <a:rPr lang="en-US" sz="1900" i="1" kern="1200" dirty="0" err="1">
                <a:solidFill>
                  <a:srgbClr val="FFFFFF"/>
                </a:solidFill>
                <a:effectLst/>
                <a:latin typeface="+mj-lt"/>
                <a:ea typeface="+mj-ea"/>
                <a:cs typeface="+mj-cs"/>
              </a:rPr>
              <a:t>nezávislosti</a:t>
            </a:r>
            <a:r>
              <a:rPr lang="en-US" sz="1900" i="1" kern="1200" dirty="0">
                <a:solidFill>
                  <a:srgbClr val="FFFFFF"/>
                </a:solidFill>
                <a:effectLst/>
                <a:latin typeface="+mj-lt"/>
                <a:ea typeface="+mj-ea"/>
                <a:cs typeface="+mj-cs"/>
              </a:rPr>
              <a:t>.</a:t>
            </a:r>
            <a:br>
              <a:rPr lang="en-US" sz="1900" kern="1200" dirty="0">
                <a:solidFill>
                  <a:srgbClr val="FFFFFF"/>
                </a:solidFill>
                <a:effectLst/>
                <a:latin typeface="+mj-lt"/>
                <a:ea typeface="+mj-ea"/>
                <a:cs typeface="+mj-cs"/>
              </a:rPr>
            </a:br>
            <a:endParaRPr lang="en-US" sz="1900" kern="1200" dirty="0">
              <a:solidFill>
                <a:srgbClr val="FFFFFF"/>
              </a:solidFill>
              <a:latin typeface="+mj-lt"/>
              <a:ea typeface="+mj-ea"/>
              <a:cs typeface="+mj-cs"/>
            </a:endParaRPr>
          </a:p>
        </p:txBody>
      </p:sp>
      <p:pic>
        <p:nvPicPr>
          <p:cNvPr id="5" name="Zástupný obsah 4" descr="Obsah obrázku text, strom, rostlina&#10;&#10;Popis byl vytvořen automaticky">
            <a:extLst>
              <a:ext uri="{FF2B5EF4-FFF2-40B4-BE49-F238E27FC236}">
                <a16:creationId xmlns:a16="http://schemas.microsoft.com/office/drawing/2014/main" id="{E46D200E-E981-440A-8E2F-C3CBE939C73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02428" y="1414823"/>
            <a:ext cx="7225748" cy="4028354"/>
          </a:xfrm>
          <a:prstGeom prst="rect">
            <a:avLst/>
          </a:prstGeom>
        </p:spPr>
      </p:pic>
    </p:spTree>
    <p:extLst>
      <p:ext uri="{BB962C8B-B14F-4D97-AF65-F5344CB8AC3E}">
        <p14:creationId xmlns:p14="http://schemas.microsoft.com/office/powerpoint/2010/main" val="2311699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5E8D512-7760-40C8-8F2F-C124AA20AF15}"/>
              </a:ext>
            </a:extLst>
          </p:cNvPr>
          <p:cNvSpPr>
            <a:spLocks noGrp="1"/>
          </p:cNvSpPr>
          <p:nvPr>
            <p:ph type="title"/>
          </p:nvPr>
        </p:nvSpPr>
        <p:spPr>
          <a:xfrm>
            <a:off x="1371599" y="294538"/>
            <a:ext cx="9895951" cy="1033669"/>
          </a:xfrm>
        </p:spPr>
        <p:txBody>
          <a:bodyPr>
            <a:normAutofit/>
          </a:bodyPr>
          <a:lstStyle/>
          <a:p>
            <a:r>
              <a:rPr lang="cs-CZ" sz="3400">
                <a:solidFill>
                  <a:srgbClr val="FFFFFF"/>
                </a:solidFill>
              </a:rPr>
              <a:t>Společenská a politická nestabilita v době vlády Pedra I.</a:t>
            </a:r>
          </a:p>
        </p:txBody>
      </p:sp>
      <p:sp>
        <p:nvSpPr>
          <p:cNvPr id="3" name="Zástupný obsah 2">
            <a:extLst>
              <a:ext uri="{FF2B5EF4-FFF2-40B4-BE49-F238E27FC236}">
                <a16:creationId xmlns:a16="http://schemas.microsoft.com/office/drawing/2014/main" id="{0ECFE526-B3B8-4AA2-B691-EF46E11A4BDE}"/>
              </a:ext>
            </a:extLst>
          </p:cNvPr>
          <p:cNvSpPr>
            <a:spLocks noGrp="1"/>
          </p:cNvSpPr>
          <p:nvPr>
            <p:ph idx="1"/>
          </p:nvPr>
        </p:nvSpPr>
        <p:spPr>
          <a:xfrm>
            <a:off x="1371599" y="1885278"/>
            <a:ext cx="9724031" cy="4678183"/>
          </a:xfrm>
        </p:spPr>
        <p:txBody>
          <a:bodyPr anchor="ctr">
            <a:normAutofit/>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Brazílie se po vyhlášení nezávislosti stala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konstituční monarchií</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Dlužno dodat, že v té době byla monarchie pro nově ustavený stát velice netypickým politickým 	zřízením – ostatní země, které v té době dobývaly svou nezávislost (např. USA) volily zřízení 	republikánské.</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Pro Brazílii byla konstituční monarchie řešením ze dvou důvodů: měla zabránit rozdělení země na samostatné státy (což se stalo španělské Americe) a navíc toto zřízení odpovídalo charakteru místních elit, které získaly své vzdělání i kulturní hodnoty v portugalské Coimbře.</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Pedro byl do velké míry umíněný panovník s romantickými představami a jeho velkými vzory byli dva významní vládci: jeho tchán Františkem II. Rakouský, který byl mezi lety 1792-1806 posledním císařem Svaté říše římské národa německého, a také králem uherským, českým a markrabětem moravským. Druhým vzorem mu byl Napoleon Bonaparte.</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1700" dirty="0"/>
          </a:p>
        </p:txBody>
      </p:sp>
    </p:spTree>
    <p:extLst>
      <p:ext uri="{BB962C8B-B14F-4D97-AF65-F5344CB8AC3E}">
        <p14:creationId xmlns:p14="http://schemas.microsoft.com/office/powerpoint/2010/main" val="1436804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a:extLst>
              <a:ext uri="{FF2B5EF4-FFF2-40B4-BE49-F238E27FC236}">
                <a16:creationId xmlns:a16="http://schemas.microsoft.com/office/drawing/2014/main" id="{82C190F9-5354-42FF-9896-424CECC452E7}"/>
              </a:ext>
            </a:extLst>
          </p:cNvPr>
          <p:cNvSpPr>
            <a:spLocks noGrp="1"/>
          </p:cNvSpPr>
          <p:nvPr>
            <p:ph type="title"/>
          </p:nvPr>
        </p:nvSpPr>
        <p:spPr>
          <a:xfrm>
            <a:off x="589560" y="856180"/>
            <a:ext cx="4560584" cy="1128068"/>
          </a:xfrm>
        </p:spPr>
        <p:txBody>
          <a:bodyPr vert="horz" lIns="91440" tIns="45720" rIns="91440" bIns="45720" rtlCol="0" anchor="ctr">
            <a:normAutofit/>
          </a:bodyPr>
          <a:lstStyle/>
          <a:p>
            <a:r>
              <a:rPr lang="cs-CZ" sz="4000"/>
              <a:t>Brazilská vlajka</a:t>
            </a:r>
            <a:endParaRPr lang="en-US" sz="4000" dirty="0"/>
          </a:p>
        </p:txBody>
      </p:sp>
      <p:grpSp>
        <p:nvGrpSpPr>
          <p:cNvPr id="15" name="Group 14">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6" name="Rectangle 15">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Zástupný obsah 4">
            <a:extLst>
              <a:ext uri="{FF2B5EF4-FFF2-40B4-BE49-F238E27FC236}">
                <a16:creationId xmlns:a16="http://schemas.microsoft.com/office/drawing/2014/main" id="{B9320A51-DD3A-4E92-9B71-558373826855}"/>
              </a:ext>
            </a:extLst>
          </p:cNvPr>
          <p:cNvSpPr>
            <a:spLocks noGrp="1"/>
          </p:cNvSpPr>
          <p:nvPr>
            <p:ph sz="half" idx="1"/>
          </p:nvPr>
        </p:nvSpPr>
        <p:spPr>
          <a:xfrm>
            <a:off x="590719" y="2330505"/>
            <a:ext cx="4559425" cy="3979585"/>
          </a:xfrm>
        </p:spPr>
        <p:txBody>
          <a:bodyPr vert="horz" lIns="91440" tIns="45720" rIns="91440" bIns="45720" rtlCol="0" anchor="ctr">
            <a:normAutofit/>
          </a:bodyPr>
          <a:lstStyle/>
          <a:p>
            <a:pPr marL="0" indent="0">
              <a:spcAft>
                <a:spcPts val="800"/>
              </a:spcAft>
              <a:buNone/>
            </a:pPr>
            <a:r>
              <a:rPr lang="en-US" sz="2000" dirty="0">
                <a:effectLst/>
              </a:rPr>
              <a:t>12. </a:t>
            </a:r>
            <a:r>
              <a:rPr lang="cs-CZ" sz="2000" dirty="0">
                <a:effectLst/>
              </a:rPr>
              <a:t>ř</a:t>
            </a:r>
            <a:r>
              <a:rPr lang="en-US" sz="2000" dirty="0" err="1">
                <a:effectLst/>
              </a:rPr>
              <a:t>íjna</a:t>
            </a:r>
            <a:r>
              <a:rPr lang="cs-CZ" sz="2000" dirty="0">
                <a:effectLst/>
              </a:rPr>
              <a:t> 1822</a:t>
            </a:r>
            <a:r>
              <a:rPr lang="en-US" sz="2000" dirty="0">
                <a:effectLst/>
              </a:rPr>
              <a:t> </a:t>
            </a:r>
            <a:r>
              <a:rPr lang="en-US" sz="2000" dirty="0" err="1">
                <a:effectLst/>
              </a:rPr>
              <a:t>byl</a:t>
            </a:r>
            <a:r>
              <a:rPr lang="en-US" sz="2000" dirty="0">
                <a:effectLst/>
              </a:rPr>
              <a:t> Pedro </a:t>
            </a:r>
            <a:r>
              <a:rPr lang="en-US" sz="2000" dirty="0" err="1">
                <a:effectLst/>
              </a:rPr>
              <a:t>slavnostně</a:t>
            </a:r>
            <a:r>
              <a:rPr lang="en-US" sz="2000" dirty="0">
                <a:effectLst/>
              </a:rPr>
              <a:t> </a:t>
            </a:r>
            <a:r>
              <a:rPr lang="en-US" sz="2000" dirty="0" err="1">
                <a:effectLst/>
              </a:rPr>
              <a:t>prohlášen</a:t>
            </a:r>
            <a:r>
              <a:rPr lang="en-US" sz="2000" dirty="0">
                <a:effectLst/>
              </a:rPr>
              <a:t> </a:t>
            </a:r>
            <a:r>
              <a:rPr lang="en-US" sz="2000" dirty="0" err="1">
                <a:effectLst/>
              </a:rPr>
              <a:t>císařem</a:t>
            </a:r>
            <a:r>
              <a:rPr lang="en-US" sz="2000" dirty="0">
                <a:effectLst/>
              </a:rPr>
              <a:t> </a:t>
            </a:r>
            <a:r>
              <a:rPr lang="en-US" sz="2000" dirty="0" err="1">
                <a:effectLst/>
              </a:rPr>
              <a:t>Brazílie</a:t>
            </a:r>
            <a:r>
              <a:rPr lang="en-US" sz="2000" dirty="0">
                <a:effectLst/>
              </a:rPr>
              <a:t> (</a:t>
            </a:r>
            <a:r>
              <a:rPr lang="en-US" sz="2000" dirty="0" err="1">
                <a:effectLst/>
              </a:rPr>
              <a:t>imperador</a:t>
            </a:r>
            <a:r>
              <a:rPr lang="en-US" sz="2000" dirty="0">
                <a:effectLst/>
              </a:rPr>
              <a:t> do </a:t>
            </a:r>
            <a:r>
              <a:rPr lang="en-US" sz="2000" dirty="0" err="1">
                <a:effectLst/>
              </a:rPr>
              <a:t>Brasil</a:t>
            </a:r>
            <a:r>
              <a:rPr lang="en-US" sz="2000" dirty="0">
                <a:effectLst/>
              </a:rPr>
              <a:t>)</a:t>
            </a:r>
            <a:r>
              <a:rPr lang="cs-CZ" sz="2000" dirty="0">
                <a:effectLst/>
              </a:rPr>
              <a:t>;</a:t>
            </a:r>
            <a:endParaRPr lang="en-US" sz="2000" dirty="0">
              <a:effectLst/>
            </a:endParaRPr>
          </a:p>
          <a:p>
            <a:pPr marL="0" indent="0">
              <a:spcAft>
                <a:spcPts val="800"/>
              </a:spcAft>
              <a:buNone/>
            </a:pPr>
            <a:r>
              <a:rPr lang="en-US" sz="2000" dirty="0">
                <a:effectLst/>
              </a:rPr>
              <a:t>10. </a:t>
            </a:r>
            <a:r>
              <a:rPr lang="en-US" sz="2000" dirty="0" err="1">
                <a:effectLst/>
              </a:rPr>
              <a:t>listopadu</a:t>
            </a:r>
            <a:r>
              <a:rPr lang="en-US" sz="2000" dirty="0">
                <a:effectLst/>
              </a:rPr>
              <a:t> </a:t>
            </a:r>
            <a:r>
              <a:rPr lang="cs-CZ" sz="2000" dirty="0">
                <a:effectLst/>
              </a:rPr>
              <a:t>1822 </a:t>
            </a:r>
            <a:r>
              <a:rPr lang="en-US" sz="2000" dirty="0" err="1">
                <a:effectLst/>
              </a:rPr>
              <a:t>byli</a:t>
            </a:r>
            <a:r>
              <a:rPr lang="en-US" sz="2000" dirty="0">
                <a:effectLst/>
              </a:rPr>
              <a:t> </a:t>
            </a:r>
            <a:r>
              <a:rPr lang="en-US" sz="2000" dirty="0" err="1">
                <a:effectLst/>
              </a:rPr>
              <a:t>zahraniční</a:t>
            </a:r>
            <a:r>
              <a:rPr lang="en-US" sz="2000" dirty="0">
                <a:effectLst/>
              </a:rPr>
              <a:t> </a:t>
            </a:r>
            <a:r>
              <a:rPr lang="en-US" sz="2000" dirty="0" err="1">
                <a:effectLst/>
              </a:rPr>
              <a:t>diplomaté</a:t>
            </a:r>
            <a:r>
              <a:rPr lang="en-US" sz="2000" dirty="0">
                <a:effectLst/>
              </a:rPr>
              <a:t> </a:t>
            </a:r>
            <a:r>
              <a:rPr lang="en-US" sz="2000" dirty="0" err="1">
                <a:effectLst/>
              </a:rPr>
              <a:t>informováni</a:t>
            </a:r>
            <a:r>
              <a:rPr lang="en-US" sz="2000" dirty="0">
                <a:effectLst/>
              </a:rPr>
              <a:t> o </a:t>
            </a:r>
            <a:r>
              <a:rPr lang="en-US" sz="2000" dirty="0" err="1">
                <a:effectLst/>
              </a:rPr>
              <a:t>přijetí</a:t>
            </a:r>
            <a:r>
              <a:rPr lang="en-US" sz="2000" dirty="0">
                <a:effectLst/>
              </a:rPr>
              <a:t> </a:t>
            </a:r>
            <a:r>
              <a:rPr lang="en-US" sz="2000" dirty="0" err="1">
                <a:effectLst/>
              </a:rPr>
              <a:t>nové</a:t>
            </a:r>
            <a:r>
              <a:rPr lang="en-US" sz="2000" dirty="0">
                <a:effectLst/>
              </a:rPr>
              <a:t> </a:t>
            </a:r>
            <a:r>
              <a:rPr lang="en-US" sz="2000" dirty="0" err="1">
                <a:effectLst/>
              </a:rPr>
              <a:t>brazilské</a:t>
            </a:r>
            <a:r>
              <a:rPr lang="en-US" sz="2000" dirty="0">
                <a:effectLst/>
              </a:rPr>
              <a:t> </a:t>
            </a:r>
            <a:r>
              <a:rPr lang="en-US" sz="2000" dirty="0" err="1">
                <a:effectLst/>
              </a:rPr>
              <a:t>vlajky</a:t>
            </a:r>
            <a:r>
              <a:rPr lang="en-US" sz="2000" dirty="0">
                <a:effectLst/>
              </a:rPr>
              <a:t> s </a:t>
            </a:r>
            <a:r>
              <a:rPr lang="en-US" sz="2000" dirty="0" err="1">
                <a:effectLst/>
              </a:rPr>
              <a:t>již</a:t>
            </a:r>
            <a:r>
              <a:rPr lang="en-US" sz="2000" dirty="0">
                <a:effectLst/>
              </a:rPr>
              <a:t> </a:t>
            </a:r>
            <a:r>
              <a:rPr lang="en-US" sz="2000" dirty="0" err="1">
                <a:effectLst/>
              </a:rPr>
              <a:t>typickými</a:t>
            </a:r>
            <a:r>
              <a:rPr lang="en-US" sz="2000" dirty="0">
                <a:effectLst/>
              </a:rPr>
              <a:t> </a:t>
            </a:r>
            <a:r>
              <a:rPr lang="en-US" sz="2000" dirty="0" err="1">
                <a:effectLst/>
              </a:rPr>
              <a:t>barvami</a:t>
            </a:r>
            <a:r>
              <a:rPr lang="en-US" sz="2000" dirty="0">
                <a:effectLst/>
              </a:rPr>
              <a:t> </a:t>
            </a:r>
            <a:r>
              <a:rPr lang="en-US" sz="2000" dirty="0" err="1">
                <a:effectLst/>
              </a:rPr>
              <a:t>zelenou</a:t>
            </a:r>
            <a:r>
              <a:rPr lang="en-US" sz="2000" dirty="0">
                <a:effectLst/>
              </a:rPr>
              <a:t> a </a:t>
            </a:r>
            <a:r>
              <a:rPr lang="en-US" sz="2000" dirty="0" err="1">
                <a:effectLst/>
              </a:rPr>
              <a:t>žlutou</a:t>
            </a:r>
            <a:r>
              <a:rPr lang="en-US" sz="2000" dirty="0">
                <a:effectLst/>
              </a:rPr>
              <a:t> (1822-1889)</a:t>
            </a:r>
            <a:r>
              <a:rPr lang="cs-CZ" sz="2000" dirty="0">
                <a:effectLst/>
              </a:rPr>
              <a:t>;</a:t>
            </a:r>
          </a:p>
          <a:p>
            <a:pPr marL="0" indent="0">
              <a:spcAft>
                <a:spcPts val="800"/>
              </a:spcAft>
              <a:buNone/>
            </a:pPr>
            <a:r>
              <a:rPr lang="cs-CZ" sz="2000" dirty="0"/>
              <a:t>1. prosince 1822 byl Pedro korunován.</a:t>
            </a:r>
            <a:endParaRPr lang="en-US" sz="2000" dirty="0">
              <a:effectLst/>
            </a:endParaRPr>
          </a:p>
          <a:p>
            <a:endParaRPr lang="en-US" sz="2000" dirty="0"/>
          </a:p>
        </p:txBody>
      </p:sp>
      <p:sp>
        <p:nvSpPr>
          <p:cNvPr id="21" name="Rectangle 20">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Zástupný obsah 7">
            <a:extLst>
              <a:ext uri="{FF2B5EF4-FFF2-40B4-BE49-F238E27FC236}">
                <a16:creationId xmlns:a16="http://schemas.microsoft.com/office/drawing/2014/main" id="{51272790-7115-492E-8C99-8A55687D3F3B}"/>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16542" r="16922" b="1"/>
          <a:stretch/>
        </p:blipFill>
        <p:spPr>
          <a:xfrm>
            <a:off x="5977788" y="799352"/>
            <a:ext cx="5425410" cy="5259296"/>
          </a:xfrm>
          <a:prstGeom prst="rect">
            <a:avLst/>
          </a:prstGeom>
        </p:spPr>
      </p:pic>
    </p:spTree>
    <p:extLst>
      <p:ext uri="{BB962C8B-B14F-4D97-AF65-F5344CB8AC3E}">
        <p14:creationId xmlns:p14="http://schemas.microsoft.com/office/powerpoint/2010/main" val="2434529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rgbClr val="304F71">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A5777090-098C-4CFE-9601-A18206BDDA51}"/>
              </a:ext>
            </a:extLst>
          </p:cNvPr>
          <p:cNvSpPr>
            <a:spLocks noGrp="1"/>
          </p:cNvSpPr>
          <p:nvPr>
            <p:ph type="title"/>
          </p:nvPr>
        </p:nvSpPr>
        <p:spPr>
          <a:xfrm>
            <a:off x="524256" y="491260"/>
            <a:ext cx="6594189" cy="1625210"/>
          </a:xfrm>
        </p:spPr>
        <p:txBody>
          <a:bodyPr vert="horz" lIns="91440" tIns="45720" rIns="91440" bIns="45720" rtlCol="0" anchor="ctr">
            <a:normAutofit/>
          </a:bodyPr>
          <a:lstStyle/>
          <a:p>
            <a:r>
              <a:rPr lang="en-US">
                <a:solidFill>
                  <a:srgbClr val="FFFFFF"/>
                </a:solidFill>
              </a:rPr>
              <a:t>Pedrova korunovace,</a:t>
            </a:r>
            <a:br>
              <a:rPr lang="en-US">
                <a:solidFill>
                  <a:srgbClr val="FFFFFF"/>
                </a:solidFill>
              </a:rPr>
            </a:br>
            <a:r>
              <a:rPr lang="en-US">
                <a:solidFill>
                  <a:srgbClr val="FFFFFF"/>
                </a:solidFill>
              </a:rPr>
              <a:t>1. prosince 1822</a:t>
            </a:r>
          </a:p>
        </p:txBody>
      </p:sp>
      <p:pic>
        <p:nvPicPr>
          <p:cNvPr id="6" name="Zástupný obsah 5">
            <a:extLst>
              <a:ext uri="{FF2B5EF4-FFF2-40B4-BE49-F238E27FC236}">
                <a16:creationId xmlns:a16="http://schemas.microsoft.com/office/drawing/2014/main" id="{FDFB2A4F-FAB2-4022-9543-7063BFE91EC9}"/>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r="1" b="4844"/>
          <a:stretch/>
        </p:blipFill>
        <p:spPr>
          <a:xfrm>
            <a:off x="327547" y="2454903"/>
            <a:ext cx="7058306" cy="4080254"/>
          </a:xfrm>
          <a:prstGeom prst="rect">
            <a:avLst/>
          </a:prstGeom>
        </p:spPr>
      </p:pic>
      <p:sp>
        <p:nvSpPr>
          <p:cNvPr id="44" name="Rectangle 43">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Zástupný obsah 2">
            <a:extLst>
              <a:ext uri="{FF2B5EF4-FFF2-40B4-BE49-F238E27FC236}">
                <a16:creationId xmlns:a16="http://schemas.microsoft.com/office/drawing/2014/main" id="{7FA117FC-AA25-4089-9183-5EB33B4FC21E}"/>
              </a:ext>
            </a:extLst>
          </p:cNvPr>
          <p:cNvSpPr>
            <a:spLocks noGrp="1"/>
          </p:cNvSpPr>
          <p:nvPr>
            <p:ph sz="half" idx="1"/>
          </p:nvPr>
        </p:nvSpPr>
        <p:spPr>
          <a:xfrm>
            <a:off x="8029319" y="917725"/>
            <a:ext cx="3424739" cy="4852362"/>
          </a:xfrm>
        </p:spPr>
        <p:txBody>
          <a:bodyPr vert="horz" lIns="91440" tIns="45720" rIns="91440" bIns="45720" rtlCol="0" anchor="ctr">
            <a:normAutofit/>
          </a:bodyPr>
          <a:lstStyle/>
          <a:p>
            <a:pPr marL="0" indent="0">
              <a:spcAft>
                <a:spcPts val="800"/>
              </a:spcAft>
              <a:buNone/>
            </a:pPr>
            <a:r>
              <a:rPr lang="en-US" sz="1700" dirty="0">
                <a:solidFill>
                  <a:srgbClr val="FFFFFF"/>
                </a:solidFill>
                <a:effectLst/>
              </a:rPr>
              <a:t>U </a:t>
            </a:r>
            <a:r>
              <a:rPr lang="en-US" sz="1700" dirty="0" err="1">
                <a:solidFill>
                  <a:srgbClr val="FFFFFF"/>
                </a:solidFill>
                <a:effectLst/>
              </a:rPr>
              <a:t>této</a:t>
            </a:r>
            <a:r>
              <a:rPr lang="en-US" sz="1700" dirty="0">
                <a:solidFill>
                  <a:srgbClr val="FFFFFF"/>
                </a:solidFill>
                <a:effectLst/>
              </a:rPr>
              <a:t> </a:t>
            </a:r>
            <a:r>
              <a:rPr lang="en-US" sz="1700" dirty="0" err="1">
                <a:solidFill>
                  <a:srgbClr val="FFFFFF"/>
                </a:solidFill>
                <a:effectLst/>
              </a:rPr>
              <a:t>příležitosti</a:t>
            </a:r>
            <a:r>
              <a:rPr lang="en-US" sz="1700" dirty="0">
                <a:solidFill>
                  <a:srgbClr val="FFFFFF"/>
                </a:solidFill>
                <a:effectLst/>
              </a:rPr>
              <a:t> </a:t>
            </a:r>
            <a:r>
              <a:rPr lang="en-US" sz="1700" dirty="0" err="1">
                <a:solidFill>
                  <a:srgbClr val="FFFFFF"/>
                </a:solidFill>
                <a:effectLst/>
              </a:rPr>
              <a:t>byl</a:t>
            </a:r>
            <a:r>
              <a:rPr lang="en-US" sz="1700" dirty="0">
                <a:solidFill>
                  <a:srgbClr val="FFFFFF"/>
                </a:solidFill>
                <a:effectLst/>
              </a:rPr>
              <a:t> </a:t>
            </a:r>
            <a:r>
              <a:rPr lang="en-US" sz="1700" dirty="0" err="1">
                <a:solidFill>
                  <a:srgbClr val="FFFFFF"/>
                </a:solidFill>
                <a:effectLst/>
              </a:rPr>
              <a:t>francouzský</a:t>
            </a:r>
            <a:r>
              <a:rPr lang="en-US" sz="1700" dirty="0">
                <a:solidFill>
                  <a:srgbClr val="FFFFFF"/>
                </a:solidFill>
                <a:effectLst/>
              </a:rPr>
              <a:t> </a:t>
            </a:r>
            <a:r>
              <a:rPr lang="en-US" sz="1700" dirty="0" err="1">
                <a:solidFill>
                  <a:srgbClr val="FFFFFF"/>
                </a:solidFill>
                <a:effectLst/>
              </a:rPr>
              <a:t>malíř</a:t>
            </a:r>
            <a:r>
              <a:rPr lang="en-US" sz="1700" dirty="0">
                <a:solidFill>
                  <a:srgbClr val="FFFFFF"/>
                </a:solidFill>
                <a:effectLst/>
              </a:rPr>
              <a:t> Jean-Baptiste </a:t>
            </a:r>
            <a:r>
              <a:rPr lang="en-US" sz="1700" dirty="0" err="1">
                <a:solidFill>
                  <a:srgbClr val="FFFFFF"/>
                </a:solidFill>
                <a:effectLst/>
              </a:rPr>
              <a:t>Debret</a:t>
            </a:r>
            <a:r>
              <a:rPr lang="en-US" sz="1700" dirty="0">
                <a:solidFill>
                  <a:srgbClr val="FFFFFF"/>
                </a:solidFill>
                <a:effectLst/>
              </a:rPr>
              <a:t>, </a:t>
            </a:r>
            <a:r>
              <a:rPr lang="en-US" sz="1700" dirty="0" err="1">
                <a:solidFill>
                  <a:srgbClr val="FFFFFF"/>
                </a:solidFill>
                <a:effectLst/>
              </a:rPr>
              <a:t>který</a:t>
            </a:r>
            <a:r>
              <a:rPr lang="en-US" sz="1700" dirty="0">
                <a:solidFill>
                  <a:srgbClr val="FFFFFF"/>
                </a:solidFill>
                <a:effectLst/>
              </a:rPr>
              <a:t> </a:t>
            </a:r>
            <a:r>
              <a:rPr lang="en-US" sz="1700" dirty="0" err="1">
                <a:solidFill>
                  <a:srgbClr val="FFFFFF"/>
                </a:solidFill>
                <a:effectLst/>
              </a:rPr>
              <a:t>byl</a:t>
            </a:r>
            <a:r>
              <a:rPr lang="en-US" sz="1700" dirty="0">
                <a:solidFill>
                  <a:srgbClr val="FFFFFF"/>
                </a:solidFill>
                <a:effectLst/>
              </a:rPr>
              <a:t> </a:t>
            </a:r>
            <a:r>
              <a:rPr lang="en-US" sz="1700" dirty="0" err="1">
                <a:solidFill>
                  <a:srgbClr val="FFFFFF"/>
                </a:solidFill>
                <a:effectLst/>
              </a:rPr>
              <a:t>již</a:t>
            </a:r>
            <a:r>
              <a:rPr lang="en-US" sz="1700" dirty="0">
                <a:solidFill>
                  <a:srgbClr val="FFFFFF"/>
                </a:solidFill>
                <a:effectLst/>
              </a:rPr>
              <a:t> </a:t>
            </a:r>
            <a:r>
              <a:rPr lang="en-US" sz="1700" dirty="0" err="1">
                <a:solidFill>
                  <a:srgbClr val="FFFFFF"/>
                </a:solidFill>
                <a:effectLst/>
              </a:rPr>
              <a:t>dvorním</a:t>
            </a:r>
            <a:r>
              <a:rPr lang="en-US" sz="1700" dirty="0">
                <a:solidFill>
                  <a:srgbClr val="FFFFFF"/>
                </a:solidFill>
                <a:effectLst/>
              </a:rPr>
              <a:t> </a:t>
            </a:r>
            <a:r>
              <a:rPr lang="en-US" sz="1700" dirty="0" err="1">
                <a:solidFill>
                  <a:srgbClr val="FFFFFF"/>
                </a:solidFill>
                <a:effectLst/>
              </a:rPr>
              <a:t>malířem</a:t>
            </a:r>
            <a:r>
              <a:rPr lang="en-US" sz="1700" dirty="0">
                <a:solidFill>
                  <a:srgbClr val="FFFFFF"/>
                </a:solidFill>
                <a:effectLst/>
              </a:rPr>
              <a:t> Jana VI., </a:t>
            </a:r>
            <a:r>
              <a:rPr lang="en-US" sz="1700" dirty="0" err="1">
                <a:solidFill>
                  <a:srgbClr val="FFFFFF"/>
                </a:solidFill>
                <a:effectLst/>
              </a:rPr>
              <a:t>pověřen</a:t>
            </a:r>
            <a:r>
              <a:rPr lang="en-US" sz="1700" dirty="0">
                <a:solidFill>
                  <a:srgbClr val="FFFFFF"/>
                </a:solidFill>
                <a:effectLst/>
              </a:rPr>
              <a:t> k </a:t>
            </a:r>
            <a:r>
              <a:rPr lang="en-US" sz="1700" dirty="0" err="1">
                <a:solidFill>
                  <a:srgbClr val="FFFFFF"/>
                </a:solidFill>
                <a:effectLst/>
              </a:rPr>
              <a:t>vytvoření</a:t>
            </a:r>
            <a:r>
              <a:rPr lang="en-US" sz="1700" dirty="0">
                <a:solidFill>
                  <a:srgbClr val="FFFFFF"/>
                </a:solidFill>
                <a:effectLst/>
              </a:rPr>
              <a:t> </a:t>
            </a:r>
            <a:r>
              <a:rPr lang="en-US" sz="1700" dirty="0" err="1">
                <a:solidFill>
                  <a:srgbClr val="FFFFFF"/>
                </a:solidFill>
                <a:effectLst/>
              </a:rPr>
              <a:t>opony</a:t>
            </a:r>
            <a:r>
              <a:rPr lang="en-US" sz="1700" dirty="0">
                <a:solidFill>
                  <a:srgbClr val="FFFFFF"/>
                </a:solidFill>
                <a:effectLst/>
              </a:rPr>
              <a:t> </a:t>
            </a:r>
            <a:r>
              <a:rPr lang="en-US" sz="1700" dirty="0" err="1">
                <a:solidFill>
                  <a:srgbClr val="FFFFFF"/>
                </a:solidFill>
                <a:effectLst/>
              </a:rPr>
              <a:t>ve</a:t>
            </a:r>
            <a:r>
              <a:rPr lang="en-US" sz="1700" dirty="0">
                <a:solidFill>
                  <a:srgbClr val="FFFFFF"/>
                </a:solidFill>
                <a:effectLst/>
              </a:rPr>
              <a:t> </a:t>
            </a:r>
            <a:r>
              <a:rPr lang="en-US" sz="1700" dirty="0" err="1">
                <a:solidFill>
                  <a:srgbClr val="FFFFFF"/>
                </a:solidFill>
                <a:effectLst/>
              </a:rPr>
              <a:t>dvorním</a:t>
            </a:r>
            <a:r>
              <a:rPr lang="en-US" sz="1700" dirty="0">
                <a:solidFill>
                  <a:srgbClr val="FFFFFF"/>
                </a:solidFill>
                <a:effectLst/>
              </a:rPr>
              <a:t> </a:t>
            </a:r>
            <a:r>
              <a:rPr lang="en-US" sz="1700" dirty="0" err="1">
                <a:solidFill>
                  <a:srgbClr val="FFFFFF"/>
                </a:solidFill>
                <a:effectLst/>
              </a:rPr>
              <a:t>divadle</a:t>
            </a:r>
            <a:r>
              <a:rPr lang="en-US" sz="1700" dirty="0">
                <a:solidFill>
                  <a:srgbClr val="FFFFFF"/>
                </a:solidFill>
                <a:effectLst/>
              </a:rPr>
              <a:t> </a:t>
            </a:r>
            <a:r>
              <a:rPr lang="en-US" sz="1700" dirty="0" err="1">
                <a:solidFill>
                  <a:srgbClr val="FFFFFF"/>
                </a:solidFill>
                <a:effectLst/>
              </a:rPr>
              <a:t>svatého</a:t>
            </a:r>
            <a:r>
              <a:rPr lang="en-US" sz="1700" dirty="0">
                <a:solidFill>
                  <a:srgbClr val="FFFFFF"/>
                </a:solidFill>
                <a:effectLst/>
              </a:rPr>
              <a:t> Jana (São João) v </a:t>
            </a:r>
            <a:r>
              <a:rPr lang="en-US" sz="1700" dirty="0" err="1">
                <a:solidFill>
                  <a:srgbClr val="FFFFFF"/>
                </a:solidFill>
                <a:effectLst/>
              </a:rPr>
              <a:t>Riu</a:t>
            </a:r>
            <a:r>
              <a:rPr lang="en-US" sz="1700" dirty="0">
                <a:solidFill>
                  <a:srgbClr val="FFFFFF"/>
                </a:solidFill>
                <a:effectLst/>
              </a:rPr>
              <a:t> de </a:t>
            </a:r>
            <a:r>
              <a:rPr lang="en-US" sz="1700" dirty="0" err="1">
                <a:solidFill>
                  <a:srgbClr val="FFFFFF"/>
                </a:solidFill>
                <a:effectLst/>
              </a:rPr>
              <a:t>Janeiru</a:t>
            </a:r>
            <a:r>
              <a:rPr lang="en-US" sz="1700" dirty="0">
                <a:solidFill>
                  <a:srgbClr val="FFFFFF"/>
                </a:solidFill>
                <a:effectLst/>
              </a:rPr>
              <a:t>, </a:t>
            </a:r>
            <a:r>
              <a:rPr lang="en-US" sz="1700" dirty="0" err="1">
                <a:solidFill>
                  <a:srgbClr val="FFFFFF"/>
                </a:solidFill>
                <a:effectLst/>
              </a:rPr>
              <a:t>kde</a:t>
            </a:r>
            <a:r>
              <a:rPr lang="en-US" sz="1700" dirty="0">
                <a:solidFill>
                  <a:srgbClr val="FFFFFF"/>
                </a:solidFill>
                <a:effectLst/>
              </a:rPr>
              <a:t> </a:t>
            </a:r>
            <a:r>
              <a:rPr lang="en-US" sz="1700" dirty="0" err="1">
                <a:solidFill>
                  <a:srgbClr val="FFFFFF"/>
                </a:solidFill>
                <a:effectLst/>
              </a:rPr>
              <a:t>měl</a:t>
            </a:r>
            <a:r>
              <a:rPr lang="en-US" sz="1700" dirty="0">
                <a:solidFill>
                  <a:srgbClr val="FFFFFF"/>
                </a:solidFill>
                <a:effectLst/>
              </a:rPr>
              <a:t> Pedro </a:t>
            </a:r>
            <a:r>
              <a:rPr lang="en-US" sz="1700" dirty="0" err="1">
                <a:solidFill>
                  <a:srgbClr val="FFFFFF"/>
                </a:solidFill>
                <a:effectLst/>
              </a:rPr>
              <a:t>pronést</a:t>
            </a:r>
            <a:r>
              <a:rPr lang="en-US" sz="1700" dirty="0">
                <a:solidFill>
                  <a:srgbClr val="FFFFFF"/>
                </a:solidFill>
                <a:effectLst/>
              </a:rPr>
              <a:t> </a:t>
            </a:r>
            <a:r>
              <a:rPr lang="en-US" sz="1700" dirty="0" err="1">
                <a:solidFill>
                  <a:srgbClr val="FFFFFF"/>
                </a:solidFill>
                <a:effectLst/>
              </a:rPr>
              <a:t>projev</a:t>
            </a:r>
            <a:r>
              <a:rPr lang="en-US" sz="1700" dirty="0">
                <a:solidFill>
                  <a:srgbClr val="FFFFFF"/>
                </a:solidFill>
                <a:effectLst/>
              </a:rPr>
              <a:t> u </a:t>
            </a:r>
            <a:r>
              <a:rPr lang="en-US" sz="1700" dirty="0" err="1">
                <a:solidFill>
                  <a:srgbClr val="FFFFFF"/>
                </a:solidFill>
                <a:effectLst/>
              </a:rPr>
              <a:t>příležitosti</a:t>
            </a:r>
            <a:r>
              <a:rPr lang="en-US" sz="1700" dirty="0">
                <a:solidFill>
                  <a:srgbClr val="FFFFFF"/>
                </a:solidFill>
                <a:effectLst/>
              </a:rPr>
              <a:t> </a:t>
            </a:r>
            <a:r>
              <a:rPr lang="en-US" sz="1700" dirty="0" err="1">
                <a:solidFill>
                  <a:srgbClr val="FFFFFF"/>
                </a:solidFill>
                <a:effectLst/>
              </a:rPr>
              <a:t>své</a:t>
            </a:r>
            <a:r>
              <a:rPr lang="en-US" sz="1700" dirty="0">
                <a:solidFill>
                  <a:srgbClr val="FFFFFF"/>
                </a:solidFill>
                <a:effectLst/>
              </a:rPr>
              <a:t> </a:t>
            </a:r>
            <a:r>
              <a:rPr lang="en-US" sz="1700" dirty="0" err="1">
                <a:solidFill>
                  <a:srgbClr val="FFFFFF"/>
                </a:solidFill>
                <a:effectLst/>
              </a:rPr>
              <a:t>korunovace</a:t>
            </a:r>
            <a:r>
              <a:rPr lang="en-US" sz="1700" dirty="0">
                <a:solidFill>
                  <a:srgbClr val="FFFFFF"/>
                </a:solidFill>
                <a:effectLst/>
              </a:rPr>
              <a:t>.</a:t>
            </a:r>
          </a:p>
          <a:p>
            <a:pPr marL="0" indent="0">
              <a:buNone/>
            </a:pPr>
            <a:r>
              <a:rPr lang="en-US" sz="1700" i="1" dirty="0" err="1">
                <a:solidFill>
                  <a:srgbClr val="FFFFFF"/>
                </a:solidFill>
                <a:effectLst/>
              </a:rPr>
              <a:t>Scéna</a:t>
            </a:r>
            <a:r>
              <a:rPr lang="en-US" sz="1700" i="1" dirty="0">
                <a:solidFill>
                  <a:srgbClr val="FFFFFF"/>
                </a:solidFill>
                <a:effectLst/>
              </a:rPr>
              <a:t> </a:t>
            </a:r>
            <a:r>
              <a:rPr lang="en-US" sz="1700" i="1" dirty="0" err="1">
                <a:solidFill>
                  <a:srgbClr val="FFFFFF"/>
                </a:solidFill>
                <a:effectLst/>
              </a:rPr>
              <a:t>zobrazená</a:t>
            </a:r>
            <a:r>
              <a:rPr lang="en-US" sz="1700" i="1" dirty="0">
                <a:solidFill>
                  <a:srgbClr val="FFFFFF"/>
                </a:solidFill>
                <a:effectLst/>
              </a:rPr>
              <a:t> </a:t>
            </a:r>
            <a:r>
              <a:rPr lang="en-US" sz="1700" i="1" dirty="0" err="1">
                <a:solidFill>
                  <a:srgbClr val="FFFFFF"/>
                </a:solidFill>
                <a:effectLst/>
              </a:rPr>
              <a:t>na</a:t>
            </a:r>
            <a:r>
              <a:rPr lang="en-US" sz="1700" i="1" dirty="0">
                <a:solidFill>
                  <a:srgbClr val="FFFFFF"/>
                </a:solidFill>
                <a:effectLst/>
              </a:rPr>
              <a:t> </a:t>
            </a:r>
            <a:r>
              <a:rPr lang="en-US" sz="1700" i="1" dirty="0" err="1">
                <a:solidFill>
                  <a:srgbClr val="FFFFFF"/>
                </a:solidFill>
                <a:effectLst/>
              </a:rPr>
              <a:t>oponě</a:t>
            </a:r>
            <a:r>
              <a:rPr lang="en-US" sz="1700" i="1" dirty="0">
                <a:solidFill>
                  <a:srgbClr val="FFFFFF"/>
                </a:solidFill>
                <a:effectLst/>
              </a:rPr>
              <a:t> (viz. </a:t>
            </a:r>
            <a:r>
              <a:rPr lang="en-US" sz="1700" i="1" dirty="0" err="1">
                <a:solidFill>
                  <a:srgbClr val="FFFFFF"/>
                </a:solidFill>
                <a:effectLst/>
              </a:rPr>
              <a:t>obrázek</a:t>
            </a:r>
            <a:r>
              <a:rPr lang="en-US" sz="1700" i="1" dirty="0">
                <a:solidFill>
                  <a:srgbClr val="FFFFFF"/>
                </a:solidFill>
                <a:effectLst/>
              </a:rPr>
              <a:t>) </a:t>
            </a:r>
            <a:r>
              <a:rPr lang="en-US" sz="1700" i="1" dirty="0" err="1">
                <a:solidFill>
                  <a:srgbClr val="FFFFFF"/>
                </a:solidFill>
                <a:effectLst/>
              </a:rPr>
              <a:t>má</a:t>
            </a:r>
            <a:r>
              <a:rPr lang="en-US" sz="1700" i="1" dirty="0">
                <a:solidFill>
                  <a:srgbClr val="FFFFFF"/>
                </a:solidFill>
                <a:effectLst/>
              </a:rPr>
              <a:t> </a:t>
            </a:r>
            <a:r>
              <a:rPr lang="en-US" sz="1700" i="1" dirty="0" err="1">
                <a:solidFill>
                  <a:srgbClr val="FFFFFF"/>
                </a:solidFill>
                <a:effectLst/>
              </a:rPr>
              <a:t>vyjadřovat</a:t>
            </a:r>
            <a:r>
              <a:rPr lang="en-US" sz="1700" i="1" dirty="0">
                <a:solidFill>
                  <a:srgbClr val="FFFFFF"/>
                </a:solidFill>
                <a:effectLst/>
              </a:rPr>
              <a:t> </a:t>
            </a:r>
            <a:r>
              <a:rPr lang="en-US" sz="1700" i="1" dirty="0" err="1">
                <a:solidFill>
                  <a:srgbClr val="FFFFFF"/>
                </a:solidFill>
                <a:effectLst/>
              </a:rPr>
              <a:t>věrnost</a:t>
            </a:r>
            <a:r>
              <a:rPr lang="en-US" sz="1700" i="1" dirty="0">
                <a:solidFill>
                  <a:srgbClr val="FFFFFF"/>
                </a:solidFill>
                <a:effectLst/>
              </a:rPr>
              <a:t> </a:t>
            </a:r>
            <a:r>
              <a:rPr lang="en-US" sz="1700" i="1" dirty="0" err="1">
                <a:solidFill>
                  <a:srgbClr val="FFFFFF"/>
                </a:solidFill>
                <a:effectLst/>
              </a:rPr>
              <a:t>brazilských</a:t>
            </a:r>
            <a:r>
              <a:rPr lang="en-US" sz="1700" i="1" dirty="0">
                <a:solidFill>
                  <a:srgbClr val="FFFFFF"/>
                </a:solidFill>
                <a:effectLst/>
              </a:rPr>
              <a:t> </a:t>
            </a:r>
            <a:r>
              <a:rPr lang="en-US" sz="1700" i="1" dirty="0" err="1">
                <a:solidFill>
                  <a:srgbClr val="FFFFFF"/>
                </a:solidFill>
                <a:effectLst/>
              </a:rPr>
              <a:t>poddaných</a:t>
            </a:r>
            <a:r>
              <a:rPr lang="en-US" sz="1700" i="1" dirty="0">
                <a:solidFill>
                  <a:srgbClr val="FFFFFF"/>
                </a:solidFill>
                <a:effectLst/>
              </a:rPr>
              <a:t> </a:t>
            </a:r>
            <a:r>
              <a:rPr lang="en-US" sz="1700" i="1" dirty="0" err="1">
                <a:solidFill>
                  <a:srgbClr val="FFFFFF"/>
                </a:solidFill>
                <a:effectLst/>
              </a:rPr>
              <a:t>královské</a:t>
            </a:r>
            <a:r>
              <a:rPr lang="en-US" sz="1700" i="1" dirty="0">
                <a:solidFill>
                  <a:srgbClr val="FFFFFF"/>
                </a:solidFill>
                <a:effectLst/>
              </a:rPr>
              <a:t> </a:t>
            </a:r>
            <a:r>
              <a:rPr lang="en-US" sz="1700" i="1" dirty="0" err="1">
                <a:solidFill>
                  <a:srgbClr val="FFFFFF"/>
                </a:solidFill>
                <a:effectLst/>
              </a:rPr>
              <a:t>vládě</a:t>
            </a:r>
            <a:r>
              <a:rPr lang="en-US" sz="1700" i="1" dirty="0">
                <a:solidFill>
                  <a:srgbClr val="FFFFFF"/>
                </a:solidFill>
                <a:effectLst/>
              </a:rPr>
              <a:t>. </a:t>
            </a:r>
            <a:r>
              <a:rPr lang="en-US" sz="1700" i="1" dirty="0" err="1">
                <a:solidFill>
                  <a:srgbClr val="FFFFFF"/>
                </a:solidFill>
                <a:effectLst/>
              </a:rPr>
              <a:t>Samotná</a:t>
            </a:r>
            <a:r>
              <a:rPr lang="en-US" sz="1700" i="1" dirty="0">
                <a:solidFill>
                  <a:srgbClr val="FFFFFF"/>
                </a:solidFill>
                <a:effectLst/>
              </a:rPr>
              <a:t> </a:t>
            </a:r>
            <a:r>
              <a:rPr lang="en-US" sz="1700" i="1" dirty="0" err="1">
                <a:solidFill>
                  <a:srgbClr val="FFFFFF"/>
                </a:solidFill>
                <a:effectLst/>
              </a:rPr>
              <a:t>vláda</a:t>
            </a:r>
            <a:r>
              <a:rPr lang="en-US" sz="1700" i="1" dirty="0">
                <a:solidFill>
                  <a:srgbClr val="FFFFFF"/>
                </a:solidFill>
                <a:effectLst/>
              </a:rPr>
              <a:t> je </a:t>
            </a:r>
            <a:r>
              <a:rPr lang="en-US" sz="1700" i="1" dirty="0" err="1">
                <a:solidFill>
                  <a:srgbClr val="FFFFFF"/>
                </a:solidFill>
                <a:effectLst/>
              </a:rPr>
              <a:t>reprezentována</a:t>
            </a:r>
            <a:r>
              <a:rPr lang="en-US" sz="1700" i="1" dirty="0">
                <a:solidFill>
                  <a:srgbClr val="FFFFFF"/>
                </a:solidFill>
                <a:effectLst/>
              </a:rPr>
              <a:t> </a:t>
            </a:r>
            <a:r>
              <a:rPr lang="en-US" sz="1700" i="1" dirty="0" err="1">
                <a:solidFill>
                  <a:srgbClr val="FFFFFF"/>
                </a:solidFill>
                <a:effectLst/>
              </a:rPr>
              <a:t>ženskou</a:t>
            </a:r>
            <a:r>
              <a:rPr lang="en-US" sz="1700" i="1" dirty="0">
                <a:solidFill>
                  <a:srgbClr val="FFFFFF"/>
                </a:solidFill>
                <a:effectLst/>
              </a:rPr>
              <a:t> </a:t>
            </a:r>
            <a:r>
              <a:rPr lang="en-US" sz="1700" i="1" dirty="0" err="1">
                <a:solidFill>
                  <a:srgbClr val="FFFFFF"/>
                </a:solidFill>
                <a:effectLst/>
              </a:rPr>
              <a:t>postavou</a:t>
            </a:r>
            <a:r>
              <a:rPr lang="en-US" sz="1700" i="1" dirty="0">
                <a:solidFill>
                  <a:srgbClr val="FFFFFF"/>
                </a:solidFill>
                <a:effectLst/>
              </a:rPr>
              <a:t> </a:t>
            </a:r>
            <a:r>
              <a:rPr lang="en-US" sz="1700" i="1" dirty="0" err="1">
                <a:solidFill>
                  <a:srgbClr val="FFFFFF"/>
                </a:solidFill>
                <a:effectLst/>
              </a:rPr>
              <a:t>sedící</a:t>
            </a:r>
            <a:r>
              <a:rPr lang="en-US" sz="1700" i="1" dirty="0">
                <a:solidFill>
                  <a:srgbClr val="FFFFFF"/>
                </a:solidFill>
                <a:effectLst/>
              </a:rPr>
              <a:t> </a:t>
            </a:r>
            <a:r>
              <a:rPr lang="en-US" sz="1700" i="1" dirty="0" err="1">
                <a:solidFill>
                  <a:srgbClr val="FFFFFF"/>
                </a:solidFill>
                <a:effectLst/>
              </a:rPr>
              <a:t>na</a:t>
            </a:r>
            <a:r>
              <a:rPr lang="en-US" sz="1700" i="1" dirty="0">
                <a:solidFill>
                  <a:srgbClr val="FFFFFF"/>
                </a:solidFill>
                <a:effectLst/>
              </a:rPr>
              <a:t> </a:t>
            </a:r>
            <a:r>
              <a:rPr lang="en-US" sz="1700" i="1" dirty="0" err="1">
                <a:solidFill>
                  <a:srgbClr val="FFFFFF"/>
                </a:solidFill>
                <a:effectLst/>
              </a:rPr>
              <a:t>trůně</a:t>
            </a:r>
            <a:r>
              <a:rPr lang="en-US" sz="1700" i="1" dirty="0">
                <a:solidFill>
                  <a:srgbClr val="FFFFFF"/>
                </a:solidFill>
                <a:effectLst/>
              </a:rPr>
              <a:t> – v </a:t>
            </a:r>
            <a:r>
              <a:rPr lang="en-US" sz="1700" i="1" dirty="0" err="1">
                <a:solidFill>
                  <a:srgbClr val="FFFFFF"/>
                </a:solidFill>
                <a:effectLst/>
              </a:rPr>
              <a:t>levé</a:t>
            </a:r>
            <a:r>
              <a:rPr lang="en-US" sz="1700" i="1" dirty="0">
                <a:solidFill>
                  <a:srgbClr val="FFFFFF"/>
                </a:solidFill>
                <a:effectLst/>
              </a:rPr>
              <a:t> </a:t>
            </a:r>
            <a:r>
              <a:rPr lang="en-US" sz="1700" i="1" dirty="0" err="1">
                <a:solidFill>
                  <a:srgbClr val="FFFFFF"/>
                </a:solidFill>
                <a:effectLst/>
              </a:rPr>
              <a:t>ruce</a:t>
            </a:r>
            <a:r>
              <a:rPr lang="en-US" sz="1700" i="1" dirty="0">
                <a:solidFill>
                  <a:srgbClr val="FFFFFF"/>
                </a:solidFill>
                <a:effectLst/>
              </a:rPr>
              <a:t> </a:t>
            </a:r>
            <a:r>
              <a:rPr lang="en-US" sz="1700" i="1" dirty="0" err="1">
                <a:solidFill>
                  <a:srgbClr val="FFFFFF"/>
                </a:solidFill>
                <a:effectLst/>
              </a:rPr>
              <a:t>má</a:t>
            </a:r>
            <a:r>
              <a:rPr lang="en-US" sz="1700" i="1" dirty="0">
                <a:solidFill>
                  <a:srgbClr val="FFFFFF"/>
                </a:solidFill>
                <a:effectLst/>
              </a:rPr>
              <a:t> </a:t>
            </a:r>
            <a:r>
              <a:rPr lang="en-US" sz="1700" i="1" dirty="0" err="1">
                <a:solidFill>
                  <a:srgbClr val="FFFFFF"/>
                </a:solidFill>
                <a:effectLst/>
              </a:rPr>
              <a:t>symboly</a:t>
            </a:r>
            <a:r>
              <a:rPr lang="en-US" sz="1700" i="1" dirty="0">
                <a:solidFill>
                  <a:srgbClr val="FFFFFF"/>
                </a:solidFill>
                <a:effectLst/>
              </a:rPr>
              <a:t> </a:t>
            </a:r>
            <a:r>
              <a:rPr lang="en-US" sz="1700" i="1" dirty="0" err="1">
                <a:solidFill>
                  <a:srgbClr val="FFFFFF"/>
                </a:solidFill>
                <a:effectLst/>
              </a:rPr>
              <a:t>královské</a:t>
            </a:r>
            <a:r>
              <a:rPr lang="en-US" sz="1700" i="1" dirty="0">
                <a:solidFill>
                  <a:srgbClr val="FFFFFF"/>
                </a:solidFill>
                <a:effectLst/>
              </a:rPr>
              <a:t> </a:t>
            </a:r>
            <a:r>
              <a:rPr lang="en-US" sz="1700" i="1" dirty="0" err="1">
                <a:solidFill>
                  <a:srgbClr val="FFFFFF"/>
                </a:solidFill>
                <a:effectLst/>
              </a:rPr>
              <a:t>moci</a:t>
            </a:r>
            <a:r>
              <a:rPr lang="en-US" sz="1700" i="1" dirty="0">
                <a:solidFill>
                  <a:srgbClr val="FFFFFF"/>
                </a:solidFill>
                <a:effectLst/>
              </a:rPr>
              <a:t>, v </a:t>
            </a:r>
            <a:r>
              <a:rPr lang="en-US" sz="1700" i="1" dirty="0" err="1">
                <a:solidFill>
                  <a:srgbClr val="FFFFFF"/>
                </a:solidFill>
                <a:effectLst/>
              </a:rPr>
              <a:t>pravé</a:t>
            </a:r>
            <a:r>
              <a:rPr lang="en-US" sz="1700" i="1" dirty="0">
                <a:solidFill>
                  <a:srgbClr val="FFFFFF"/>
                </a:solidFill>
                <a:effectLst/>
              </a:rPr>
              <a:t> </a:t>
            </a:r>
            <a:r>
              <a:rPr lang="en-US" sz="1700" i="1" dirty="0" err="1">
                <a:solidFill>
                  <a:srgbClr val="FFFFFF"/>
                </a:solidFill>
                <a:effectLst/>
              </a:rPr>
              <a:t>drží</a:t>
            </a:r>
            <a:r>
              <a:rPr lang="en-US" sz="1700" i="1" dirty="0">
                <a:solidFill>
                  <a:srgbClr val="FFFFFF"/>
                </a:solidFill>
                <a:effectLst/>
              </a:rPr>
              <a:t> </a:t>
            </a:r>
            <a:r>
              <a:rPr lang="en-US" sz="1700" i="1" dirty="0" err="1">
                <a:solidFill>
                  <a:srgbClr val="FFFFFF"/>
                </a:solidFill>
                <a:effectLst/>
              </a:rPr>
              <a:t>Ústavu</a:t>
            </a:r>
            <a:r>
              <a:rPr lang="en-US" sz="1700" i="1" dirty="0">
                <a:solidFill>
                  <a:srgbClr val="FFFFFF"/>
                </a:solidFill>
                <a:effectLst/>
              </a:rPr>
              <a:t>. Pod </a:t>
            </a:r>
            <a:r>
              <a:rPr lang="en-US" sz="1700" i="1" dirty="0" err="1">
                <a:solidFill>
                  <a:srgbClr val="FFFFFF"/>
                </a:solidFill>
                <a:effectLst/>
              </a:rPr>
              <a:t>ní</a:t>
            </a:r>
            <a:r>
              <a:rPr lang="en-US" sz="1700" i="1" dirty="0">
                <a:solidFill>
                  <a:srgbClr val="FFFFFF"/>
                </a:solidFill>
                <a:effectLst/>
              </a:rPr>
              <a:t> </a:t>
            </a:r>
            <a:r>
              <a:rPr lang="en-US" sz="1700" i="1" dirty="0" err="1">
                <a:solidFill>
                  <a:srgbClr val="FFFFFF"/>
                </a:solidFill>
                <a:effectLst/>
              </a:rPr>
              <a:t>leží</a:t>
            </a:r>
            <a:r>
              <a:rPr lang="en-US" sz="1700" i="1" dirty="0">
                <a:solidFill>
                  <a:srgbClr val="FFFFFF"/>
                </a:solidFill>
                <a:effectLst/>
              </a:rPr>
              <a:t> </a:t>
            </a:r>
            <a:r>
              <a:rPr lang="en-US" sz="1700" i="1" dirty="0" err="1">
                <a:solidFill>
                  <a:srgbClr val="FFFFFF"/>
                </a:solidFill>
                <a:effectLst/>
              </a:rPr>
              <a:t>koš</a:t>
            </a:r>
            <a:r>
              <a:rPr lang="en-US" sz="1700" i="1" dirty="0">
                <a:solidFill>
                  <a:srgbClr val="FFFFFF"/>
                </a:solidFill>
                <a:effectLst/>
              </a:rPr>
              <a:t>, z </a:t>
            </a:r>
            <a:r>
              <a:rPr lang="en-US" sz="1700" i="1" dirty="0" err="1">
                <a:solidFill>
                  <a:srgbClr val="FFFFFF"/>
                </a:solidFill>
                <a:effectLst/>
              </a:rPr>
              <a:t>něhož</a:t>
            </a:r>
            <a:r>
              <a:rPr lang="en-US" sz="1700" i="1" dirty="0">
                <a:solidFill>
                  <a:srgbClr val="FFFFFF"/>
                </a:solidFill>
                <a:effectLst/>
              </a:rPr>
              <a:t> se </a:t>
            </a:r>
            <a:r>
              <a:rPr lang="en-US" sz="1700" i="1" dirty="0" err="1">
                <a:solidFill>
                  <a:srgbClr val="FFFFFF"/>
                </a:solidFill>
                <a:effectLst/>
              </a:rPr>
              <a:t>sype</a:t>
            </a:r>
            <a:r>
              <a:rPr lang="en-US" sz="1700" i="1" dirty="0">
                <a:solidFill>
                  <a:srgbClr val="FFFFFF"/>
                </a:solidFill>
                <a:effectLst/>
              </a:rPr>
              <a:t> </a:t>
            </a:r>
            <a:r>
              <a:rPr lang="en-US" sz="1700" i="1" dirty="0" err="1">
                <a:solidFill>
                  <a:srgbClr val="FFFFFF"/>
                </a:solidFill>
                <a:effectLst/>
              </a:rPr>
              <a:t>typické</a:t>
            </a:r>
            <a:r>
              <a:rPr lang="en-US" sz="1700" i="1" dirty="0">
                <a:solidFill>
                  <a:srgbClr val="FFFFFF"/>
                </a:solidFill>
                <a:effectLst/>
              </a:rPr>
              <a:t> </a:t>
            </a:r>
            <a:r>
              <a:rPr lang="en-US" sz="1700" i="1" dirty="0" err="1">
                <a:solidFill>
                  <a:srgbClr val="FFFFFF"/>
                </a:solidFill>
                <a:effectLst/>
              </a:rPr>
              <a:t>brazilské</a:t>
            </a:r>
            <a:r>
              <a:rPr lang="en-US" sz="1700" i="1" dirty="0">
                <a:solidFill>
                  <a:srgbClr val="FFFFFF"/>
                </a:solidFill>
                <a:effectLst/>
              </a:rPr>
              <a:t> </a:t>
            </a:r>
            <a:r>
              <a:rPr lang="en-US" sz="1700" i="1" dirty="0" err="1">
                <a:solidFill>
                  <a:srgbClr val="FFFFFF"/>
                </a:solidFill>
                <a:effectLst/>
              </a:rPr>
              <a:t>ovoce</a:t>
            </a:r>
            <a:r>
              <a:rPr lang="en-US" sz="1700" i="1" dirty="0">
                <a:solidFill>
                  <a:srgbClr val="FFFFFF"/>
                </a:solidFill>
                <a:effectLst/>
              </a:rPr>
              <a:t>.</a:t>
            </a:r>
          </a:p>
          <a:p>
            <a:endParaRPr lang="en-US" sz="1700" dirty="0">
              <a:solidFill>
                <a:srgbClr val="FFFFFF"/>
              </a:solidFill>
            </a:endParaRPr>
          </a:p>
        </p:txBody>
      </p:sp>
    </p:spTree>
    <p:extLst>
      <p:ext uri="{BB962C8B-B14F-4D97-AF65-F5344CB8AC3E}">
        <p14:creationId xmlns:p14="http://schemas.microsoft.com/office/powerpoint/2010/main" val="4013671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Nadpis 4">
            <a:extLst>
              <a:ext uri="{FF2B5EF4-FFF2-40B4-BE49-F238E27FC236}">
                <a16:creationId xmlns:a16="http://schemas.microsoft.com/office/drawing/2014/main" id="{974CCBF4-FA90-440D-954B-E28C68A9D265}"/>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6" name="Zástupný obsah 5">
            <a:extLst>
              <a:ext uri="{FF2B5EF4-FFF2-40B4-BE49-F238E27FC236}">
                <a16:creationId xmlns:a16="http://schemas.microsoft.com/office/drawing/2014/main" id="{950A5AB6-EAF8-4AF9-B9A1-C84C10785CBA}"/>
              </a:ext>
            </a:extLst>
          </p:cNvPr>
          <p:cNvSpPr>
            <a:spLocks noGrp="1"/>
          </p:cNvSpPr>
          <p:nvPr>
            <p:ph idx="1"/>
          </p:nvPr>
        </p:nvSpPr>
        <p:spPr>
          <a:xfrm>
            <a:off x="1371599" y="2318197"/>
            <a:ext cx="9724031" cy="3683358"/>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Velkým problémem Brazílie zůstávalo otroctví </a:t>
            </a:r>
          </a:p>
          <a:p>
            <a:pPr marL="0" indent="0">
              <a:spcAft>
                <a:spcPts val="800"/>
              </a:spcAft>
              <a:buNone/>
            </a:pPr>
            <a:r>
              <a:rPr lang="cs-CZ" sz="2000" dirty="0">
                <a:latin typeface="Times New Roman" panose="02020603050405020304" pitchFamily="18" charset="0"/>
                <a:ea typeface="Calibri" panose="020F0502020204030204" pitchFamily="34" charset="0"/>
                <a:cs typeface="Times New Roman" panose="02020603050405020304" pitchFamily="18" charset="0"/>
              </a:rPr>
              <a:t>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v roce 1808 tvořili otroci 31% populace, v roce 1835 dokonce 45,6 % (72 % 	populace tvořili černoši nebo míšenci, ať již zotročení nebo propuštění). </a:t>
            </a: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 zemi panovaly obavy z jejich povstání – např na Haiti, kde byla proporce ještě daleko horší (465 000 zotročených Afričanů na 5 000 bílých pánů), došlo v roce 1804 k povstání, které svrhlo francouzskou nadvládu, vyhnalo Francouze a jeden z bývalých otroků se prohlásil za císaře.</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 Brazílii měla tato událost velkou odezvu a vedla k sérii opatření ze strany vlády, mimo jiné důraz na centralizaci moci.</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1430960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D5BE89C-8742-480C-A8F9-0A57225228B0}"/>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C7280E6E-D107-4A8E-A39E-0ED1966020A0}"/>
              </a:ext>
            </a:extLst>
          </p:cNvPr>
          <p:cNvSpPr>
            <a:spLocks noGrp="1"/>
          </p:cNvSpPr>
          <p:nvPr>
            <p:ph idx="1"/>
          </p:nvPr>
        </p:nvSpPr>
        <p:spPr>
          <a:xfrm>
            <a:off x="1371599" y="2318197"/>
            <a:ext cx="9724031" cy="3683358"/>
          </a:xfrm>
        </p:spPr>
        <p:txBody>
          <a:bodyPr anchor="ctr">
            <a:normAutofit/>
          </a:bodyPr>
          <a:lstStyle/>
          <a:p>
            <a:pPr mar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Na mezinárodní úrovni trvalo nějakou dobu, než Brazílie dosáhla uznání jako nezávislá země.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Sousední státy španělské Ameriky ji v prvním momentu odmítly uznat</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mj. i díky jejímu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monarchistickému zřízení</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Brazílie navíc až do roku 1825 vedla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válku</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s Argentinou o oblast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Cisplatina</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V roce 1825 byla poražena jak Brazílie, tak Argentina, a oblast vyhlásila svou nezávislost jako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Uruguai</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V roce 1824 uznaly Brazílii USA a v roce 1825 konečně i Portugalsko.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Prostředníkem ve vyjednávání Brazílie s Portugalskem o nezávislosti byla Anglie. Její reprezentant, Sir Charles Stuart, se účastnil několika schůzek v Lisabonu, na nichž bylo rozhodnuto, že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Brazílie zaplatí Portugalsku náhradu všech věcí, které byly zanechány v Riu portugalským dvorem, a že zaplatí Anglii polovinu dluhu, který u ní Portugalsko mělo</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Brazílie tak byla nucena vyplatit Portugalsko za veškeré vybavení paláce, za válečnou flotilu, za žold důstojníků, za zbraně i za proslulou Královskou knihovnu, jejíž hodnota dosahovala astronomické částky.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Když bylo dosaženo dohody, Anglie začala znovu zvyšovat tlak na Brazílii, aby zrušila obchod s otroky. Ve výsledku to ale naopak vedlo k jeho zintenzivnění díky snaze dovézt do země co nejvíce otroků, než to bude znemožněno.</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1400" dirty="0"/>
          </a:p>
        </p:txBody>
      </p:sp>
    </p:spTree>
    <p:extLst>
      <p:ext uri="{BB962C8B-B14F-4D97-AF65-F5344CB8AC3E}">
        <p14:creationId xmlns:p14="http://schemas.microsoft.com/office/powerpoint/2010/main" val="2940323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9305630-04B6-4F0A-9E9E-C7C91C552DAE}"/>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Brazilská ústava</a:t>
            </a:r>
          </a:p>
        </p:txBody>
      </p:sp>
      <p:sp>
        <p:nvSpPr>
          <p:cNvPr id="3" name="Zástupný obsah 2">
            <a:extLst>
              <a:ext uri="{FF2B5EF4-FFF2-40B4-BE49-F238E27FC236}">
                <a16:creationId xmlns:a16="http://schemas.microsoft.com/office/drawing/2014/main" id="{0DFAB71E-3D5A-4F08-B6B0-EE4CF06D3C8C}"/>
              </a:ext>
            </a:extLst>
          </p:cNvPr>
          <p:cNvSpPr>
            <a:spLocks noGrp="1"/>
          </p:cNvSpPr>
          <p:nvPr>
            <p:ph idx="1"/>
          </p:nvPr>
        </p:nvSpPr>
        <p:spPr>
          <a:xfrm>
            <a:off x="1371599" y="1885278"/>
            <a:ext cx="9724031" cy="4678183"/>
          </a:xfrm>
        </p:spPr>
        <p:txBody>
          <a:bodyPr anchor="ctr">
            <a:normAutofit/>
          </a:bodyPr>
          <a:lstStyle/>
          <a:p>
            <a:pPr mar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Brazílie nebyla zdaleka jednotná co se týče základních organizačních struktur.</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Debaty o samotné ústavě probíhali mezi lety 1822–1824  - v zásadě existovaly na politické scéně dvě skupiny: „strana brazilská“ a 				„strana portugalská.“</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Ve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straně brazilské</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převládaly dvě tendence:</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umírnění liberálové</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kteří požadovali reformy, které by rozšířily některé politické a občanské svobody, aniž by ovšem 	nějak zásadně změnily stávající politický systém</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radikálnější liberálové</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kteří bojovali za hlubší změny - požadovali federativní uspořádání země, oddělení církve od 	státu, podporovali národní průmysl, požadovali rozšíření volebního práva a postupné osvobozování otroků; někteří 	z nich byli i pro demokratické zřízení.</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Portugalská strana</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stála na opačném konci politického spektra a požadovala absolutní moc pro krále. Jejími členy byli nejen portugalští, ale i někteří brazilští politici, kteří byli pro vytvoření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absolutistické monarchie </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a pro podřízenost parlamentu královské moci.</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Existovala ještě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třetí strana </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spojená s vlivným politikem José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Bonifáciem</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která požadovala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silnou centralizovanou monarchii, přestože konstituční.</a:t>
            </a:r>
            <a:endParaRPr lang="cs-CZ" sz="1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3090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65BF76B-AF77-4676-98F2-1D50BA51BEE7}"/>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13A8CDE0-4E60-4829-A484-E27541FD0FF5}"/>
              </a:ext>
            </a:extLst>
          </p:cNvPr>
          <p:cNvSpPr>
            <a:spLocks noGrp="1"/>
          </p:cNvSpPr>
          <p:nvPr>
            <p:ph idx="1"/>
          </p:nvPr>
        </p:nvSpPr>
        <p:spPr>
          <a:xfrm>
            <a:off x="1371599" y="2318197"/>
            <a:ext cx="9724031" cy="3683358"/>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 roce 1810 byly z Portugalska definitivně vyhnány poslední napoleonské vojenské oddíly a od tohoto okamžiku budoucímu Janovi VI. nic nebránilo v návratu do země. Jeho setrvávání v Brazílii a rozšiřování jejích privilegií proto zvyšovalo nespokojenost a napětí v domovském Portugalsku:</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1808 – otevření brazilských přístavů mezinárodnímu obchodu;</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1815 – Jan ještě jako princ regent povýšil Brazílii na království.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Od roku 1816 se začal připravovat na korunovaci, která se měla uskutečnit na brazilské půdě a která jej měla učinit králem Spojeného království Portugalska, Brazílie a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Algarve</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2067964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02C963D-EA68-4331-83E6-73AF275BD7CD}"/>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E7C36CDE-24AF-4DEE-BE14-4E0CA8514EF9}"/>
              </a:ext>
            </a:extLst>
          </p:cNvPr>
          <p:cNvSpPr>
            <a:spLocks noGrp="1"/>
          </p:cNvSpPr>
          <p:nvPr>
            <p:ph idx="1"/>
          </p:nvPr>
        </p:nvSpPr>
        <p:spPr>
          <a:xfrm>
            <a:off x="1371599" y="2318197"/>
            <a:ext cx="9724031" cy="3683358"/>
          </a:xfrm>
        </p:spPr>
        <p:txBody>
          <a:bodyPr anchor="ctr">
            <a:normAutofit lnSpcReduction="10000"/>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V tomto duchu probíhaly ústavodárné debaty:</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Brazilská strana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navrhla ústavu, v níž požadovala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rozdělení státní moci podle klasického </a:t>
            </a:r>
            <a:r>
              <a:rPr lang="cs-CZ" sz="1700" b="1" dirty="0" err="1">
                <a:effectLst/>
                <a:latin typeface="Times New Roman" panose="02020603050405020304" pitchFamily="18" charset="0"/>
                <a:ea typeface="Calibri" panose="020F0502020204030204" pitchFamily="34" charset="0"/>
                <a:cs typeface="Times New Roman" panose="02020603050405020304" pitchFamily="18" charset="0"/>
              </a:rPr>
              <a:t>Motesquieuho</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 modelu na tři sféry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i="1" dirty="0">
                <a:effectLst/>
                <a:latin typeface="Times New Roman" panose="02020603050405020304" pitchFamily="18" charset="0"/>
                <a:ea typeface="Calibri" panose="020F0502020204030204" pitchFamily="34" charset="0"/>
                <a:cs typeface="Times New Roman" panose="02020603050405020304" pitchFamily="18" charset="0"/>
              </a:rPr>
              <a:t>výkonnou</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(král a jeho ministři), </a:t>
            </a:r>
            <a:r>
              <a:rPr lang="cs-CZ" sz="1700" i="1" dirty="0">
                <a:effectLst/>
                <a:latin typeface="Times New Roman" panose="02020603050405020304" pitchFamily="18" charset="0"/>
                <a:ea typeface="Calibri" panose="020F0502020204030204" pitchFamily="34" charset="0"/>
                <a:cs typeface="Times New Roman" panose="02020603050405020304" pitchFamily="18" charset="0"/>
              </a:rPr>
              <a:t>zákonodárnou</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(parlament složený z poslanců a senátorů) a konečně</a:t>
            </a:r>
            <a:r>
              <a:rPr lang="cs-CZ" sz="1700" i="1" dirty="0">
                <a:effectLst/>
                <a:latin typeface="Times New Roman" panose="02020603050405020304" pitchFamily="18" charset="0"/>
                <a:ea typeface="Calibri" panose="020F0502020204030204" pitchFamily="34" charset="0"/>
                <a:cs typeface="Times New Roman" panose="02020603050405020304" pitchFamily="18" charset="0"/>
              </a:rPr>
              <a:t> soudní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moc. Soudní moci měly být podřízeny obě první složky, tedy i moc královská, což bylo v rozporu s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Pedrovými</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požadavky, stejně jako s požadavky „portugalské strany“. „Brazilská strana“ navíc chtěla zavést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zákaz pro cizince podílet se na brazilském politickém životě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(tedy i Portugalcům) – ti by se nemohli stát ani poslanci ani senátory.</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Portugalská strana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spolu s králem tyto požadavky požadovala za provokaci už proto, že v takovém zřízení se z vládce stávala pouhá loutka. </a:t>
            </a: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Napětí se vyostřovalo do té míry, že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Pedro I</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dne 12. listopadu 1823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rozpustil</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ústavodárné shromáždění</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čímž dal jasně najevo, že nehodlá nijak omezovat svoji královskou moc. Navzdory králově rozhodnutí, které bylo podpořeno vojenskou silou, zákonodárci odmítli opustit prostory. Během svého jednání prohlásili Pedra za stojícího mimo zákon. Král odpověděl dekretem, v němž zrušil ústavodárné shromáždění definitivně a 6 jeho členů nechal deportovat do Francie.</a:t>
            </a:r>
            <a:endParaRPr lang="cs-CZ" sz="1700" dirty="0"/>
          </a:p>
        </p:txBody>
      </p:sp>
    </p:spTree>
    <p:extLst>
      <p:ext uri="{BB962C8B-B14F-4D97-AF65-F5344CB8AC3E}">
        <p14:creationId xmlns:p14="http://schemas.microsoft.com/office/powerpoint/2010/main" val="325483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560E637-05EE-409A-BDA7-F48F2EDA95D6}"/>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F2C562DD-9C98-4CC6-9A97-3D9C84BA00EF}"/>
              </a:ext>
            </a:extLst>
          </p:cNvPr>
          <p:cNvSpPr>
            <a:spLocks noGrp="1"/>
          </p:cNvSpPr>
          <p:nvPr>
            <p:ph idx="1"/>
          </p:nvPr>
        </p:nvSpPr>
        <p:spPr>
          <a:xfrm>
            <a:off x="1371599" y="2318197"/>
            <a:ext cx="9724031" cy="4129256"/>
          </a:xfrm>
        </p:spPr>
        <p:txBody>
          <a:bodyPr anchor="ctr">
            <a:normAutofit lnSpcReduction="10000"/>
          </a:bodyPr>
          <a:lstStyle/>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Tímto způsobem byl první návrh ústavy zrušen. </a:t>
            </a:r>
          </a:p>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Během 14 dnů pak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Pedro</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se svými deseti politickými spojenci a právníky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vytvořil ústavu novou</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Její návrh byl 	zaslán oběma komorám parlamentu a vzhledem k tomu, že se nesetkala s téměř žádnými výhradami, byla 	slavnostně vyhlášena 25. března 1824.</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Ústava měla za svůj vzor francouzskou liberální ústavu, šlo tedy o reprezentativní systém na základě národní suverenity.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Times New Roman" panose="02020603050405020304" pitchFamily="18" charset="0"/>
              <a:buChar char="-"/>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Forma vlády byla definována jako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dědičná konstituční monarchie</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s reprezentativním zastoupením; země byla administrativně rozdělena na provincie.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Times New Roman" panose="02020603050405020304" pitchFamily="18" charset="0"/>
              <a:buChar char="-"/>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Inovace ústavy spočívala v zavedení ne tří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mocenských složek státu, ale čtyř</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Čtvrtá moc, nazvaná moderující</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zmírňující (Poder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Moderador</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byla výhradně v rukou krále a stála nad všemi ostatními složkami, které jí byly podřízené. Šlo o moc, která umožňovala králi nařizovat či zakazovat, ale i libovolně jmenovat či zbavovat funkce ministry vlády, členy státní rady, guvernéry provincií, církevní autority, senátory i soudce.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Král byl zároveň beztrestný před zákonem</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Times New Roman" panose="02020603050405020304" pitchFamily="18" charset="0"/>
              <a:buChar char="-"/>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Zatímco v prvním návrhu ústavy z roku 1823 měl král pouze právo veta, v této druhé ústavě, která byla schválena, se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králova moc blížila absolutistické</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600" dirty="0"/>
          </a:p>
        </p:txBody>
      </p:sp>
    </p:spTree>
    <p:extLst>
      <p:ext uri="{BB962C8B-B14F-4D97-AF65-F5344CB8AC3E}">
        <p14:creationId xmlns:p14="http://schemas.microsoft.com/office/powerpoint/2010/main" val="3408457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6335CD7-B4D2-43F2-ACFD-97A627A7C671}"/>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792079F2-458B-49FC-B738-40153277FA6D}"/>
              </a:ext>
            </a:extLst>
          </p:cNvPr>
          <p:cNvSpPr>
            <a:spLocks noGrp="1"/>
          </p:cNvSpPr>
          <p:nvPr>
            <p:ph idx="1"/>
          </p:nvPr>
        </p:nvSpPr>
        <p:spPr>
          <a:xfrm>
            <a:off x="1371599" y="1744824"/>
            <a:ext cx="9724031" cy="5262466"/>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Na druhé straně byla tato ústava na svou dobu relativně pokroková. </a:t>
            </a:r>
          </a:p>
          <a:p>
            <a:pPr marL="0" indent="0">
              <a:spcAft>
                <a:spcPts val="800"/>
              </a:spcAft>
              <a:buNone/>
            </a:pPr>
            <a:r>
              <a:rPr lang="cs-CZ" sz="2000" dirty="0">
                <a:latin typeface="Times New Roman" panose="02020603050405020304" pitchFamily="18" charset="0"/>
                <a:ea typeface="Calibri" panose="020F0502020204030204" pitchFamily="34" charset="0"/>
                <a:cs typeface="Times New Roman" panose="02020603050405020304" pitchFamily="18" charset="0"/>
              </a:rPr>
              <a:t>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Volit mohli všichni muži od 25 let s minimálním ročním příjmem, kterého 	dosahovala i většina chudé populace. Právo volit měli i analfabeti. </a:t>
            </a: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V roce 1881 tak volilo 50% mužské dospělé populace, což odpovídalo 13% z 	celkové 	populace. </a:t>
            </a: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Ve srovnání s ostatními státy: v Anglii v té době volilo 7% populace, v Itálii 2%, v Portugalsku 9%, v Holandsku 2,5% a v USA 18%. Právo volit měli muži bez omezení pouze ve Francii a ve Švýcarsku.</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Přestože měla být ústava liberální, centralizovala nakonec moc v rukou krále. </a:t>
            </a:r>
          </a:p>
          <a:p>
            <a:pPr marL="0" indent="0">
              <a:spcAft>
                <a:spcPts val="800"/>
              </a:spcAft>
              <a:buNone/>
            </a:pP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Monarchie si tak zachovávala rysy absolutismu prostřednictvím čtvrté složky moci a zcela ignorovala otázku otroctví.</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2095198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4763453-1F87-4776-8185-79C340BEF94A}"/>
              </a:ext>
            </a:extLst>
          </p:cNvPr>
          <p:cNvSpPr>
            <a:spLocks noGrp="1"/>
          </p:cNvSpPr>
          <p:nvPr>
            <p:ph type="title"/>
          </p:nvPr>
        </p:nvSpPr>
        <p:spPr>
          <a:xfrm>
            <a:off x="1371599" y="294538"/>
            <a:ext cx="9895951" cy="1033669"/>
          </a:xfrm>
        </p:spPr>
        <p:txBody>
          <a:bodyPr>
            <a:normAutofit/>
          </a:bodyPr>
          <a:lstStyle/>
          <a:p>
            <a:r>
              <a:rPr lang="cs-CZ" sz="4000" dirty="0">
                <a:solidFill>
                  <a:srgbClr val="FFFFFF"/>
                </a:solidFill>
              </a:rPr>
              <a:t>Rovníková konfederace, 1824</a:t>
            </a:r>
          </a:p>
        </p:txBody>
      </p:sp>
      <p:sp>
        <p:nvSpPr>
          <p:cNvPr id="3" name="Zástupný obsah 2">
            <a:extLst>
              <a:ext uri="{FF2B5EF4-FFF2-40B4-BE49-F238E27FC236}">
                <a16:creationId xmlns:a16="http://schemas.microsoft.com/office/drawing/2014/main" id="{B52B3973-33F6-4541-BDF1-4F08A869DE7A}"/>
              </a:ext>
            </a:extLst>
          </p:cNvPr>
          <p:cNvSpPr>
            <a:spLocks noGrp="1"/>
          </p:cNvSpPr>
          <p:nvPr>
            <p:ph idx="1"/>
          </p:nvPr>
        </p:nvSpPr>
        <p:spPr>
          <a:xfrm>
            <a:off x="1371599" y="1891970"/>
            <a:ext cx="9724031" cy="4583475"/>
          </a:xfrm>
        </p:spPr>
        <p:txBody>
          <a:bodyPr anchor="ctr">
            <a:normAutofit/>
          </a:bodyPr>
          <a:lstStyle/>
          <a:p>
            <a:pPr marL="0" indent="0">
              <a:spcAft>
                <a:spcPts val="800"/>
              </a:spcAft>
              <a:buNone/>
            </a:pP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Pedrova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absolutistická tendence samozřejmě nezůstala bez povšimnutí.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Pernambucu</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v provincii, která byla tradičně nakloněna různým revoltám, a v níž převládalo federalistické a republikánské smýšlení, se proti králi ozývaly nespokojené hlasy. Jedním z jeho největších odpůrců byl Frei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Caneca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Duchovní, který pocházel z chudých poměrů, vystudoval teologický seminář v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Olindě</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 brzy se stal sofistikovaným intelektuálem a zapáleným politickým aktivistou.</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2. července 1824 byla ustavena tzv. Rovníková konfederace, republikánské a 	separatistické hnutí, které bylo reakcí na jmenování nežádoucího guvernéra 	provincie a na absolutistickou a centralizovanou královu politiku. </a:t>
            </a:r>
          </a:p>
          <a:p>
            <a:pPr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Cílem politického uskupení bylo dosáhnout republikánského zřízení, které by se inspirovalo Kolumbijskou ústavou, která měla z jihoamerických ústav nejblíže k severoamerickým republikánským principům.</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1011940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DAB02B7-BB14-4009-B029-B1B43D9B6E83}"/>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74435A33-7B0D-4A72-A09E-A1DBEA374D28}"/>
              </a:ext>
            </a:extLst>
          </p:cNvPr>
          <p:cNvSpPr>
            <a:spLocks noGrp="1"/>
          </p:cNvSpPr>
          <p:nvPr>
            <p:ph idx="1"/>
          </p:nvPr>
        </p:nvSpPr>
        <p:spPr>
          <a:xfrm>
            <a:off x="1371599" y="2318197"/>
            <a:ext cx="9724031" cy="3683358"/>
          </a:xfrm>
        </p:spPr>
        <p:txBody>
          <a:bodyPr anchor="ctr">
            <a:normAutofit fontScale="92500" lnSpcReduction="20000"/>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V té době určovaly politický život v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Pernambucu</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dvě politické tendence </a:t>
            </a: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monarchistická</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liberální</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s republikánskými principy; </a:t>
            </a: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guvernérem provincie byl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Pais</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Barreto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šéf monarchistů, jmenovaný do funkce guvernéra králem Pedrem 	I; pod tlakem liberálů odstoupil a ve volbách zvítězil Manuel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Pais</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Andrade</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z tábora republikánů.</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Když se o situaci dozvěděl král, nařídil, aby se vlády nad provincií ujal znovu jeho kandidát,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Pais</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Barreto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Vzhledem k tomu, že byl jeho příkaz ignorován, vyslal do Recife dvě válečné lodě. I navzdory tomu republikáni předání vlády odmítli a propuklo povstání. Teprve v tomto okamžiku se král pokusil vyjednávat a jmenovat jiného guvernéra, na to ale bylo již pozdě.</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2.července 1824 revolucionáři vyhlásili nezávislost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Pernambuca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 vyzvali provincie ze severu a severovýchodu Brazílie, aby se k nim přidaly a vytvořily Rovníkovou konfederaci. Kromě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Pernambuca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se ale k hnutí připojilo jen několik málo měst z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Paraíby</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Rio Grande do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Norte</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 především z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Ceará</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spcAft>
                <a:spcPts val="800"/>
              </a:spcAft>
              <a:buNone/>
            </a:pP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Velitelé hnutí chtěli, aby byla Brazílie politicky organizována na základě osvícenského modelu a severoamerického politického systému, a ne po vzoru upadající a stárnoucí Evropy.</a:t>
            </a:r>
            <a:endParaRPr lang="cs-CZ" sz="1700" b="1" dirty="0"/>
          </a:p>
        </p:txBody>
      </p:sp>
    </p:spTree>
    <p:extLst>
      <p:ext uri="{BB962C8B-B14F-4D97-AF65-F5344CB8AC3E}">
        <p14:creationId xmlns:p14="http://schemas.microsoft.com/office/powerpoint/2010/main" val="154888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FF4CC33-F99F-423F-97D1-30CE1C0BD988}"/>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6D48241A-E1E9-4F0B-87A1-A9C1EEAFAD64}"/>
              </a:ext>
            </a:extLst>
          </p:cNvPr>
          <p:cNvSpPr>
            <a:spLocks noGrp="1"/>
          </p:cNvSpPr>
          <p:nvPr>
            <p:ph idx="1"/>
          </p:nvPr>
        </p:nvSpPr>
        <p:spPr>
          <a:xfrm>
            <a:off x="1371599" y="1622744"/>
            <a:ext cx="9724031" cy="5235255"/>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25. července 1824 Pedro I. povstalce v královském listu odsoudil a požádal o jejich potrestání; revoluce však pokračovala.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12. září pozemní síly vedené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Pais</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Barretem</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zaútočily na Recife a během pěti dnů 	povstalce porazili. </a:t>
            </a:r>
          </a:p>
          <a:p>
            <a:pPr marL="0" indent="0">
              <a:spcAft>
                <a:spcPts val="800"/>
              </a:spcAft>
              <a:buNone/>
            </a:pPr>
            <a:r>
              <a:rPr lang="cs-CZ" sz="2000" dirty="0">
                <a:latin typeface="Times New Roman" panose="02020603050405020304" pitchFamily="18" charset="0"/>
                <a:ea typeface="Calibri" panose="020F0502020204030204" pitchFamily="34" charset="0"/>
                <a:cs typeface="Times New Roman" panose="02020603050405020304" pitchFamily="18" charset="0"/>
              </a:rPr>
              <a:t>	N</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ěkolik vůdců povstání bylo zavražděno, jiní, jako např. Frei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Caneca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skončili ve 	vězení. </a:t>
            </a: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Ze stovek lidí, kteří se účastnili povstání jich bylo 15 odsouzeno k trestu smrti, mezi 	nimi i Frei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Caneca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Popravou povstání sice skončilo, ale frustrace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Pernambuca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byla zřejmá </a:t>
            </a: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 jeho populace počítala s tím, že první brazilská ústava bude federalistická a dá 	administrativní autonomii jednotlivým provinciím.</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2392057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CB6330A-6FBC-4BEC-9F72-21B4324017D3}"/>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Konec vlády Pedra I.</a:t>
            </a:r>
          </a:p>
        </p:txBody>
      </p:sp>
      <p:sp>
        <p:nvSpPr>
          <p:cNvPr id="3" name="Zástupný obsah 2">
            <a:extLst>
              <a:ext uri="{FF2B5EF4-FFF2-40B4-BE49-F238E27FC236}">
                <a16:creationId xmlns:a16="http://schemas.microsoft.com/office/drawing/2014/main" id="{23EE3A5A-00E9-478A-9A85-24CBD59B4B27}"/>
              </a:ext>
            </a:extLst>
          </p:cNvPr>
          <p:cNvSpPr>
            <a:spLocks noGrp="1"/>
          </p:cNvSpPr>
          <p:nvPr>
            <p:ph idx="1"/>
          </p:nvPr>
        </p:nvSpPr>
        <p:spPr>
          <a:xfrm>
            <a:off x="1371599" y="2318197"/>
            <a:ext cx="9724031" cy="3683358"/>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2.  prosince 1825 se princezně Leopoldině narodil syn, budoucí dědic trůnu Pedro II.</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10. března 1826 zemřel v Portugalsku král Jan VI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zatímco jeho žena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Carlota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Joaquina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vždy dávala přednost princi Miguelovi a přála si 	ho vidět na trůně, Jan vždy dával přednost Pedrovi. </a:t>
            </a:r>
          </a:p>
          <a:p>
            <a:pPr marL="22098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Ten se ale stal po vyhlášení nezávislosti Brazílie v Portugalsku cizincem. Protože Pedro I. nemohl obě koruny spojit, problém se pokusil vyřešit sňatkem své dcery Maria da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Glória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se svým bratrem Miguelem.</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11. prosince 1826 zemřela během komplikovaného porodu princezna Leopoldina.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26372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7374CE6-0471-43D0-BB2B-27EC751B1CEA}"/>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2C617A59-B804-4FB5-8332-7984DB5AC316}"/>
              </a:ext>
            </a:extLst>
          </p:cNvPr>
          <p:cNvSpPr>
            <a:spLocks noGrp="1"/>
          </p:cNvSpPr>
          <p:nvPr>
            <p:ph idx="1"/>
          </p:nvPr>
        </p:nvSpPr>
        <p:spPr>
          <a:xfrm>
            <a:off x="1371599" y="1688840"/>
            <a:ext cx="9724031" cy="4874621"/>
          </a:xfrm>
        </p:spPr>
        <p:txBody>
          <a:bodyPr anchor="ctr">
            <a:normAutofit/>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Od konce roku 1824 se připravovaly volby do brazilského parlamentu. Jeho první schůze proběhla v roce 1826.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Sešli se na ní poslanci z celé země a brzy vytvořili opozici vůči králi.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I v novinách se objevovaly útoky proti králi, na něž Pedro většinou odpovídal osobně. On sám naopak využíval své „umírňující moci“ a zbavoval funkce ministry, často bezdůvodně.</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V této době se rovněž hledala nová žena pro Pedra I. Po třech letech od smrti své první ženy se král oženil s Amélií de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Leuchtenberg</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16-ti letou bavorskou princeznou.</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Pro místní politiky se král Pedro věnoval pouze svým vlastním zájmům, a navíc se pokoušel zasahovat do dění v Portugalsku - ve zprávách, které odesílal do Lisabonu se dokonce podepisoval jako Pedro IV. (s touto číslovkou by vládl v Portugalsku). V Portugalsku se ale chopil vlády jeho bratr Miguel a situace v Brazílii se vyostřovala v jeho neprospěch.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700" dirty="0"/>
          </a:p>
        </p:txBody>
      </p:sp>
    </p:spTree>
    <p:extLst>
      <p:ext uri="{BB962C8B-B14F-4D97-AF65-F5344CB8AC3E}">
        <p14:creationId xmlns:p14="http://schemas.microsoft.com/office/powerpoint/2010/main" val="4170726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0E351CC-7206-44D1-B565-688B04A2C5FC}"/>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AF945653-531F-479C-92D3-1029DF98B8F2}"/>
              </a:ext>
            </a:extLst>
          </p:cNvPr>
          <p:cNvSpPr>
            <a:spLocks noGrp="1"/>
          </p:cNvSpPr>
          <p:nvPr>
            <p:ph idx="1"/>
          </p:nvPr>
        </p:nvSpPr>
        <p:spPr>
          <a:xfrm>
            <a:off x="1371599" y="1622745"/>
            <a:ext cx="9724031" cy="5132618"/>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 roce 1830 dostaly události rychlý spád:</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revoluční duch v Evropě inspiroval brazilské liberály, kteří stále více otevřeně vstupovali proti králově absolutismu;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- 20. listopadu byl v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São</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Paulu zavražděn opoziční novinář Libero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Badaró</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 mnozí věřili, že král je ochráncem těch, kteří si jeho smrt objednali;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- 30. listopadu se liberální většina v parlamentu vzbouřila, odmítla se dále scházet a požadovala konstituční reformy.</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 této atmosféře odjel král do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Minas</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Gerais</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aby se tam pokusil uklidnit nepokoje volající po federaci.</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1911720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813B4B7-BD29-47DE-9D1B-D3EC717AC1AB}"/>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62D6F8D0-7AD0-46FD-A207-8834D56CC3B4}"/>
              </a:ext>
            </a:extLst>
          </p:cNvPr>
          <p:cNvSpPr>
            <a:spLocks noGrp="1"/>
          </p:cNvSpPr>
          <p:nvPr>
            <p:ph idx="1"/>
          </p:nvPr>
        </p:nvSpPr>
        <p:spPr>
          <a:xfrm>
            <a:off x="1371599" y="1622744"/>
            <a:ext cx="9724031" cy="4834039"/>
          </a:xfrm>
        </p:spPr>
        <p:txBody>
          <a:bodyPr anchor="ctr">
            <a:normAutofit/>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Mezitím se v Riu objevily poplašné zprávy, že Pedro připravuje absolutistický převrat a že plánuje rozpustit parlament.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Když se Pedro v březnu 1831 vrátil do Ria, bylo jeho přijetí rozporuplné.</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Portugalští obchodníci a další jeho stoupenci pro něj připravili velkolepé uvítání, které liberální Brazilci vnímali jako urážku národní hrdosti. Od 11. do 16. března proběhly takzvané „noci vržených lahví“ (</a:t>
            </a:r>
            <a:r>
              <a:rPr lang="cs-CZ" sz="1700" b="1" dirty="0" err="1">
                <a:effectLst/>
                <a:latin typeface="Times New Roman" panose="02020603050405020304" pitchFamily="18" charset="0"/>
                <a:ea typeface="Calibri" panose="020F0502020204030204" pitchFamily="34" charset="0"/>
                <a:cs typeface="Times New Roman" panose="02020603050405020304" pitchFamily="18" charset="0"/>
              </a:rPr>
              <a:t>Noite</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b="1" dirty="0" err="1">
                <a:effectLst/>
                <a:latin typeface="Times New Roman" panose="02020603050405020304" pitchFamily="18" charset="0"/>
                <a:ea typeface="Calibri" panose="020F0502020204030204" pitchFamily="34" charset="0"/>
                <a:cs typeface="Times New Roman" panose="02020603050405020304" pitchFamily="18" charset="0"/>
              </a:rPr>
              <a:t>das</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b="1" dirty="0" err="1">
                <a:effectLst/>
                <a:latin typeface="Times New Roman" panose="02020603050405020304" pitchFamily="18" charset="0"/>
                <a:ea typeface="Calibri" panose="020F0502020204030204" pitchFamily="34" charset="0"/>
                <a:cs typeface="Times New Roman" panose="02020603050405020304" pitchFamily="18" charset="0"/>
              </a:rPr>
              <a:t>Garrafadas</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podle předmětu, kterým na sebe obě znepřátelené strany nejvíce útočily. Ulice hlavního města zaplavily provokace, nadávky, násilí, rozbíjení věcí a rozvášněné skupiny buď volaly po nové ústavě a svobodě tisku nebo vzdávaly hold králi.</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Teprve 17. března se podařilo dostat situaci minimálně pod kontrolu.</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Stejného dne, 23 poslanců a jeden senátor odevzdali králi listinu, v níž požadovali potrestání portugalských násilníků.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700" dirty="0"/>
          </a:p>
        </p:txBody>
      </p:sp>
    </p:spTree>
    <p:extLst>
      <p:ext uri="{BB962C8B-B14F-4D97-AF65-F5344CB8AC3E}">
        <p14:creationId xmlns:p14="http://schemas.microsoft.com/office/powerpoint/2010/main" val="1188016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38ABFD6-8EAD-4966-A5D6-8BC473462106}"/>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03DF35AD-0D3E-41EE-8739-E182AC3A05A1}"/>
              </a:ext>
            </a:extLst>
          </p:cNvPr>
          <p:cNvSpPr>
            <a:spLocks noGrp="1"/>
          </p:cNvSpPr>
          <p:nvPr>
            <p:ph idx="1"/>
          </p:nvPr>
        </p:nvSpPr>
        <p:spPr>
          <a:xfrm>
            <a:off x="1371599" y="2318197"/>
            <a:ext cx="9724031" cy="3683358"/>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Portugalsko se navíc po válce dostalo do hluboké hospodářské krize, ze které obviňovalo Brazílii, která neposlala na pomoc ani vojsko, ani peníze, ani základní potraviny jako např. maso, mouku, cukr, rýži atd.</a:t>
            </a:r>
          </a:p>
          <a:p>
            <a:pPr marL="0" indent="0">
              <a:spcAft>
                <a:spcPts val="800"/>
              </a:spcAft>
              <a:buNone/>
            </a:pPr>
            <a:r>
              <a:rPr lang="cs-CZ" sz="2000" dirty="0">
                <a:latin typeface="Times New Roman" panose="02020603050405020304" pitchFamily="18" charset="0"/>
                <a:ea typeface="Calibri" panose="020F0502020204030204" pitchFamily="34" charset="0"/>
                <a:cs typeface="Times New Roman" panose="02020603050405020304" pitchFamily="18" charset="0"/>
              </a:rPr>
              <a:t>K</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rize nebyla ovšem jen hospodářská, ale i politická vzhledem k tomu, že se Portugalsko během několika málo let dostalo na samý okraji svého imperiálního systému </a:t>
            </a:r>
          </a:p>
          <a:p>
            <a:pPr marL="220980" indent="0">
              <a:spcAft>
                <a:spcPts val="800"/>
              </a:spcAft>
              <a:buNone/>
            </a:pPr>
            <a:r>
              <a:rPr lang="cs-CZ" sz="2000" dirty="0">
                <a:latin typeface="Times New Roman" panose="02020603050405020304" pitchFamily="18" charset="0"/>
                <a:ea typeface="Calibri" panose="020F0502020204030204" pitchFamily="34" charset="0"/>
                <a:cs typeface="Times New Roman" panose="02020603050405020304" pitchFamily="18" charset="0"/>
              </a:rPr>
              <a:t>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přišlo o zdroj bohatství ze svých zámořských držav, o zisky z koloniálního 	obchodu, a navíc se cítilo poníženo svou závislostí na Anglii. </a:t>
            </a:r>
            <a:endParaRPr lang="cs-CZ" sz="2000" dirty="0">
              <a:latin typeface="Times New Roman" panose="02020603050405020304" pitchFamily="18" charset="0"/>
              <a:ea typeface="Calibri" panose="020F0502020204030204" pitchFamily="34" charset="0"/>
              <a:cs typeface="Times New Roman" panose="02020603050405020304" pitchFamily="18" charset="0"/>
            </a:endParaRPr>
          </a:p>
          <a:p>
            <a:pPr marL="22098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Tuto komplexní krizi mohl zažehnat pouze velkolepý návrat krále a jen on mohl zabránit masivní radikalizaci populace.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31590477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083F5C7-99F8-4B91-8E0A-7C12623F253C}"/>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FF65E045-7691-4F26-99F7-96B797061654}"/>
              </a:ext>
            </a:extLst>
          </p:cNvPr>
          <p:cNvSpPr>
            <a:spLocks noGrp="1"/>
          </p:cNvSpPr>
          <p:nvPr>
            <p:ph idx="1"/>
          </p:nvPr>
        </p:nvSpPr>
        <p:spPr>
          <a:xfrm>
            <a:off x="1371599" y="2318197"/>
            <a:ext cx="9724031" cy="3683358"/>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Pedro se ještě pokusil situaci uklidnit a zřídil nové ministerstvo složené pouze z brazilských politiků a vyměnil nepopulárního šéfa policie, ale už mu to nebylo nic platné. I umírnění liberálové v té době stáli na straně radikálů a všichni požadovali jediné – sesadit krále.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Revoluce šla ruku v ruce s módou a opoziční noviny vyzívaly k nošení 	zelenožlutých stuh, stejně jako tomu bylo v době vyjednávání nezávislosti.</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6. dubna 1831 se na největším náměstí v Riu shromáždilo kolem 4 000 lidí, kteří požadovali novou ústavu a skutečnou nezávislost Brazílie.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Pedro napsal veřejný dopis, který měl vést k usmíření, ale odpovědí mu bylo „Smrt zrádci!“ a „Občané do zbraně!“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1021697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29F353A-D5BD-41D4-A29F-D325F160885D}"/>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D7269EEE-763E-4CCF-811D-C3079EFA0048}"/>
              </a:ext>
            </a:extLst>
          </p:cNvPr>
          <p:cNvSpPr>
            <a:spLocks noGrp="1"/>
          </p:cNvSpPr>
          <p:nvPr>
            <p:ph idx="1"/>
          </p:nvPr>
        </p:nvSpPr>
        <p:spPr>
          <a:xfrm>
            <a:off x="1371599" y="2318197"/>
            <a:ext cx="9724031" cy="3683358"/>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Král se tedy rozhodl zachránit dynastii jiným způsobem: </a:t>
            </a:r>
          </a:p>
          <a:p>
            <a:pPr marL="0" indent="0">
              <a:spcAft>
                <a:spcPts val="800"/>
              </a:spcAft>
              <a:buNone/>
            </a:pPr>
            <a:r>
              <a:rPr lang="cs-CZ" sz="2000" dirty="0">
                <a:latin typeface="Times New Roman" panose="02020603050405020304" pitchFamily="18" charset="0"/>
                <a:ea typeface="Calibri" panose="020F0502020204030204" pitchFamily="34" charset="0"/>
                <a:cs typeface="Times New Roman" panose="02020603050405020304" pitchFamily="18" charset="0"/>
              </a:rPr>
              <a:t>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7. dubna sice sepsal abdikační dopis, ale jeho odstoupení bylo ve prospěch 	následníka trůnu </a:t>
            </a:r>
            <a:r>
              <a:rPr lang="cs-CZ" sz="2000">
                <a:effectLst/>
                <a:latin typeface="Times New Roman" panose="02020603050405020304" pitchFamily="18" charset="0"/>
                <a:ea typeface="Calibri" panose="020F0502020204030204" pitchFamily="34" charset="0"/>
                <a:cs typeface="Times New Roman" panose="02020603050405020304" pitchFamily="18" charset="0"/>
              </a:rPr>
              <a:t>Pedra II.,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kterému v té době nebylo ani 6 let. </a:t>
            </a:r>
          </a:p>
          <a:p>
            <a:pPr marL="0" indent="0">
              <a:spcAft>
                <a:spcPts val="800"/>
              </a:spcAft>
              <a:buNone/>
            </a:pPr>
            <a:r>
              <a:rPr lang="cs-CZ" sz="2000" dirty="0">
                <a:latin typeface="Times New Roman" panose="02020603050405020304" pitchFamily="18" charset="0"/>
                <a:ea typeface="Calibri" panose="020F0502020204030204" pitchFamily="34" charset="0"/>
                <a:cs typeface="Times New Roman" panose="02020603050405020304" pitchFamily="18" charset="0"/>
              </a:rPr>
              <a:t>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Král ještě stihl jmenovat regenta brazilské monarchie, José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Bonifácia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 poté spolu 	se svou ženou odplul do Lisabonu.</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Pedrova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abdikace i jmenování nového krále byly v Brazílii přijaty s euforií a byly vnímány jako dosažení skutečné nezávislosti.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Mnozí považovali tuto revoluci za vzorovou, protože se obešla bez krveprolití.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1095245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22222FF-B5BC-48AB-B8CC-85D977315789}"/>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B92F61DD-B236-4FC4-95CC-AD764E8EB7CD}"/>
              </a:ext>
            </a:extLst>
          </p:cNvPr>
          <p:cNvSpPr>
            <a:spLocks noGrp="1"/>
          </p:cNvSpPr>
          <p:nvPr>
            <p:ph idx="1"/>
          </p:nvPr>
        </p:nvSpPr>
        <p:spPr>
          <a:xfrm>
            <a:off x="1371599" y="2030136"/>
            <a:ext cx="9724031" cy="4471332"/>
          </a:xfrm>
        </p:spPr>
        <p:txBody>
          <a:bodyPr anchor="ctr">
            <a:normAutofit/>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V tomto duchu v roce 1820 propukla Liberální revoluce v Portu. Jejím cílem byla nová organizace luzo-brazilského impéria jako konstituční monarchie a snaha zaručit v ní Portugalsku pozici centra, a to jak politického, tak administrativního.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Takto vytyčený cíl byl pro brazilskou stranu zklamáním – ukázalo se, že se Portugalsko nehodlá zbavit koloniálního vztahu k Brazílii, a že trvá na prosazování svých vlastních zájmů. Brazilským politikům se tak sen o luzo-brazilském impériu pomalu rozplýval.</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Pro portugalské politiky byla zásadní postava krále, přestože ve výsledku zastával pouze se symbolickou 	funkci </a:t>
            </a:r>
          </a:p>
          <a:p>
            <a:pPr marL="0" indent="0">
              <a:spcAft>
                <a:spcPts val="800"/>
              </a:spcAft>
              <a:buNone/>
            </a:pPr>
            <a:r>
              <a:rPr lang="cs-CZ" sz="1700" dirty="0">
                <a:latin typeface="Times New Roman" panose="02020603050405020304" pitchFamily="18" charset="0"/>
                <a:ea typeface="Calibri" panose="020F0502020204030204" pitchFamily="34" charset="0"/>
                <a:cs typeface="Times New Roman" panose="02020603050405020304" pitchFamily="18" charset="0"/>
              </a:rPr>
              <a:t>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tamní politici požadovali liberální a konstituční monarchii, kde by skutečná moc byla v rukou 	parlamentu. </a:t>
            </a: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Liberální revoluce, která začala v Portu, byla ve skutečnosti reformou stávajícího systému a neměla ohrozit samotné základy monarchie.</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700" dirty="0"/>
          </a:p>
        </p:txBody>
      </p:sp>
    </p:spTree>
    <p:extLst>
      <p:ext uri="{BB962C8B-B14F-4D97-AF65-F5344CB8AC3E}">
        <p14:creationId xmlns:p14="http://schemas.microsoft.com/office/powerpoint/2010/main" val="3774534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22CEF77-4A15-477F-BCEA-8C8549FF630F}"/>
              </a:ext>
            </a:extLst>
          </p:cNvPr>
          <p:cNvSpPr>
            <a:spLocks noGrp="1"/>
          </p:cNvSpPr>
          <p:nvPr>
            <p:ph type="title"/>
          </p:nvPr>
        </p:nvSpPr>
        <p:spPr>
          <a:xfrm>
            <a:off x="1371599" y="294538"/>
            <a:ext cx="9895951" cy="1033669"/>
          </a:xfrm>
        </p:spPr>
        <p:txBody>
          <a:bodyPr>
            <a:normAutofit/>
          </a:bodyPr>
          <a:lstStyle/>
          <a:p>
            <a:r>
              <a:rPr lang="cs-CZ" sz="4000" dirty="0">
                <a:solidFill>
                  <a:srgbClr val="FFFFFF"/>
                </a:solidFill>
              </a:rPr>
              <a:t>Návrat krále do Portugalska </a:t>
            </a:r>
          </a:p>
        </p:txBody>
      </p:sp>
      <p:sp>
        <p:nvSpPr>
          <p:cNvPr id="3" name="Zástupný obsah 2">
            <a:extLst>
              <a:ext uri="{FF2B5EF4-FFF2-40B4-BE49-F238E27FC236}">
                <a16:creationId xmlns:a16="http://schemas.microsoft.com/office/drawing/2014/main" id="{3378D8CF-2E12-4D50-A253-221B329E4E04}"/>
              </a:ext>
            </a:extLst>
          </p:cNvPr>
          <p:cNvSpPr>
            <a:spLocks noGrp="1"/>
          </p:cNvSpPr>
          <p:nvPr>
            <p:ph idx="1"/>
          </p:nvPr>
        </p:nvSpPr>
        <p:spPr>
          <a:xfrm>
            <a:off x="1371599" y="2046914"/>
            <a:ext cx="9724031" cy="4337108"/>
          </a:xfrm>
        </p:spPr>
        <p:txBody>
          <a:bodyPr anchor="ctr">
            <a:normAutofit/>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7. března 1821 vydal portugalský parlament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kortesy</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Cortes</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Constituintes</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dekret, v němž nekompromisně žádal krále o návrat s tím, že bude provizorní vládou v Brazílii pověřen jeho syn Pedro.</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26. dubna 1821 se proto královská rodina, s výjimkou prince Pedra, nalodila v přístavu v Riu de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Janeiru</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směrem do Lisabonu a s ní kolem 4 000 ministrů, důstojníků, diplomatů a jejich rodin.</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Princi Pedrovi bylo v té době 22 let a stal se nadějí brazilských politických projektů.</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Na Jana VI. sice v Portugalsku čekalo velkolepé přivítání, byl ale nucen přijmout konstituční uspořádání monarchie, které zásadně měnilo jeho politickou funkci.</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O rok později byl nucen přísahat i s celou královskou rodinou na Ústavu z roku 1922, na tehdejší 	dobu velice pokrokovou. Jediným členem královské rodiny, kdo tak odmítl učinit, byla jeho žena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Carlota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Joaquina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 byla za to zbavena svých privilegií a nucena svůj život dožít v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Palácio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Ramalhão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v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Sintře</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700" dirty="0"/>
          </a:p>
        </p:txBody>
      </p:sp>
    </p:spTree>
    <p:extLst>
      <p:ext uri="{BB962C8B-B14F-4D97-AF65-F5344CB8AC3E}">
        <p14:creationId xmlns:p14="http://schemas.microsoft.com/office/powerpoint/2010/main" val="2013021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Zástupný obsah 5" descr="Obsah obrázku text, budova, obloha, strom&#10;&#10;Popis byl vytvořen automaticky">
            <a:extLst>
              <a:ext uri="{FF2B5EF4-FFF2-40B4-BE49-F238E27FC236}">
                <a16:creationId xmlns:a16="http://schemas.microsoft.com/office/drawing/2014/main" id="{F815B4E2-F2F6-4DA0-A7C1-A5EC5B1964DE}"/>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b="8029"/>
          <a:stretch/>
        </p:blipFill>
        <p:spPr>
          <a:xfrm>
            <a:off x="4038600" y="1468438"/>
            <a:ext cx="4876800" cy="3914775"/>
          </a:xfrm>
        </p:spPr>
      </p:pic>
      <p:pic>
        <p:nvPicPr>
          <p:cNvPr id="8" name="Zástupný obsah 7" descr="Obsah obrázku patro, interiér, svatyně&#10;&#10;Popis byl vytvořen automaticky">
            <a:extLst>
              <a:ext uri="{FF2B5EF4-FFF2-40B4-BE49-F238E27FC236}">
                <a16:creationId xmlns:a16="http://schemas.microsoft.com/office/drawing/2014/main" id="{7CB0B6E5-F680-4490-9B1C-3F2170E048A6}"/>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966200" y="1468438"/>
            <a:ext cx="2260600" cy="3914775"/>
          </a:xfrm>
        </p:spPr>
      </p:pic>
      <p:sp>
        <p:nvSpPr>
          <p:cNvPr id="2" name="Nadpis 1">
            <a:extLst>
              <a:ext uri="{FF2B5EF4-FFF2-40B4-BE49-F238E27FC236}">
                <a16:creationId xmlns:a16="http://schemas.microsoft.com/office/drawing/2014/main" id="{BC164F48-F3E0-4227-9FAB-DD281F5D866E}"/>
              </a:ext>
            </a:extLst>
          </p:cNvPr>
          <p:cNvSpPr>
            <a:spLocks noGrp="1"/>
          </p:cNvSpPr>
          <p:nvPr>
            <p:ph type="title"/>
          </p:nvPr>
        </p:nvSpPr>
        <p:spPr>
          <a:xfrm>
            <a:off x="640080" y="2074363"/>
            <a:ext cx="2752354" cy="2709275"/>
          </a:xfrm>
          <a:prstGeom prst="ellipse">
            <a:avLst/>
          </a:prstGeom>
          <a:solidFill>
            <a:schemeClr val="tx1">
              <a:lumMod val="85000"/>
              <a:lumOff val="15000"/>
            </a:schemeClr>
          </a:solidFill>
          <a:ln w="174625" cmpd="thinThick">
            <a:solidFill>
              <a:schemeClr val="tx1">
                <a:lumMod val="85000"/>
                <a:lumOff val="15000"/>
              </a:schemeClr>
            </a:solidFill>
          </a:ln>
        </p:spPr>
        <p:txBody>
          <a:bodyPr vert="horz" lIns="91440" tIns="45720" rIns="91440" bIns="45720" rtlCol="0" anchor="ctr">
            <a:normAutofit/>
          </a:bodyPr>
          <a:lstStyle/>
          <a:p>
            <a:pPr algn="ctr"/>
            <a:r>
              <a:rPr lang="en-US" sz="2600" kern="1200" dirty="0" err="1">
                <a:solidFill>
                  <a:schemeClr val="bg1"/>
                </a:solidFill>
                <a:latin typeface="+mj-lt"/>
                <a:ea typeface="+mj-ea"/>
                <a:cs typeface="+mj-cs"/>
              </a:rPr>
              <a:t>Palácio</a:t>
            </a:r>
            <a:r>
              <a:rPr lang="en-US" sz="2600" kern="1200" dirty="0">
                <a:solidFill>
                  <a:schemeClr val="bg1"/>
                </a:solidFill>
                <a:latin typeface="+mj-lt"/>
                <a:ea typeface="+mj-ea"/>
                <a:cs typeface="+mj-cs"/>
              </a:rPr>
              <a:t> de </a:t>
            </a:r>
            <a:r>
              <a:rPr lang="en-US" sz="2600" kern="1200" dirty="0" err="1">
                <a:solidFill>
                  <a:schemeClr val="bg1"/>
                </a:solidFill>
                <a:latin typeface="+mj-lt"/>
                <a:ea typeface="+mj-ea"/>
                <a:cs typeface="+mj-cs"/>
              </a:rPr>
              <a:t>Ramalhão</a:t>
            </a:r>
            <a:r>
              <a:rPr lang="en-US" sz="2600" kern="1200" dirty="0">
                <a:solidFill>
                  <a:schemeClr val="bg1"/>
                </a:solidFill>
                <a:latin typeface="+mj-lt"/>
                <a:ea typeface="+mj-ea"/>
                <a:cs typeface="+mj-cs"/>
              </a:rPr>
              <a:t>, </a:t>
            </a:r>
            <a:r>
              <a:rPr lang="en-US" sz="2600" kern="1200" dirty="0" err="1">
                <a:solidFill>
                  <a:schemeClr val="bg1"/>
                </a:solidFill>
                <a:latin typeface="+mj-lt"/>
                <a:ea typeface="+mj-ea"/>
                <a:cs typeface="+mj-cs"/>
              </a:rPr>
              <a:t>Sintra</a:t>
            </a:r>
            <a:endParaRPr lang="en-US" sz="2600" kern="1200" dirty="0">
              <a:solidFill>
                <a:schemeClr val="bg1"/>
              </a:solidFill>
              <a:latin typeface="+mj-lt"/>
              <a:ea typeface="+mj-ea"/>
              <a:cs typeface="+mj-cs"/>
            </a:endParaRPr>
          </a:p>
        </p:txBody>
      </p:sp>
    </p:spTree>
    <p:extLst>
      <p:ext uri="{BB962C8B-B14F-4D97-AF65-F5344CB8AC3E}">
        <p14:creationId xmlns:p14="http://schemas.microsoft.com/office/powerpoint/2010/main" val="451525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4CF0A9B-E14D-4A7E-8432-BF3337D86A8B}"/>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61150728-6754-4F4F-A7F3-3FCD735BF661}"/>
              </a:ext>
            </a:extLst>
          </p:cNvPr>
          <p:cNvSpPr>
            <a:spLocks noGrp="1"/>
          </p:cNvSpPr>
          <p:nvPr>
            <p:ph idx="1"/>
          </p:nvPr>
        </p:nvSpPr>
        <p:spPr>
          <a:xfrm>
            <a:off x="1371599" y="1744824"/>
            <a:ext cx="9724031" cy="4907903"/>
          </a:xfrm>
        </p:spPr>
        <p:txBody>
          <a:bodyPr anchor="ctr">
            <a:normAutofit/>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Princ Pedro pověřený vládou v Brazílii zatím zavedl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řadu reforem</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 to zejména ve státním školství, zemědělství a v obchodě.</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Portugalský parlament pozval do svých řad brazilskou reprezentaci, která se měla podílet na spravování spojeného království </a:t>
            </a:r>
          </a:p>
          <a:p>
            <a:pPr marL="0" indent="0">
              <a:spcAft>
                <a:spcPts val="800"/>
              </a:spcAft>
              <a:buNone/>
            </a:pPr>
            <a:r>
              <a:rPr lang="cs-CZ" sz="1700" dirty="0">
                <a:latin typeface="Times New Roman" panose="02020603050405020304" pitchFamily="18" charset="0"/>
                <a:ea typeface="Calibri" panose="020F0502020204030204" pitchFamily="34" charset="0"/>
                <a:cs typeface="Times New Roman" panose="02020603050405020304" pitchFamily="18" charset="0"/>
              </a:rPr>
              <a:t>	problémem bylo, že p</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ortugalské představy o impériu se rozcházely s těmi brazilskými – zatímco 	Portugalci chtěli jediné království se dvěma částmi, evropskou a americkou, Brazilci požadovali 	dvě autonomní království spojené postavou jediného monarchy.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Brazilská strana, která zpočátku neměla o portugalských plánech tušení, přijala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pozvání do parlamentu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s nadšením. Plně souhlasila s myšlenkou konstituční monarchie a vyslala do Lisabonu řadu významných politiků, kteří ji měli reprezentovat.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1700" dirty="0"/>
          </a:p>
        </p:txBody>
      </p:sp>
    </p:spTree>
    <p:extLst>
      <p:ext uri="{BB962C8B-B14F-4D97-AF65-F5344CB8AC3E}">
        <p14:creationId xmlns:p14="http://schemas.microsoft.com/office/powerpoint/2010/main" val="712976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8B34309-6DEB-4A2B-839C-501DEEE6F358}"/>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B1B70002-D07B-42EA-A1AB-E3C7F3F7CCD6}"/>
              </a:ext>
            </a:extLst>
          </p:cNvPr>
          <p:cNvSpPr>
            <a:spLocks noGrp="1"/>
          </p:cNvSpPr>
          <p:nvPr>
            <p:ph idx="1"/>
          </p:nvPr>
        </p:nvSpPr>
        <p:spPr>
          <a:xfrm>
            <a:off x="1371599" y="2318197"/>
            <a:ext cx="9724031" cy="3683358"/>
          </a:xfrm>
        </p:spPr>
        <p:txBody>
          <a:bodyPr anchor="ctr">
            <a:normAutofit fontScale="92500" lnSpcReduction="10000"/>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Již mezi srpnem a říjnem 1821 se ale začaly ukazovat reálné plány portugalského parlamentu</a:t>
            </a:r>
          </a:p>
          <a:p>
            <a:pPr marL="0" indent="0">
              <a:spcAft>
                <a:spcPts val="800"/>
              </a:spcAft>
              <a:buNone/>
            </a:pPr>
            <a:r>
              <a:rPr lang="cs-CZ" sz="1700" dirty="0">
                <a:latin typeface="Times New Roman" panose="02020603050405020304" pitchFamily="18" charset="0"/>
                <a:ea typeface="Calibri" panose="020F0502020204030204" pitchFamily="34" charset="0"/>
                <a:cs typeface="Times New Roman" panose="02020603050405020304" pitchFamily="18" charset="0"/>
              </a:rPr>
              <a:t>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rozhodl se převést do Lisabonu nejdůležitější úřady ustavené v Brazílii a do Ria vyslal regimenty 	vojáků; </a:t>
            </a: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29. října byl podepsán dekret požadující okamžitý návrat prince regenta Pedra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Brazilské provincie (bývalé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kapitánie</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dnešní federální státy) se na základě dalších dekretů měly stát 	portugalskými zámořskými provinciemi, čímž by bylo Rio de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Janeiro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jako hlavní město Brazílie zbaveno 	svého politického významu.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Pedro podporovaný brazilskou elitou svůj návrat odkládal a odmítl přijmout rozhodnutí portugalského parlamentu. Krize mezi oběma částmi království se začala vyostřovat.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16. února 1822 byla portugalskému parlamentu doručena oficiální zpráva, že Pedro v Brazílii 	zůstane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a 	že on i země odmítají podřazené postavení v rámci spojeného království.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700" dirty="0"/>
          </a:p>
        </p:txBody>
      </p:sp>
    </p:spTree>
    <p:extLst>
      <p:ext uri="{BB962C8B-B14F-4D97-AF65-F5344CB8AC3E}">
        <p14:creationId xmlns:p14="http://schemas.microsoft.com/office/powerpoint/2010/main" val="1729736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418BAB0-6E69-4596-8F0E-2BF90A2D4BCE}"/>
              </a:ext>
            </a:extLst>
          </p:cNvPr>
          <p:cNvSpPr>
            <a:spLocks noGrp="1"/>
          </p:cNvSpPr>
          <p:nvPr>
            <p:ph type="title"/>
          </p:nvPr>
        </p:nvSpPr>
        <p:spPr>
          <a:xfrm>
            <a:off x="1371599" y="294538"/>
            <a:ext cx="9895951" cy="1033669"/>
          </a:xfrm>
        </p:spPr>
        <p:txBody>
          <a:bodyPr>
            <a:normAutofit/>
          </a:bodyPr>
          <a:lstStyle/>
          <a:p>
            <a:endParaRPr lang="cs-CZ" sz="4000">
              <a:solidFill>
                <a:srgbClr val="FFFFFF"/>
              </a:solidFill>
            </a:endParaRPr>
          </a:p>
        </p:txBody>
      </p:sp>
      <p:sp>
        <p:nvSpPr>
          <p:cNvPr id="3" name="Zástupný obsah 2">
            <a:extLst>
              <a:ext uri="{FF2B5EF4-FFF2-40B4-BE49-F238E27FC236}">
                <a16:creationId xmlns:a16="http://schemas.microsoft.com/office/drawing/2014/main" id="{470C48D5-AE23-4941-ACA4-6B9C3EBA856F}"/>
              </a:ext>
            </a:extLst>
          </p:cNvPr>
          <p:cNvSpPr>
            <a:spLocks noGrp="1"/>
          </p:cNvSpPr>
          <p:nvPr>
            <p:ph idx="1"/>
          </p:nvPr>
        </p:nvSpPr>
        <p:spPr>
          <a:xfrm>
            <a:off x="1371599" y="1622744"/>
            <a:ext cx="9724031" cy="4940717"/>
          </a:xfrm>
        </p:spPr>
        <p:txBody>
          <a:bodyPr anchor="ctr">
            <a:normAutofit/>
          </a:bodyPr>
          <a:lstStyle/>
          <a:p>
            <a:pPr marL="0" indent="0">
              <a:spcAft>
                <a:spcPts val="800"/>
              </a:spcAft>
              <a:buNone/>
            </a:pPr>
            <a:endParaRPr lang="cs-CZ" sz="17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Politická rozhodnutí Portugalska, která mařila plány na emancipaci bývalé kolonie, vedly ke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sjednocení jinak rozpolcené brazilské politické scény</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Společným názorem se stávalo dosažení nezávislosti na Portugalsku. Do čela tohoto procesu se postavil sám princ regent Pedro.</a:t>
            </a:r>
            <a:endParaRPr lang="cs-CZ" sz="17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Poté, co mu portugalské vojsko v Brazílii odmítlo přísahat věrnost, nechal vytvořit vlastní, brazilské vojsko, a dekretem zakázal vylodění výpravy Francisca Maxmiliána e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Sousy</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která do Ria připlula 9. března 1822 s cílem přepravit jej do Portugalska.</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Brazilské politické elity v čele s José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Bonifáciem</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v té době ministrem zahraničních věcí království, byly přesvědčeny, že pouze dosažením nezávislosti v čele s králem se zabrání separatistickým tendencím jednotlivých provincií stejně jako liberálnějšímu nebo lidovějším duchu revolty.</a:t>
            </a: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V Portugalsku se stupňovalo nepřátelství mezi brazilskými a portugalskými poslanci do to té míry, že mnoho brazilských poslanců na novou </a:t>
            </a:r>
            <a:r>
              <a:rPr lang="cs-CZ" sz="1700" i="1" dirty="0">
                <a:effectLst/>
                <a:latin typeface="Times New Roman" panose="02020603050405020304" pitchFamily="18" charset="0"/>
                <a:ea typeface="Calibri" panose="020F0502020204030204" pitchFamily="34" charset="0"/>
                <a:cs typeface="Times New Roman" panose="02020603050405020304" pitchFamily="18" charset="0"/>
              </a:rPr>
              <a:t>Ústavu z roku 1822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ani nepřísahalo, ani ji nepodepsalo, a někteří z nich museli dokonce tajně uprchnout do Londýna.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700" dirty="0"/>
          </a:p>
        </p:txBody>
      </p:sp>
    </p:spTree>
    <p:extLst>
      <p:ext uri="{BB962C8B-B14F-4D97-AF65-F5344CB8AC3E}">
        <p14:creationId xmlns:p14="http://schemas.microsoft.com/office/powerpoint/2010/main" val="374627977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4050</Words>
  <Application>Microsoft Office PowerPoint</Application>
  <PresentationFormat>Širokoúhlá obrazovka</PresentationFormat>
  <Paragraphs>145</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Calibri Light</vt:lpstr>
      <vt:lpstr>Times New Roman</vt:lpstr>
      <vt:lpstr>Motiv Office</vt:lpstr>
      <vt:lpstr>CESTA K NEZÁVISLOSTI</vt:lpstr>
      <vt:lpstr>Prezentace aplikace PowerPoint</vt:lpstr>
      <vt:lpstr>Prezentace aplikace PowerPoint</vt:lpstr>
      <vt:lpstr>Prezentace aplikace PowerPoint</vt:lpstr>
      <vt:lpstr>Návrat krále do Portugalska </vt:lpstr>
      <vt:lpstr>Palácio de Ramalhão, Sintra</vt:lpstr>
      <vt:lpstr>Prezentace aplikace PowerPoint</vt:lpstr>
      <vt:lpstr>Prezentace aplikace PowerPoint</vt:lpstr>
      <vt:lpstr>Prezentace aplikace PowerPoint</vt:lpstr>
      <vt:lpstr>Prezentace aplikace PowerPoint</vt:lpstr>
      <vt:lpstr>Prezentace aplikace PowerPoint</vt:lpstr>
      <vt:lpstr>Vyhlášení nezávislosti: 7. září 1822</vt:lpstr>
      <vt:lpstr>Slavný obraz namalovaný roku 1888 Pedrem Américem de Figueiredo e Melo, nazvaný „Zvolání u břehů řeky Ipirangy“ („O grito do Ipiranga“), který má vystihovat moment provolání brazilské nezávislosti. </vt:lpstr>
      <vt:lpstr>Společenská a politická nestabilita v době vlády Pedra I.</vt:lpstr>
      <vt:lpstr>Brazilská vlajka</vt:lpstr>
      <vt:lpstr>Pedrova korunovace, 1. prosince 1822</vt:lpstr>
      <vt:lpstr>Prezentace aplikace PowerPoint</vt:lpstr>
      <vt:lpstr>Prezentace aplikace PowerPoint</vt:lpstr>
      <vt:lpstr>Brazilská ústava</vt:lpstr>
      <vt:lpstr>Prezentace aplikace PowerPoint</vt:lpstr>
      <vt:lpstr>Prezentace aplikace PowerPoint</vt:lpstr>
      <vt:lpstr>Prezentace aplikace PowerPoint</vt:lpstr>
      <vt:lpstr>Rovníková konfederace, 1824</vt:lpstr>
      <vt:lpstr>Prezentace aplikace PowerPoint</vt:lpstr>
      <vt:lpstr>Prezentace aplikace PowerPoint</vt:lpstr>
      <vt:lpstr>Konec vlády Pedra I.</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CESTA K NEZÁVISLOSTI</dc:title>
  <dc:creator>Eva Batličková</dc:creator>
  <cp:lastModifiedBy>Eva Batlickova</cp:lastModifiedBy>
  <cp:revision>6</cp:revision>
  <dcterms:created xsi:type="dcterms:W3CDTF">2021-04-15T11:31:09Z</dcterms:created>
  <dcterms:modified xsi:type="dcterms:W3CDTF">2022-03-29T13:39:12Z</dcterms:modified>
</cp:coreProperties>
</file>