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86" r:id="rId7"/>
    <p:sldId id="287" r:id="rId8"/>
    <p:sldId id="260" r:id="rId9"/>
    <p:sldId id="261" r:id="rId10"/>
    <p:sldId id="262" r:id="rId11"/>
    <p:sldId id="285" r:id="rId12"/>
    <p:sldId id="263" r:id="rId13"/>
    <p:sldId id="264" r:id="rId14"/>
    <p:sldId id="265" r:id="rId15"/>
    <p:sldId id="266" r:id="rId16"/>
    <p:sldId id="267" r:id="rId17"/>
    <p:sldId id="28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52A98-F480-4F7E-8912-843E7AD5D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905EB2-BDEF-4679-9C33-ED82DA48C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26917F-A2CB-4260-AE8A-67BD089F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D7AC7-5738-4A07-9227-42F88E78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6B07A-1D8C-4CBA-A1A0-716FDC65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651EC-E188-4544-AF79-C364162E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043D48-4DA1-4C96-9363-42F1BE57D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C2DCE9-E57A-427E-9718-5D2FB451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C2962A-EC09-4A61-8C09-84E637A5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0D96F2-7D4B-4E99-9096-6CF27E50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61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34D1D9-70A3-4FD9-9FE2-C87212EF7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4C0BCA-7716-4C10-BAE3-88BE4B47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48947A-1FD3-45D3-9755-A8D09343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0ABF20-F4CE-4123-9ACC-85BF7E5A7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EF8BCF-CF13-4366-9264-41D3FDA7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2DDF8-D4A2-458D-B2C5-38F727AC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D7C7F-815B-4EC5-8949-3B6C3AAA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AC3FDF-1C7C-4451-B6D1-22CBE3FF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42469-BFC3-4F09-A848-F060D16B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D94F9E-06B6-4043-A52D-8058952F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7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EF854-DA5F-4B58-B441-3A57868B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6ED0BB-AEC5-47EC-A008-8B66F431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C888FE-E497-41ED-8693-C2B163D5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1C1B2F-C14C-49DA-9C63-B27D400A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BA77B0-BD56-45EA-B032-6E5B76D1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0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4478F-1D1E-4EA3-BA11-9ADEEDDC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8FF39-0922-4878-BEDB-4C4FE4412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DC0272-722D-4FD9-A681-87A157C73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BFE969-AED5-4161-B151-6CC4142A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0B8139-ECF9-497E-9B9A-E00EB499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5245F1-92EF-4F45-81DE-3A2CA791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78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2A7CA-908F-4051-94D8-00B6138B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57FEBE-C6E6-48E0-AEF1-6A49C5621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3DA0E4-BC06-40C8-BE5E-3E4FE61F1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07954B-97E0-467B-9F44-2FAF2B8C5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6C279B-7E33-4ECF-9CA6-1ADF4077A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4C3CF7-C5A6-44D3-ABB9-3FC86C5A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36BD690-2442-4AF7-AB52-082D9185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D743DD-9C8D-4B50-BDCE-2AA43BCC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73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1B01F-E7BD-4D58-8063-C1AB2D46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DA30E7-5FCD-4F68-AA7D-999C950F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D4820F-1679-45F9-905E-BDF32C81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2E6553-E0F7-495C-B045-3004C27F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084F0A-2D58-4143-BE11-A00660BD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485352-7B12-4669-A3CA-436590CF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BBF741-B8A3-4B2C-9A45-4389062D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A142B-E24A-40FB-A726-0AB3019F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1BB7E-DA08-4D3C-BF76-E997E946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1623DA-0E3B-4B66-AA3B-0EBBE82B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160BFD-88E7-45FD-B59A-7FAA95DD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B71722-416F-424B-A383-ABB39EE3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4290DB-DB42-4B31-BCA4-BF4B39C1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7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67963-4C03-48BD-A3B3-E321F74E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95152C-73DA-481C-B741-7D3B7F1F5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9C0E69-DF79-4F48-9535-E7071C4EF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E3D3ED-D883-4C41-99C3-E2CE19FF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F8B3FC-AA70-470E-B690-E80541C0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866DD-A42A-4671-97F4-5000B35E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29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B0B35D-354E-4D45-B5AA-4057034F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8A505E-8372-4B57-B858-98985E608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BF329A-8749-433E-82E1-30FBC9559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1E9A-FEC0-46D7-8149-E8C52EDFF324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E6E289-680F-4698-AC56-A230DFC40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246950-4C1F-4025-B1C4-D5A385B52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2EBF-513E-4913-8BB7-E0FC796BD0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3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940F82-1AC3-454B-918F-10F43497E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cs-CZ" sz="4800" dirty="0">
                <a:solidFill>
                  <a:srgbClr val="FFFFFF"/>
                </a:solidFill>
              </a:rPr>
              <a:t>VLÁDA PEDRA II. A KONEC MONARCHIE</a:t>
            </a:r>
            <a:br>
              <a:rPr lang="cs-CZ" sz="4800" dirty="0">
                <a:solidFill>
                  <a:srgbClr val="FFFFFF"/>
                </a:solidFill>
              </a:rPr>
            </a:br>
            <a:r>
              <a:rPr lang="cs-CZ" sz="4800" dirty="0">
                <a:solidFill>
                  <a:srgbClr val="FFFFFF"/>
                </a:solidFill>
              </a:rPr>
              <a:t> (1831-1889)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956E8D-3C89-4B32-A0A6-B9B8F52D2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1E071F-4BEF-436C-9F97-5D479D65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Nástup Pedra II.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840739-1198-4C1D-A80F-9CF08539C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648" y="3531476"/>
            <a:ext cx="4264888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18. </a:t>
            </a:r>
            <a:r>
              <a:rPr lang="en-US" sz="2000" dirty="0" err="1">
                <a:effectLst/>
              </a:rPr>
              <a:t>července</a:t>
            </a:r>
            <a:r>
              <a:rPr lang="en-US" sz="2000" dirty="0">
                <a:effectLst/>
              </a:rPr>
              <a:t> 1841 </a:t>
            </a:r>
            <a:r>
              <a:rPr lang="en-US" sz="2000" dirty="0" err="1">
                <a:effectLst/>
              </a:rPr>
              <a:t>byl</a:t>
            </a:r>
            <a:r>
              <a:rPr lang="en-US" sz="2000" dirty="0">
                <a:effectLst/>
              </a:rPr>
              <a:t> Pedro </a:t>
            </a:r>
            <a:r>
              <a:rPr lang="en-US" sz="2000" dirty="0" err="1">
                <a:effectLst/>
              </a:rPr>
              <a:t>slavnostně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prohlášen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plnoletým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ujal</a:t>
            </a:r>
            <a:r>
              <a:rPr lang="en-US" sz="2000" dirty="0">
                <a:effectLst/>
              </a:rPr>
              <a:t> se </a:t>
            </a:r>
            <a:r>
              <a:rPr lang="en-US" sz="2000" dirty="0" err="1">
                <a:effectLst/>
              </a:rPr>
              <a:t>vlády</a:t>
            </a:r>
            <a:r>
              <a:rPr lang="en-US" sz="2000" dirty="0">
                <a:effectLst/>
              </a:rPr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Zástupný obsah 5" descr="Obsah obrázku osoba, chlapec&#10;&#10;Popis byl vytvořen automaticky">
            <a:extLst>
              <a:ext uri="{FF2B5EF4-FFF2-40B4-BE49-F238E27FC236}">
                <a16:creationId xmlns:a16="http://schemas.microsoft.com/office/drawing/2014/main" id="{2F9CA7F3-321E-4C94-938F-0A6D761A65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r="5474"/>
          <a:stretch/>
        </p:blipFill>
        <p:spPr>
          <a:xfrm>
            <a:off x="7279135" y="302291"/>
            <a:ext cx="3722597" cy="62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D90527-3F92-4C38-AD1C-DB944A6A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Konsolidace brazilské monarchie (1841-1864)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E0838-1036-4BFB-BBF1-DDA35198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První, dlouhé období jeho vlády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 lety 1841-1864 bylo velice úspěšné a relativně poklidné a je nazýváno dobou konsolidace brazilské monarchie.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 července 1843 byla mladému králi vybrána manželka, sicilská princezna Teresa Maria Cristina, která v září téhož roku připlula do Brazílie. V roce 1845 se královskému páru narodil první syn a v průběhu dalších let ještě dvě dcery a další syn. Oba chlapci však zemřeli ještě v útlém věku.</a:t>
            </a:r>
          </a:p>
          <a:p>
            <a:pPr>
              <a:spcAft>
                <a:spcPts val="800"/>
              </a:spcAft>
            </a:pPr>
            <a:endParaRPr lang="cs-CZ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Brazílie stále čelila značnému tlaku na zrušení obchodu s otroky – jen tam a na Kubě bylo obchodování s lidmi ještě povoleno.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1850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 skutečné vydán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 na dovoz otroků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72958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B96EA5-8EF4-4105-8469-4BDD1700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„Pozemkový zákon“ / „Lei </a:t>
            </a:r>
            <a:r>
              <a:rPr lang="cs-CZ" sz="4000" dirty="0" err="1">
                <a:solidFill>
                  <a:srgbClr val="FFFFFF"/>
                </a:solidFill>
              </a:rPr>
              <a:t>das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Terras</a:t>
            </a:r>
            <a:r>
              <a:rPr lang="cs-CZ" sz="4000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3E029-E82A-4636-82DA-600D013E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83276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stejné době byl vypracován zákon „Pozemkový zákon“/ „Lei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Terras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“, který měl zajistit postupný přechod brazilského hospodářství z otrokářství na práci svobodných lidí. Jednalo se o postupný přechod, protože samotné otroctví ještě zrušeno nebylo (to se podařilo teprve v roce 1888)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vláda začala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investovat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vnitřní infrastruktury země, především do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železnic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mezi lety 1854 a 1858 byly postaveny první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telegrafické a navigační stanice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první železniční tratě, do 	měst bylo zavedeno osvětlení na zemní plyn,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zvyšoval se počet škol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dalších vzdělávacích zařízení;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začalo se dařit i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mezinárodnímu obchodu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díky vysoké poptávce po brazilské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kávě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finanční situace 	brazilského impéria vzkvétala, což posilovalo jeho prestiž uvnitř státu;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existovala rovněž snaha nalákat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emigranty z Evropy a z Východu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kteří měli nahradit práci otroků na 	venkově; ti ale často před neutěšenými podmínkami utíkali do velkých měst a někteří se stavěli do čela 	nepokojů proti vládě;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od roku 1860 začala vláda emigraci finančně podporovat s cílem rozšířit počty bílého obyvatelstva a 	pokusit se tak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„vybělit“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(„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branquear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“)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brazilskou populaci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146470-E3DF-4211-908A-716A2A5B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1CEA5-5520-49FB-AC24-D10B1FBC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politické scéně té doby převládaly dva proudy: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liberální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směřoval k decentralizaci moci a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konzervativní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se upínal k monarchistickému zřízení.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zásadě byla ale brazilská politická elita homogenní už proto, že její velká část 	vystudovala buď medicínu nebo práva v portugalské Coimbře nebo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Paulu či 	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Olindě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(později v Recife). Z jejích řad se formovala státní správa i samotná vláda.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5784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2150E4-A99D-4DD4-9751-CE4DC9E4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Romantismus a národní uvědomění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76024-7CA6-4438-B7BC-B095F572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století bylo stoletím, kdy různé národy dospívaly ke své národní identitě. Ta se zakládala na uznání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národních hrdinů a národního jazyka, který se opíral o literární památky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vybírala se symbolická místa a mluvilo se o předcích současného obyvatelstva; volila se oficiální reprezentace (např. vlajka, hymna) a vyzdvihovala se národní specifika (zvyky, kuchyně)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Tato tendence šla ruku v ruce s duchem romantismu, který v té době dominoval západnímu kulturnímu světu. Tento směr vyzdvihoval ve své zemi vše, co pro ni bylo typické.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Brazílii se stal národním symbolem a národním romantickým hrdinou původní obyvatel země –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indián.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2161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57B84A-4FA2-4E3F-A80F-8C8A537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 err="1">
                <a:solidFill>
                  <a:srgbClr val="FFFFFF"/>
                </a:solidFill>
              </a:rPr>
              <a:t>Gonçalves</a:t>
            </a:r>
            <a:r>
              <a:rPr lang="cs-CZ" sz="4000" dirty="0">
                <a:solidFill>
                  <a:srgbClr val="FFFFFF"/>
                </a:solidFill>
              </a:rPr>
              <a:t> de </a:t>
            </a:r>
            <a:r>
              <a:rPr lang="cs-CZ" sz="4000" dirty="0" err="1">
                <a:solidFill>
                  <a:srgbClr val="FFFFFF"/>
                </a:solidFill>
              </a:rPr>
              <a:t>Magalhães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A97055-2443-4AD3-9E77-1B2FE1D5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1856 brazilský básník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Gonçalves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Magalhães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vydal epickou báseň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Confederação</a:t>
            </a:r>
            <a:r>
              <a:rPr lang="cs-CZ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Tamoios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Konfederace indiánů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Tamoios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vytvořil jejím prostřednictvím národní epos založený na hrdinných domorodcích, kteří byli odvážní a obětaví ve svém boji proti zdivočelým portugalským dobrodruhům a kolonizátorům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indián zde byl zobrazen jako nespoutaný a svobodný jako sama příroda, nezkažený civilizací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domorodý indián se stal důstojný příkladem hodným následování – přestože byl ve svém boji poražen jako oběť nové civilizace, umírá za svou svobodu a sám svobodný.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919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799958-78FB-49FC-897E-19BFAD85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José de </a:t>
            </a:r>
            <a:r>
              <a:rPr lang="cs-CZ" sz="4000" dirty="0" err="1">
                <a:solidFill>
                  <a:srgbClr val="FFFFFF"/>
                </a:solidFill>
              </a:rPr>
              <a:t>Alencar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B38E12-3647-49A0-8606-ED1082D6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26163"/>
            <a:ext cx="9724031" cy="523447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1865 vyšel román, který byl ještě revolučnější: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Iracema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autora José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Alencara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Iracema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jméno hlavní indiánské hrdinky, je anagramem (přeskupením písmen) 	slova America.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Příběh krásné indiánky, „panny se rty jako medové plástve“ je zasazen do 17. století 	do oblasti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Ceará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dílo reprezentuje zrození Brazílie a jejího národa na oběti 	domorodých obyvatel; zamilovanému páru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Iracemě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Martinovi, indiánce a bílému 	kolonizátorovi, se narodí syn,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Moacir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„syn utrpení“;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Iracema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umírá, aby její dítě 	mohlo žít.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ůraz na míšení ras, jazyků i náboženství.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92273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4A8A36-BF93-4043-AF57-4B3162CB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8" name="Zástupný obsah 7" descr="Obsah obrázku text, tráva, exteriér, lev&#10;&#10;Popis byl vytvořen automaticky">
            <a:extLst>
              <a:ext uri="{FF2B5EF4-FFF2-40B4-BE49-F238E27FC236}">
                <a16:creationId xmlns:a16="http://schemas.microsoft.com/office/drawing/2014/main" id="{F2107F8C-DE99-430B-A3A1-05DF5FB3C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7"/>
          <a:stretch/>
        </p:blipFill>
        <p:spPr>
          <a:xfrm>
            <a:off x="4684887" y="406216"/>
            <a:ext cx="2556216" cy="3997637"/>
          </a:xfrm>
          <a:prstGeom prst="rect">
            <a:avLst/>
          </a:prstGeom>
        </p:spPr>
      </p:pic>
      <p:pic>
        <p:nvPicPr>
          <p:cNvPr id="55" name="Zástupný obsah 54" descr="Obsah obrázku text, brýle&#10;&#10;Popis byl vytvořen automaticky">
            <a:extLst>
              <a:ext uri="{FF2B5EF4-FFF2-40B4-BE49-F238E27FC236}">
                <a16:creationId xmlns:a16="http://schemas.microsoft.com/office/drawing/2014/main" id="{0F48FD0A-CDB7-4D72-8286-5B2032752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9" y="406217"/>
            <a:ext cx="2568481" cy="3997637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B5D8C571-E444-4B96-81FB-BAF408D0A5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59"/>
          <a:stretch/>
        </p:blipFill>
        <p:spPr>
          <a:xfrm>
            <a:off x="890300" y="406217"/>
            <a:ext cx="2556192" cy="3997637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5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706C80-3F20-4965-8A61-F2A98EA8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3B881-01C6-474B-9BBC-9570B786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52485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období romantismu v Brazílii vznikla celá řada podobných děl.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Stojí za povšimnutí, že na tomto idealizovaném obrazu míšení ras jako základu brazilské společnosti zcela chybí černí otroci.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Zatímco přítomnost Afričanů v Brazílii byla spojena s odsouzeníhodným obchodem s lidmi a otroctvím, přítomnost indiánů byla spojena s jejich mýtickým původem, který bylo možno esteticky využít a upravit.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Brazilská příroda plnila podobný účel jako domorodé obyvatelstvo – země sice neměla středověké hrady a renesanční zámky, mohla se ale chlubit největší řekou a nádhernou vegetací. Její příroda neměla ve světě srovnání.   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Romantismus v Brazílii nebyl jen uměleckým projektem, ale i kulturním a politickým hnutím hluboce svázaným s národním uvědoměním a touze po kulturní autonomii a nezávislosti na monarchii.</a:t>
            </a:r>
            <a:endParaRPr lang="cs-CZ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19566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EE40A1-501A-4809-B98E-845FA54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Paraguayská válka (1864-1870)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7AD27-7034-47B7-A875-F57E220B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90740"/>
            <a:ext cx="9724031" cy="526725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druhé polovině 60. let 19. století se relativně klidná situace začala měnit a brazilská monarchie se postupně dostávala do čím dál hlubší krize. Jejím počátkem byl mezinárodní konflikt, který vstoupil do dějin jako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Paraguayská válka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Šlo o nejničivější válku v dějinách Jižní Ameriky.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Oblast, v níž ke střetu došlo, byla tradičně problematickým územím. V povodí řeky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Prata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které je tvořeno dalšími řekami, z nichž nejdůležitější je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Paraná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mezi dvěma velkými řekami Uruguay a Paraguay, se stýkaly hranice 4 států: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Brazílie, Argentina, Uruguay a Paraguay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Všechny měly zásadní zájem uhájit si svou pozici v oblasti, popřípadě ještě svou moc rozšířit. Důležitý byl především přístup k říční dopravě, která byla pro všechny země strategická, stejně jako kontrola obchodu s místními produkty.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865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E1CE8A-0859-4DA8-AEE9-18EB204C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Regentské vlády (1831-1841)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E8759-67CC-4845-9559-0C1B6F67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době abdikace prvního brazilského krále Pedra I. bylo budoucímu nástupci trůnu, jeho synovi Pedrovi, pouhých pět let – až do dosažení jeho plnoletosti měli v Brazílii vládnout jeho zástupci, regenti.</a:t>
            </a:r>
          </a:p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 bývalý král Pedro I., než se svou novou ženou odplul do Portugalska, jmenoval regentem svých dětí konzervativního politika, José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Bonifácia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byl dříve jeho politickým odpůrcem (zastával myšlenku konstituční monarchie) – byl ale ze všech politiků nejzkušenější a král věřil, že by měl zajistit stabilitu v zemi a bezpečí jeho dětem (kromě prince Pedra v zemi zůstaly i jeho dvě malé dcery, Francisca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Januária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783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54DFED-3B27-4AA8-ACFB-A6E3A16A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Povodí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řeky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Prata</a:t>
            </a:r>
            <a:b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(Rio de la Plata)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7D11DCC-456E-41E9-907E-A15B30961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24" y="467208"/>
            <a:ext cx="587915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0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604759-2A7E-4B39-83F1-13A475C8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B8F3A-9236-4AC8-9903-A75EC27C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35494"/>
            <a:ext cx="9724031" cy="4609322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1863 se v 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Uruguayi rozhořela občanská válka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 níž se liberálové vzbouřili proti konzervativní vládě. Brazílie a Argentina podporovali liberálního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Venancia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proti konzervativnímu Atanasiovi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Aguirre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měl expanzivní zájmy. Konflikt netrval dlouho.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Aguirre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kapituloval a 15. února 1865 podepsal mírovou smlouvu s Brazílií.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Intervenci Brazílie do tohoto konfliktu předcházelo ultimátum brazilského impéria 	směřované Uruguayi ovládané konzervativci, aby zaujala opatření proti provokacím 	proti brazilským osadníkům na území Uruguaye a tlaku, který údajně vyvíjela na 	chovatele dobytka z brazilského sousedního státu Rio Grande do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Protože ultimátum zůstalo bez odezvy, Brazílie obsadila část uruguayského území, 	přestože jen dočasně.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450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D73F7-0A7D-4D7B-AD22-62136622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853CD-B65C-4AD1-9BF8-D30448E2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20890"/>
            <a:ext cx="9724031" cy="52344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kapitulaci konzervativního prezidenta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Aguirre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požádala poražená uruguayská konzervativní strana o pomoc nově jmenovaného prezident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Paraguaye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Francisco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Solano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Lópeze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také z řad konzervativců. 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Paraguayský prezident vyzval Brazílii, aby přestala s intervencí v uruguayské politice.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Protože Brazílie nereagovala, paraguayské autority 12. listopadu 1864 zajaly brazilský parník s guvernérem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Grosso na palubě a v prosinci vojsko paraguayského prezidenta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Lópeze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zaútočilo na provincii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Grosso. 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dubnu 1864, zaútočilo i na Argentinu.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757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DEDCCD-6F10-41A4-9780-ADEAE7C8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CC1FFB-8D7B-4D8C-B4E6-E0F6880CD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900" dirty="0">
                <a:effectLst/>
              </a:rPr>
              <a:t>V </a:t>
            </a:r>
            <a:r>
              <a:rPr lang="en-US" sz="1900" dirty="0" err="1">
                <a:effectLst/>
              </a:rPr>
              <a:t>té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době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proti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sobě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nestály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jednotlivé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státy</a:t>
            </a:r>
            <a:r>
              <a:rPr lang="en-US" sz="1900" dirty="0">
                <a:effectLst/>
              </a:rPr>
              <a:t>, ale </a:t>
            </a:r>
            <a:r>
              <a:rPr lang="en-US" sz="1900" dirty="0" err="1">
                <a:effectLst/>
              </a:rPr>
              <a:t>dva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silné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politické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bloky</a:t>
            </a:r>
            <a:r>
              <a:rPr lang="en-US" sz="1900" dirty="0">
                <a:effectLst/>
              </a:rPr>
              <a:t>: </a:t>
            </a:r>
          </a:p>
          <a:p>
            <a:pPr marL="114300" lvl="0" indent="0">
              <a:buNone/>
            </a:pPr>
            <a:r>
              <a:rPr lang="cs-CZ" sz="1900" dirty="0"/>
              <a:t>- </a:t>
            </a:r>
            <a:r>
              <a:rPr lang="en-US" sz="1900" b="1" dirty="0" err="1">
                <a:effectLst/>
              </a:rPr>
              <a:t>na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jedné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straně</a:t>
            </a:r>
            <a:r>
              <a:rPr lang="en-US" sz="1900" b="1" dirty="0">
                <a:effectLst/>
              </a:rPr>
              <a:t> </a:t>
            </a:r>
            <a:r>
              <a:rPr lang="en-US" sz="1900" dirty="0" err="1">
                <a:effectLst/>
              </a:rPr>
              <a:t>argentinští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federalisté</a:t>
            </a:r>
            <a:r>
              <a:rPr lang="en-US" sz="1900" dirty="0">
                <a:effectLst/>
              </a:rPr>
              <a:t>, </a:t>
            </a:r>
            <a:r>
              <a:rPr lang="cs-CZ" sz="1900" dirty="0">
                <a:effectLst/>
              </a:rPr>
              <a:t> </a:t>
            </a:r>
            <a:r>
              <a:rPr lang="en-US" sz="1900" dirty="0" err="1">
                <a:effectLst/>
              </a:rPr>
              <a:t>uruguayští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konzervativci</a:t>
            </a:r>
            <a:r>
              <a:rPr lang="en-US" sz="1900" dirty="0">
                <a:effectLst/>
              </a:rPr>
              <a:t> a Paraguay </a:t>
            </a:r>
          </a:p>
          <a:p>
            <a:pPr marL="114300" lvl="0" indent="0">
              <a:spcAft>
                <a:spcPts val="800"/>
              </a:spcAft>
              <a:buNone/>
            </a:pPr>
            <a:r>
              <a:rPr lang="cs-CZ" sz="1900" dirty="0"/>
              <a:t>- </a:t>
            </a:r>
            <a:r>
              <a:rPr lang="en-US" sz="1900" b="1" dirty="0" err="1">
                <a:effectLst/>
              </a:rPr>
              <a:t>na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straně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druhé</a:t>
            </a:r>
            <a:r>
              <a:rPr lang="en-US" sz="1900" b="1" dirty="0">
                <a:effectLst/>
              </a:rPr>
              <a:t> </a:t>
            </a:r>
            <a:r>
              <a:rPr lang="en-US" sz="1900" dirty="0" err="1">
                <a:effectLst/>
              </a:rPr>
              <a:t>Brazilské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impérium</a:t>
            </a:r>
            <a:r>
              <a:rPr lang="en-US" sz="1900" dirty="0">
                <a:effectLst/>
              </a:rPr>
              <a:t> (v </a:t>
            </a:r>
            <a:r>
              <a:rPr lang="en-US" sz="1900" dirty="0" err="1">
                <a:effectLst/>
              </a:rPr>
              <a:t>němž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začal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převažovat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vliv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liberálů</a:t>
            </a:r>
            <a:r>
              <a:rPr lang="en-US" sz="1900" dirty="0">
                <a:effectLst/>
              </a:rPr>
              <a:t>), </a:t>
            </a:r>
            <a:r>
              <a:rPr lang="en-US" sz="1900" dirty="0" err="1">
                <a:effectLst/>
              </a:rPr>
              <a:t>uruguayští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liberálové</a:t>
            </a:r>
            <a:r>
              <a:rPr lang="en-US" sz="1900" dirty="0">
                <a:effectLst/>
              </a:rPr>
              <a:t> a </a:t>
            </a:r>
            <a:r>
              <a:rPr lang="en-US" sz="1900" dirty="0" err="1">
                <a:effectLst/>
              </a:rPr>
              <a:t>argentinská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liberální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vláda</a:t>
            </a:r>
            <a:r>
              <a:rPr lang="en-US" sz="1900" dirty="0">
                <a:effectLst/>
              </a:rPr>
              <a:t>. </a:t>
            </a:r>
          </a:p>
          <a:p>
            <a:endParaRPr lang="en-US" sz="1900" dirty="0"/>
          </a:p>
          <a:p>
            <a:r>
              <a:rPr lang="en-US" sz="1900" i="1" dirty="0">
                <a:effectLst/>
              </a:rPr>
              <a:t>Na </a:t>
            </a:r>
            <a:r>
              <a:rPr lang="en-US" sz="1900" i="1" dirty="0" err="1">
                <a:effectLst/>
              </a:rPr>
              <a:t>malé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mapě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vlevo</a:t>
            </a:r>
            <a:r>
              <a:rPr lang="en-US" sz="1900" i="1" dirty="0">
                <a:effectLst/>
              </a:rPr>
              <a:t> je </a:t>
            </a:r>
            <a:r>
              <a:rPr lang="en-US" sz="1900" i="1" dirty="0" err="1">
                <a:effectLst/>
              </a:rPr>
              <a:t>vidět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území</a:t>
            </a:r>
            <a:r>
              <a:rPr lang="en-US" sz="1900" i="1" dirty="0">
                <a:effectLst/>
              </a:rPr>
              <a:t>, </a:t>
            </a:r>
            <a:r>
              <a:rPr lang="en-US" sz="1900" i="1" dirty="0" err="1">
                <a:effectLst/>
              </a:rPr>
              <a:t>které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na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počátku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války</a:t>
            </a:r>
            <a:r>
              <a:rPr lang="en-US" sz="1900" i="1" dirty="0">
                <a:effectLst/>
              </a:rPr>
              <a:t> </a:t>
            </a:r>
            <a:r>
              <a:rPr lang="en-US" sz="1900" i="1" dirty="0" err="1">
                <a:effectLst/>
              </a:rPr>
              <a:t>okupovala</a:t>
            </a:r>
            <a:r>
              <a:rPr lang="en-US" sz="1900" i="1" dirty="0">
                <a:effectLst/>
              </a:rPr>
              <a:t> Paraguay.</a:t>
            </a:r>
            <a:endParaRPr lang="en-US" sz="1900" dirty="0">
              <a:effectLst/>
            </a:endParaRPr>
          </a:p>
          <a:p>
            <a:endParaRPr lang="en-US" sz="1900" dirty="0"/>
          </a:p>
        </p:txBody>
      </p: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600EF691-A399-411F-99A9-959E5EB59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42" y="608607"/>
            <a:ext cx="5201023" cy="5227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A9C361-769E-41DC-9520-234D24FF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4C5FB-516B-4F30-AD1E-F2756982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července 1865 se sám král Pedro II. v čele brazilského vojska vydal k jižním hranicím, kde se v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Uruguaianě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setkal se svými spojenci: argentinským prezidentem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Mitre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 uruguayským liberálním prezidentem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Venancio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Flores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Ještě předtím,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1.května 1865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byla v Buenos Aires podepsána tajná dohoda těchto tří spojenců – bylo v ní uvedeno,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 o míru se bude vyjednávat teprve po sesazení uruguayského prezidenta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Solana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Lópeze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Paraguay měla být rovněž připravena o část svého pohraničního území a měla uhradit válečné reparace jakožto agresor ve válce.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Spojenci si byli jisti svou silou a rychlým vítězstvím.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44028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ECDB24-4705-4547-BA08-C805D2E4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5AC810-74E1-41E3-897C-B04EDE9A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000" b="1" i="1" dirty="0" err="1">
                <a:effectLst/>
              </a:rPr>
              <a:t>Vysvětlivky</a:t>
            </a:r>
            <a:r>
              <a:rPr lang="en-US" sz="2000" b="1" i="1" dirty="0">
                <a:effectLst/>
              </a:rPr>
              <a:t> </a:t>
            </a:r>
            <a:endParaRPr lang="en-US" sz="2000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US" sz="2000" i="1" dirty="0" err="1">
                <a:effectLst/>
              </a:rPr>
              <a:t>červené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šipky</a:t>
            </a:r>
            <a:r>
              <a:rPr lang="en-US" sz="2000" i="1" dirty="0">
                <a:effectLst/>
              </a:rPr>
              <a:t>: </a:t>
            </a:r>
            <a:r>
              <a:rPr lang="en-US" sz="2000" i="1" dirty="0" err="1">
                <a:effectLst/>
              </a:rPr>
              <a:t>invaze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Paraguayců</a:t>
            </a:r>
            <a:endParaRPr lang="en-US" sz="2000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US" sz="2000" i="1" dirty="0" err="1">
                <a:effectLst/>
              </a:rPr>
              <a:t>část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Paraguaye</a:t>
            </a:r>
            <a:r>
              <a:rPr lang="en-US" sz="2000" i="1" dirty="0">
                <a:effectLst/>
              </a:rPr>
              <a:t> se </a:t>
            </a:r>
            <a:r>
              <a:rPr lang="en-US" sz="2000" i="1" dirty="0" err="1">
                <a:effectLst/>
              </a:rPr>
              <a:t>zelenými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pruhy</a:t>
            </a:r>
            <a:r>
              <a:rPr lang="en-US" sz="2000" i="1" dirty="0">
                <a:effectLst/>
              </a:rPr>
              <a:t>: </a:t>
            </a:r>
            <a:r>
              <a:rPr lang="en-US" sz="2000" i="1" dirty="0" err="1">
                <a:effectLst/>
              </a:rPr>
              <a:t>paraguayské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území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okupované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Brazílií</a:t>
            </a:r>
            <a:endParaRPr lang="en-US" sz="2000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US" sz="2000" i="1" dirty="0" err="1">
                <a:effectLst/>
              </a:rPr>
              <a:t>část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Paraguaye</a:t>
            </a:r>
            <a:r>
              <a:rPr lang="en-US" sz="2000" i="1" dirty="0">
                <a:effectLst/>
              </a:rPr>
              <a:t> se </a:t>
            </a:r>
            <a:r>
              <a:rPr lang="en-US" sz="2000" i="1" dirty="0" err="1">
                <a:effectLst/>
              </a:rPr>
              <a:t>oranžovými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pruhy</a:t>
            </a:r>
            <a:r>
              <a:rPr lang="en-US" sz="2000" i="1" dirty="0">
                <a:effectLst/>
              </a:rPr>
              <a:t>: </a:t>
            </a:r>
            <a:r>
              <a:rPr lang="en-US" sz="2000" i="1" dirty="0" err="1">
                <a:effectLst/>
              </a:rPr>
              <a:t>paraguayské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území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okupované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Argentinou</a:t>
            </a:r>
            <a:endParaRPr lang="en-US" sz="2000" dirty="0">
              <a:effectLst/>
            </a:endParaRPr>
          </a:p>
          <a:p>
            <a:endParaRPr lang="en-US" sz="2000" dirty="0"/>
          </a:p>
        </p:txBody>
      </p:sp>
      <p:pic>
        <p:nvPicPr>
          <p:cNvPr id="8" name="Zástupný obsah 7" descr="Obsah obrázku mapa&#10;&#10;Popis byl vytvořen automaticky">
            <a:extLst>
              <a:ext uri="{FF2B5EF4-FFF2-40B4-BE49-F238E27FC236}">
                <a16:creationId xmlns:a16="http://schemas.microsoft.com/office/drawing/2014/main" id="{0DB1F533-30ED-4B22-8813-6433BFB974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73" y="489118"/>
            <a:ext cx="4195160" cy="54660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98971C-CCA1-4753-BEE5-6CA0EC5A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9E883A-D3FD-46D2-B7FA-01F39C9F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98171"/>
            <a:ext cx="9724031" cy="496388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prvním roce války, 1865, se vše zdálo být na dobré cestě. Do brazilského vojska se hlásila řada dobrovolníků, dosáhlo se prvních vítězství a královské loďstvo se rozrůstalo.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Již během druhého roku války se ale situace komplikovala. Ztráty ve vlastních řadách byly značné a bylo nutné rekrutovat civilní obyvatelstvo. Mnoho povolaných pánů za sebe začalo posílat své otroky, kteří šli do války výměnou za svobodu.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1866 přišel vojsko podpořit národní hrdina, generál a senátor, vévoda z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Caxias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se vyznamenal potlačením několika ozbrojených povstání v Brazílii z doby regentských vlád.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rok později začala brazilskou populaci pustošit epidemie cholery a samotná válka byla čím dál krvavější. Netrvalo dlouho a zodpovědnost za celou situaci se přičítala králi.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 vévoda z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Caxias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požadoval ukončit válku již v roce 1868, když Brazílie dobyla území, o která měla zájem. Navzdory jeho snaze boje pokračovaly. Vévoda byl ve vedení armády nahrazen královým švagrem a válka skončila teprve po dalších dvou letech, kdy byl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března 1870 paraguayský prezident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López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dostižen a zavražděn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16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26DCE3-17BC-4C84-99ED-A0D92DBC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E0CAB-1758-4A55-A08C-AA9250AA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10138"/>
            <a:ext cx="9724031" cy="468396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Konflikt, který měl být krátký a nenáročný, byl zdrcující pro všechny zúčastněné strany.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Brazílie jím byla pohlcena do té míry, že jí nezbývaly čas ani peníze na pokračování v reformách, které měly zemi reorganizovat. Finanční krizi způsobenou válkou nedokázala překonat až do konce trvání impéria.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Brazílie ve válce utrpěla obrovské ztráty nejen finanční, ale i na životech. Podle oficiálních statistik bylo 4 332 mrtvých, 998 nezvěstných a 18 597 raněných.   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 obraz krále vyšel z konfliktu silně pošramocený – mírumilovný vládce a mecenáš umění se proměnil v nemilosrdného válečníka.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 národní hrdinové z bojů vyšli dva generálově: vévoda z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Caxias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Manuel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Luís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Osório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579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7F65AB-E247-490B-9920-89B1C0EE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9D032-EB3F-4A57-812E-CEFB56EC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96603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Konflikt proměnil politické rozložení sil v Brazílii</a:t>
            </a:r>
            <a:endParaRPr lang="cs-CZ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armáda získala na významu, upevnila svou pozici a ztratila svůj elitářský charakter – mnozí z jejích řad sympatizovali s republikánskými myšlenkami a zasazovali se o zrušení otroctví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otroků získalo svobodu za svou účast ve válečném konfliktu.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širším kontextu je možné říci, že se v této válce poprvé projevilo skutečné brazilské vlastenectví, především v jejím prvním roce: množství dobrovolných vojáků a první vítězné bitvy, brazilská vlajka vztyčená v boji a král v čele armády jako vůdce národa.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993451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A7173B-B340-41CB-A92B-7621A71C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Kampaň za zrušení otroctví a republikánské tendence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61D54-A5D3-4347-982F-5B528B0E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skončení války zesílil tlak jak na zrušení otroctví, tak na zavedení republikánského zřízení.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prosince 1870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 v deníku 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Republika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publikován „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Brazilský republikánský manifest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“, který definoval federální uspořádání jako nový typ jednoty Brazílie – tento manifest byl podpořen především politiky ze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Paula,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z 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Pernambucu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28.9. 1871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byl vydán zákon „Zákon svobodného lůna“ /„Lei do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Ventre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Livre“, který osvobozoval děti otrokyň, které se narodily po jeho schválení (jejich matky však v otroctví zůstávaly).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1852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, lidé, exteriér, skupina&#10;&#10;Popis byl vytvořen automaticky">
            <a:extLst>
              <a:ext uri="{FF2B5EF4-FFF2-40B4-BE49-F238E27FC236}">
                <a16:creationId xmlns:a16="http://schemas.microsoft.com/office/drawing/2014/main" id="{46DB3FA3-5478-4C5D-A635-AF8515685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8" b="346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A0F3A8-03FA-4CCA-8676-5CBE06FE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C0191-055A-410F-AE5E-F9B7AEB16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17.1. 1872 byla založena Republikánské strana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která otevřeně stála v opozici vůči monarchii. Přidala se k ní řada farmářů ze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Paula, kteří nesouhlasili s intervenční politikou státu.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800"/>
              </a:spcAft>
              <a:buNone/>
            </a:pPr>
            <a:r>
              <a:rPr lang="cs-CZ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Paulo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během několika let stalo nejbohatší provincií Brazílie díky odbytu kávy z jeho plantáží na evropských trzích, ale jeho zastoupení v parlamentu a senátu zůstávalo minimální. </a:t>
            </a:r>
          </a:p>
          <a:p>
            <a:pPr marL="22098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Jeho politici byli proto zastánci nového republikánského zřízení, v jehož rámci by mělo jako provincie větší autonomii.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6958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7C1AA1-BB69-460C-8F3C-38170356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1EB78-DEC0-4CDA-9D46-225C32A4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1880 byla založena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Brazilská společnost proti otroctví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 roce 1883 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Konfederace za zrušení otroctví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stejném roce, 1883, byla publikována básnická sbírka romantického básníka Castra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Alves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Otroci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cs-CZ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escravos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kniha významného brazilského politika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Joaquima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Nabuco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Zrušení otroctví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abolicionismu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jednalo se o dva důležité představitele hnutí za zrušení otroctví a o dvě knihy, které byly ve své době symbolem tohoto boje;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1884 bylo zrušeno otroctví v 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Ceará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v Amazonii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28. září 1885 byli osvobozeni otroci, kterým bylo více než 60 let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května 1888 bylo konečně otroctví zrušeno zcela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zákon byl podepsán princeznou Isabel, která 	zastupovala krále v době, kdy pobýval mimo Brazílii.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538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756C0E-DAD0-43F0-A7A9-DACCC5A5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Konec monarchie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AE1BFC-5973-4B2B-A679-D26B4001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44824"/>
            <a:ext cx="9724031" cy="481863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Již koncem 70. let se zformovaly tři opoziční síly proti monarchii: republikáni, hnutí za zrušení otroctví a armáda.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Král se v této době od politiky čím dál více vzdaloval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letech 1871, 1876 a 1887 navíc podnikl dlouhé cesty po Evropě, Středním 	východu, USA, Kanadě a Africe, a to i navzdory neutěšené finanční situaci země i 	politickému napětí.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70. let rostl rovněž počet konspirací proti královské vládě, v 80. letech zejména v armádě.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Samotné republikánské hnutí proto v 80. letech počítalo jak s podporou armády, tak společenských elit ze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59670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656C30-2C86-4EC2-BA38-E79E7390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/>
              <a:t>Vyhlášení republiky</a:t>
            </a:r>
            <a:endParaRPr lang="en-US" sz="4000" dirty="0"/>
          </a:p>
        </p:txBody>
      </p:sp>
      <p:pic>
        <p:nvPicPr>
          <p:cNvPr id="7" name="Zástupný obsah 6" descr="Obsah obrázku text, exteriér, lidé, skupina&#10;&#10;Popis byl vytvořen automaticky">
            <a:extLst>
              <a:ext uri="{FF2B5EF4-FFF2-40B4-BE49-F238E27FC236}">
                <a16:creationId xmlns:a16="http://schemas.microsoft.com/office/drawing/2014/main" id="{54CE5736-D0D6-412B-AFBD-2920D6B845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1863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7DBFA-F343-4618-A1A2-72F75AFD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3193" y="2500604"/>
            <a:ext cx="2942813" cy="38678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dirty="0" err="1">
                <a:effectLst/>
              </a:rPr>
              <a:t>Vojenský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převrat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odehrál</a:t>
            </a:r>
            <a:r>
              <a:rPr lang="en-US" sz="1600" dirty="0">
                <a:effectLst/>
              </a:rPr>
              <a:t> 15. </a:t>
            </a:r>
            <a:r>
              <a:rPr lang="en-US" sz="1600" dirty="0" err="1">
                <a:effectLst/>
              </a:rPr>
              <a:t>listopadu</a:t>
            </a:r>
            <a:r>
              <a:rPr lang="en-US" sz="1600" dirty="0">
                <a:effectLst/>
              </a:rPr>
              <a:t> 1889 a do </a:t>
            </a:r>
            <a:r>
              <a:rPr lang="en-US" sz="1600" dirty="0" err="1">
                <a:effectLst/>
              </a:rPr>
              <a:t>jeho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čela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postavil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maršál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Deodoro</a:t>
            </a:r>
            <a:r>
              <a:rPr lang="en-US" sz="1600" dirty="0">
                <a:effectLst/>
              </a:rPr>
              <a:t> da Fonseca. </a:t>
            </a:r>
            <a:endParaRPr lang="cs-CZ" sz="16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 err="1">
                <a:effectLst/>
              </a:rPr>
              <a:t>Ráno</a:t>
            </a:r>
            <a:r>
              <a:rPr lang="en-US" sz="1600" dirty="0">
                <a:effectLst/>
              </a:rPr>
              <a:t>, 16. </a:t>
            </a:r>
            <a:r>
              <a:rPr lang="en-US" sz="1600" dirty="0" err="1">
                <a:effectLst/>
              </a:rPr>
              <a:t>listopadu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byl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král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informován</a:t>
            </a:r>
            <a:r>
              <a:rPr lang="en-US" sz="1600" dirty="0">
                <a:effectLst/>
              </a:rPr>
              <a:t> o </a:t>
            </a:r>
            <a:r>
              <a:rPr lang="en-US" sz="1600" dirty="0" err="1">
                <a:effectLst/>
              </a:rPr>
              <a:t>svém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sesazení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Vzbouřenci</a:t>
            </a:r>
            <a:r>
              <a:rPr lang="en-US" sz="1600" dirty="0">
                <a:effectLst/>
              </a:rPr>
              <a:t> mu </a:t>
            </a:r>
            <a:r>
              <a:rPr lang="en-US" sz="1600" dirty="0" err="1">
                <a:effectLst/>
              </a:rPr>
              <a:t>dali</a:t>
            </a:r>
            <a:r>
              <a:rPr lang="en-US" sz="1600" dirty="0">
                <a:effectLst/>
              </a:rPr>
              <a:t> 24 </a:t>
            </a:r>
            <a:r>
              <a:rPr lang="en-US" sz="1600" dirty="0" err="1">
                <a:effectLst/>
              </a:rPr>
              <a:t>hodin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to, aby </a:t>
            </a:r>
            <a:r>
              <a:rPr lang="en-US" sz="1600" dirty="0" err="1">
                <a:effectLst/>
              </a:rPr>
              <a:t>opustil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Brazílii</a:t>
            </a:r>
            <a:r>
              <a:rPr lang="en-US" sz="1600" dirty="0">
                <a:effectLst/>
              </a:rPr>
              <a:t>. </a:t>
            </a:r>
          </a:p>
          <a:p>
            <a:pPr marL="0">
              <a:spcAft>
                <a:spcPts val="800"/>
              </a:spcAft>
            </a:pPr>
            <a:endParaRPr lang="en-US" sz="1600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1600" dirty="0">
                <a:effectLst/>
              </a:rPr>
              <a:t>17. </a:t>
            </a:r>
            <a:r>
              <a:rPr lang="en-US" sz="1600" dirty="0" err="1">
                <a:effectLst/>
              </a:rPr>
              <a:t>listopadu</a:t>
            </a:r>
            <a:r>
              <a:rPr lang="cs-CZ" sz="1600" dirty="0">
                <a:effectLst/>
              </a:rPr>
              <a:t>,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brzy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ráno</a:t>
            </a:r>
            <a:r>
              <a:rPr lang="cs-CZ" sz="1600" dirty="0">
                <a:effectLst/>
              </a:rPr>
              <a:t>,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král</a:t>
            </a:r>
            <a:r>
              <a:rPr lang="en-US" sz="1600" dirty="0">
                <a:effectLst/>
              </a:rPr>
              <a:t> se </a:t>
            </a:r>
            <a:r>
              <a:rPr lang="en-US" sz="1600" dirty="0" err="1">
                <a:effectLst/>
              </a:rPr>
              <a:t>svou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rodinou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nastoupil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na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loď</a:t>
            </a:r>
            <a:r>
              <a:rPr lang="cs-CZ" sz="1600" dirty="0">
                <a:effectLst/>
              </a:rPr>
              <a:t> </a:t>
            </a:r>
            <a:r>
              <a:rPr lang="en-US" sz="1600" dirty="0">
                <a:effectLst/>
              </a:rPr>
              <a:t>a </a:t>
            </a:r>
            <a:r>
              <a:rPr lang="en-US" sz="1600" dirty="0" err="1">
                <a:effectLst/>
              </a:rPr>
              <a:t>odplul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směrem</a:t>
            </a:r>
            <a:r>
              <a:rPr lang="en-US" sz="1600" dirty="0">
                <a:effectLst/>
              </a:rPr>
              <a:t> do </a:t>
            </a:r>
            <a:r>
              <a:rPr lang="en-US" sz="1600" dirty="0" err="1">
                <a:effectLst/>
              </a:rPr>
              <a:t>Lisabonu</a:t>
            </a:r>
            <a:r>
              <a:rPr lang="en-US" sz="1600" dirty="0">
                <a:effectLst/>
              </a:rPr>
              <a:t>.  </a:t>
            </a:r>
          </a:p>
          <a:p>
            <a:endParaRPr lang="en-US" sz="1600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7F8D8C-46B1-4550-AA6C-7DB69F65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3A686E-58D2-4972-BCE0-3BF44468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 faktickou nepřítomností vládnoucího krále se Brazílie dostala do politického vakua a v zemi se opět množily revolty a povstání.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administrativní stránce se krize vyřešila čtyřmi regentskými vládami, kterých se ujali brazilští politikové – dvě regentské vlády byly složeny ze tří zástupců, dvě vykonával jediný zástupce.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provincie ale se situací nebyly spokojeny a bouřily se proti vládám, které se staraly o chod královského dvora v Riu de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mnohem více než o zbytek Brazílie.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Objevovaly se především debaty o přílišné politické i správní centralizaci těchto vlád a požadovalo se federativní uspořádání země a její republikánské zřízení.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Provincie volaly po autonomii – propukly nepokoje např. v 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Pará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Maranhão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Bahia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nebo v Rio Grande do </a:t>
            </a:r>
            <a:r>
              <a:rPr lang="cs-CZ" sz="1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3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7D47D9-1014-496A-A291-DE4A2BCA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38CC6-10B8-4800-8F34-DC72D6CBF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abdikaci krále Pedra I. a jeho odchodu z Brazílie byl veřejně prohlášen novým králem pětiletý Pedro. Poté byl odvezen spolu se svými dvěma sestrami do bezpečnější vzdálenosti od centra dění, do paláce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Cristovão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severní části Ria de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Janeira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Tam se mu dostalo vzdělání od soukromých učitelů a začal být připravován na svou vladařskou budoucnost.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0589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46D858-18AD-42EB-B260-A5EB53EB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200" dirty="0"/>
              <a:t>Palác </a:t>
            </a:r>
            <a:r>
              <a:rPr lang="cs-CZ" sz="4200" dirty="0" err="1"/>
              <a:t>São</a:t>
            </a:r>
            <a:r>
              <a:rPr lang="cs-CZ" sz="4200" dirty="0"/>
              <a:t> </a:t>
            </a:r>
            <a:r>
              <a:rPr lang="cs-CZ" sz="4200" dirty="0" err="1"/>
              <a:t>Cristovão</a:t>
            </a:r>
            <a:endParaRPr lang="en-US" sz="4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Zástupný obsah 9" descr="Obsah obrázku kouř, exteriér, tmavé, pára&#10;&#10;Popis byl vytvořen automaticky">
            <a:extLst>
              <a:ext uri="{FF2B5EF4-FFF2-40B4-BE49-F238E27FC236}">
                <a16:creationId xmlns:a16="http://schemas.microsoft.com/office/drawing/2014/main" id="{9FF908F4-EFAF-425F-A122-CD55219A5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28" y="3476583"/>
            <a:ext cx="5486790" cy="308631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příroda, hora, údolí&#10;&#10;Popis byl vytvořen automaticky">
            <a:extLst>
              <a:ext uri="{FF2B5EF4-FFF2-40B4-BE49-F238E27FC236}">
                <a16:creationId xmlns:a16="http://schemas.microsoft.com/office/drawing/2014/main" id="{DC9E57E1-B3AC-4E37-AA90-26CF9FD63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r="1" b="1"/>
          <a:stretch/>
        </p:blipFill>
        <p:spPr>
          <a:xfrm>
            <a:off x="749204" y="3442932"/>
            <a:ext cx="5586942" cy="3201454"/>
          </a:xfrm>
          <a:prstGeom prst="rect">
            <a:avLst/>
          </a:prstGeom>
        </p:spPr>
      </p:pic>
      <p:pic>
        <p:nvPicPr>
          <p:cNvPr id="8" name="Zástupný obsah 7" descr="Obsah obrázku tráva, exteriér, budova, vládní budova&#10;&#10;Popis byl vytvořen automaticky">
            <a:extLst>
              <a:ext uri="{FF2B5EF4-FFF2-40B4-BE49-F238E27FC236}">
                <a16:creationId xmlns:a16="http://schemas.microsoft.com/office/drawing/2014/main" id="{A5365EEB-380C-4E4E-9493-181B97013C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r="4" b="4"/>
          <a:stretch/>
        </p:blipFill>
        <p:spPr>
          <a:xfrm>
            <a:off x="6461585" y="132379"/>
            <a:ext cx="5586942" cy="32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F12066-6EF8-4E53-84EA-24990F42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EE541-656C-4747-ADBC-9DEA96AA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Pedro I. opustil Brazílii v dubnu 1831 a již 17. července Ústavodárné shromáždění zvolilo tři zástupce do regentské vlády 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každý patřil k jinému politickému proudu a všichni 	byli politicky umírnění.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557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B4542-E2AB-4E82-AEF1-5EC978FA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Regentské vlády (1831-1840)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E7FA6-BE20-47A1-A86F-7E29FC18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98170"/>
            <a:ext cx="9724031" cy="5454367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regentská vláda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učinila několik opatření, která měla vzbudit zdání větší nezávislosti provincií: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povýšila lékařské a chirurgické školy z Ria a Salvadoru na fakulty a dala jim tak větší autonomii;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provedla reformu soudní moci, které podřídila do velké míry moc výkonnou a zejména moc „moderující“, která původně dávala králi prakticky neomezená práva;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vytvořila Národní gardu (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Guarda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která měla v zájmu veřejné moci zasahovat proti manifestacím a jiným nepokojům – byla založena na francouzském modelu a v jejích řadách byli z velké většiny zástupci elit.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Navzdory těmto snahám propukly další nepokoje v Riu,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Maranhão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950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6A643A-CD67-40D5-BB0E-F8729B47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B7934-A646-4DF3-B8BF-9D27243C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uklidnění situace vláda zformulovala a vydala dodatek k ústavě z roku 1824, který měl zmírnit její příliš centralizující charakter –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rozšiřoval pravomoci guvernérů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jednotlivých provincií.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Nepokoje přesto trvaly po celou dobu regentské vlády a jednalo se o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 ze společensky nejvýbušnějších období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brazilských dějinách. Situace byla neudržitelná do té míry, že se nejvyšší politici rozhodli </a:t>
            </a:r>
            <a:r>
              <a:rPr lang="cs-CZ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zplnoletit </a:t>
            </a: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mladého krále předčasně, již ve 14 letech 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dospěli k přesvědčení, že pouze král Pedro II., vládce skutečně brazilský, který se v zemi narodil a 	byl v ní vychován, by mohl udržet křehkou jednotu státu a zklidnit silné emoce.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Pedro se navíc zdál být ztělesněním evropských vládců – zdědil habsburské rysy: protáhlou bradu, modré oči, světlou pleť a rovné blond vlasy. Opěvovalo se i jeho vzdělání, inteligence, kultivovanost, ovládání živých i mrtvých jazyků, a kromě toho jezdil výborně na koni i šermoval.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71571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2949</Words>
  <Application>Microsoft Office PowerPoint</Application>
  <PresentationFormat>Širokoúhlá obrazovka</PresentationFormat>
  <Paragraphs>130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VLÁDA PEDRA II. A KONEC MONARCHIE  (1831-1889)</vt:lpstr>
      <vt:lpstr>Regentské vlády (1831-1841)</vt:lpstr>
      <vt:lpstr>Prezentace aplikace PowerPoint</vt:lpstr>
      <vt:lpstr>Prezentace aplikace PowerPoint</vt:lpstr>
      <vt:lpstr>Prezentace aplikace PowerPoint</vt:lpstr>
      <vt:lpstr>Palác São Cristovão</vt:lpstr>
      <vt:lpstr>Prezentace aplikace PowerPoint</vt:lpstr>
      <vt:lpstr>Regentské vlády (1831-1840)</vt:lpstr>
      <vt:lpstr>Prezentace aplikace PowerPoint</vt:lpstr>
      <vt:lpstr>Nástup Pedra II. </vt:lpstr>
      <vt:lpstr>Konsolidace brazilské monarchie (1841-1864)</vt:lpstr>
      <vt:lpstr>„Pozemkový zákon“ / „Lei das Terras“</vt:lpstr>
      <vt:lpstr>Prezentace aplikace PowerPoint</vt:lpstr>
      <vt:lpstr>Romantismus a národní uvědomění</vt:lpstr>
      <vt:lpstr>Gonçalves de Magalhães</vt:lpstr>
      <vt:lpstr>José de Alencar</vt:lpstr>
      <vt:lpstr>Prezentace aplikace PowerPoint</vt:lpstr>
      <vt:lpstr>Prezentace aplikace PowerPoint</vt:lpstr>
      <vt:lpstr>Paraguayská válka (1864-1870)</vt:lpstr>
      <vt:lpstr>Povodí řeky Prata  (Rio de la Plata)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Kampaň za zrušení otroctví a republikánské tendence</vt:lpstr>
      <vt:lpstr>Prezentace aplikace PowerPoint</vt:lpstr>
      <vt:lpstr>Prezentace aplikace PowerPoint</vt:lpstr>
      <vt:lpstr>Konec monarchie</vt:lpstr>
      <vt:lpstr>Vyhlášení republiky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VLÁDA PEDRA II. A KONEC MONARCHIE  (1831-1899)</dc:title>
  <dc:creator>Eva Batličková</dc:creator>
  <cp:lastModifiedBy>Eva Batlickova</cp:lastModifiedBy>
  <cp:revision>15</cp:revision>
  <dcterms:created xsi:type="dcterms:W3CDTF">2021-04-22T11:31:37Z</dcterms:created>
  <dcterms:modified xsi:type="dcterms:W3CDTF">2022-04-05T13:30:48Z</dcterms:modified>
</cp:coreProperties>
</file>