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7" r:id="rId5"/>
    <p:sldId id="259" r:id="rId6"/>
    <p:sldId id="260" r:id="rId7"/>
    <p:sldId id="261" r:id="rId8"/>
    <p:sldId id="262" r:id="rId9"/>
    <p:sldId id="263" r:id="rId10"/>
    <p:sldId id="264" r:id="rId11"/>
    <p:sldId id="265" r:id="rId12"/>
    <p:sldId id="266" r:id="rId13"/>
    <p:sldId id="267" r:id="rId14"/>
    <p:sldId id="268" r:id="rId15"/>
    <p:sldId id="269" r:id="rId16"/>
    <p:sldId id="292" r:id="rId17"/>
    <p:sldId id="293" r:id="rId18"/>
    <p:sldId id="270" r:id="rId19"/>
    <p:sldId id="271" r:id="rId20"/>
    <p:sldId id="272" r:id="rId21"/>
    <p:sldId id="294" r:id="rId22"/>
    <p:sldId id="273" r:id="rId23"/>
    <p:sldId id="274" r:id="rId24"/>
    <p:sldId id="275" r:id="rId25"/>
    <p:sldId id="276" r:id="rId26"/>
    <p:sldId id="277" r:id="rId27"/>
    <p:sldId id="278" r:id="rId28"/>
    <p:sldId id="279" r:id="rId29"/>
    <p:sldId id="280" r:id="rId30"/>
    <p:sldId id="281" r:id="rId31"/>
    <p:sldId id="295" r:id="rId32"/>
    <p:sldId id="282" r:id="rId33"/>
    <p:sldId id="283" r:id="rId34"/>
    <p:sldId id="284" r:id="rId35"/>
    <p:sldId id="285" r:id="rId36"/>
    <p:sldId id="286" r:id="rId37"/>
    <p:sldId id="287" r:id="rId38"/>
    <p:sldId id="288" r:id="rId39"/>
    <p:sldId id="289" r:id="rId40"/>
    <p:sldId id="290" r:id="rId41"/>
    <p:sldId id="296" r:id="rId42"/>
    <p:sldId id="291"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FC932D-843B-4A38-9C7A-9B57F67DA59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E1EEF45-0650-4999-B12C-FF7A7144B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72DA7D3-ECC2-4754-B214-69A0894F4497}"/>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5" name="Zástupný symbol pro zápatí 4">
            <a:extLst>
              <a:ext uri="{FF2B5EF4-FFF2-40B4-BE49-F238E27FC236}">
                <a16:creationId xmlns:a16="http://schemas.microsoft.com/office/drawing/2014/main" id="{2FE37011-4F74-4A95-AF8E-265C5E64D5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E56D401-E785-4E91-9AFE-E7933D7FE6D3}"/>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889041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E3BB85-5492-4336-A5C8-B2F83E3F9F5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866306A-B072-4CDC-8E91-B5F53944241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90576E-98EB-4FD7-BDB3-D93A5A202FC1}"/>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5" name="Zástupný symbol pro zápatí 4">
            <a:extLst>
              <a:ext uri="{FF2B5EF4-FFF2-40B4-BE49-F238E27FC236}">
                <a16:creationId xmlns:a16="http://schemas.microsoft.com/office/drawing/2014/main" id="{15134116-BE51-41DC-85E4-A1958D6A565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048ADAC-E209-4671-A84E-8FA7E2B3D6EE}"/>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706141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02EAF1C-2A64-4842-8C2C-79F2DD9CC11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21EBF50-CA60-44D8-B458-9022EB2E664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9B63CB-AC71-4582-B939-F61AEF2D5C74}"/>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5" name="Zástupný symbol pro zápatí 4">
            <a:extLst>
              <a:ext uri="{FF2B5EF4-FFF2-40B4-BE49-F238E27FC236}">
                <a16:creationId xmlns:a16="http://schemas.microsoft.com/office/drawing/2014/main" id="{87462E90-B53B-49E5-A344-B3AEE5D373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66110A-946D-4A9B-848D-D24AF9FAD529}"/>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254627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989B2D-0A15-404F-B319-89B048BE51F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EF48B86-7832-4A6B-B801-CB744A43996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0149E59-AB91-44B0-B349-1AA3AA54377B}"/>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5" name="Zástupný symbol pro zápatí 4">
            <a:extLst>
              <a:ext uri="{FF2B5EF4-FFF2-40B4-BE49-F238E27FC236}">
                <a16:creationId xmlns:a16="http://schemas.microsoft.com/office/drawing/2014/main" id="{FC2C930A-5DBA-4FB6-B995-4E00B96B86C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573F5E1-E083-4829-AF35-51C40A413F45}"/>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185595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E9714-5EFC-414D-9DFF-297D7204736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D57934C-0B4C-4E03-88CA-A46ABE39B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5D04E9F-C6E9-4A60-B9C5-C5F1A767B684}"/>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5" name="Zástupný symbol pro zápatí 4">
            <a:extLst>
              <a:ext uri="{FF2B5EF4-FFF2-40B4-BE49-F238E27FC236}">
                <a16:creationId xmlns:a16="http://schemas.microsoft.com/office/drawing/2014/main" id="{EB17200F-FC82-49E0-892C-C2E63AB2C1D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ECAB018-234B-4E07-B0C6-462B948161CE}"/>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175834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6BAA8-0447-4089-AD64-0D809482228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E1DC8B0-E109-4973-9205-BF31E6EDE05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7307AEF-CFAF-4A8D-BF2C-D3A7963E464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BFB6858-E6D6-4228-B276-B9F1194B0FA3}"/>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6" name="Zástupný symbol pro zápatí 5">
            <a:extLst>
              <a:ext uri="{FF2B5EF4-FFF2-40B4-BE49-F238E27FC236}">
                <a16:creationId xmlns:a16="http://schemas.microsoft.com/office/drawing/2014/main" id="{B455E962-2623-401A-962C-C84B59766E0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8C6DFDF-3494-4949-A225-EAC4D9442E62}"/>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226339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217943-0F44-4DA6-BB49-32BF4423D0A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3206D85-6E3D-4FC5-A721-9874391EB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3AC5513-663B-420A-8CEF-00FD7779942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B2D0656-B73A-4DDA-B092-FB656D57B5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3275810-1BA4-4858-B352-5AF0F51437C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262ACBE-CBEA-466E-813C-84500A2559CD}"/>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8" name="Zástupný symbol pro zápatí 7">
            <a:extLst>
              <a:ext uri="{FF2B5EF4-FFF2-40B4-BE49-F238E27FC236}">
                <a16:creationId xmlns:a16="http://schemas.microsoft.com/office/drawing/2014/main" id="{21A6FECD-4BEE-4931-A61F-63B7B6C541E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660B477-BB2A-4FBC-9C67-0D3E07BD1514}"/>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259367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D3612-CE29-4A39-B8AF-F7F7633A154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68B49CA-A798-4930-8248-E0401C3659FC}"/>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4" name="Zástupný symbol pro zápatí 3">
            <a:extLst>
              <a:ext uri="{FF2B5EF4-FFF2-40B4-BE49-F238E27FC236}">
                <a16:creationId xmlns:a16="http://schemas.microsoft.com/office/drawing/2014/main" id="{544BAB14-88B9-4698-B30D-EBBE7781938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778922F-A200-4BE9-8503-4F3B2F3D4EEF}"/>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46643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B3DD5B2-9BA8-4904-A899-B933CA9F9488}"/>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3" name="Zástupný symbol pro zápatí 2">
            <a:extLst>
              <a:ext uri="{FF2B5EF4-FFF2-40B4-BE49-F238E27FC236}">
                <a16:creationId xmlns:a16="http://schemas.microsoft.com/office/drawing/2014/main" id="{F1EF2A83-266A-42D8-94B0-A607D6170C5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BB5177F-CC01-429D-9D2E-83765ED9CD74}"/>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428747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8A3F4-06CF-4766-8A0C-9E56A5A1C38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1D08857-44A2-42A3-AA8A-38CD01B05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AA3531E-9955-4C78-8832-8F61B11BE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3D1A313-4576-4204-9033-732A7D3EB699}"/>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6" name="Zástupný symbol pro zápatí 5">
            <a:extLst>
              <a:ext uri="{FF2B5EF4-FFF2-40B4-BE49-F238E27FC236}">
                <a16:creationId xmlns:a16="http://schemas.microsoft.com/office/drawing/2014/main" id="{38C9F10A-DFC7-4A4D-B0FD-9743C7126CE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81564C6-9B6A-4D00-9300-B2C084C7D393}"/>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256284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3FB973-071B-4ED1-85B8-00D80330519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417A320-CCD4-483D-9F5A-5CED56562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DE8B255-97B0-401E-BB6C-DAEAC257F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F68EEBB-6AAF-48D2-A63B-F686CB9E72E8}"/>
              </a:ext>
            </a:extLst>
          </p:cNvPr>
          <p:cNvSpPr>
            <a:spLocks noGrp="1"/>
          </p:cNvSpPr>
          <p:nvPr>
            <p:ph type="dt" sz="half" idx="10"/>
          </p:nvPr>
        </p:nvSpPr>
        <p:spPr/>
        <p:txBody>
          <a:bodyPr/>
          <a:lstStyle/>
          <a:p>
            <a:fld id="{C1E72206-A34C-4512-B1E9-E98AA7F62CFF}" type="datetimeFigureOut">
              <a:rPr lang="cs-CZ" smtClean="0"/>
              <a:t>03.05.2022</a:t>
            </a:fld>
            <a:endParaRPr lang="cs-CZ"/>
          </a:p>
        </p:txBody>
      </p:sp>
      <p:sp>
        <p:nvSpPr>
          <p:cNvPr id="6" name="Zástupný symbol pro zápatí 5">
            <a:extLst>
              <a:ext uri="{FF2B5EF4-FFF2-40B4-BE49-F238E27FC236}">
                <a16:creationId xmlns:a16="http://schemas.microsoft.com/office/drawing/2014/main" id="{E9486890-1E90-4693-B196-38F7058520A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6C92D49-E22C-427C-96D2-E4F1062A2B67}"/>
              </a:ext>
            </a:extLst>
          </p:cNvPr>
          <p:cNvSpPr>
            <a:spLocks noGrp="1"/>
          </p:cNvSpPr>
          <p:nvPr>
            <p:ph type="sldNum" sz="quarter" idx="12"/>
          </p:nvPr>
        </p:nvSpPr>
        <p:spPr/>
        <p:txBody>
          <a:bodyPr/>
          <a:lstStyle/>
          <a:p>
            <a:fld id="{6A29B93A-082E-4365-A54A-10BF2FE2EB45}" type="slidenum">
              <a:rPr lang="cs-CZ" smtClean="0"/>
              <a:t>‹#›</a:t>
            </a:fld>
            <a:endParaRPr lang="cs-CZ"/>
          </a:p>
        </p:txBody>
      </p:sp>
    </p:spTree>
    <p:extLst>
      <p:ext uri="{BB962C8B-B14F-4D97-AF65-F5344CB8AC3E}">
        <p14:creationId xmlns:p14="http://schemas.microsoft.com/office/powerpoint/2010/main" val="370279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2E20C7C-BD3D-49C8-835C-902B8A076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A3EAE37-39CC-473B-9631-1CEAA1300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914763B-3B2C-4940-B189-A3F56001F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72206-A34C-4512-B1E9-E98AA7F62CFF}" type="datetimeFigureOut">
              <a:rPr lang="cs-CZ" smtClean="0"/>
              <a:t>03.05.2022</a:t>
            </a:fld>
            <a:endParaRPr lang="cs-CZ"/>
          </a:p>
        </p:txBody>
      </p:sp>
      <p:sp>
        <p:nvSpPr>
          <p:cNvPr id="5" name="Zástupný symbol pro zápatí 4">
            <a:extLst>
              <a:ext uri="{FF2B5EF4-FFF2-40B4-BE49-F238E27FC236}">
                <a16:creationId xmlns:a16="http://schemas.microsoft.com/office/drawing/2014/main" id="{6C00E83E-AEBC-4B1D-B122-F99533486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C8511C2-1CDC-4FDD-B090-BD10DCCE6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9B93A-082E-4365-A54A-10BF2FE2EB45}" type="slidenum">
              <a:rPr lang="cs-CZ" smtClean="0"/>
              <a:t>‹#›</a:t>
            </a:fld>
            <a:endParaRPr lang="cs-CZ"/>
          </a:p>
        </p:txBody>
      </p:sp>
    </p:spTree>
    <p:extLst>
      <p:ext uri="{BB962C8B-B14F-4D97-AF65-F5344CB8AC3E}">
        <p14:creationId xmlns:p14="http://schemas.microsoft.com/office/powerpoint/2010/main" val="274528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0298E98B-B118-4546-B8B2-0014BA75D4BC}"/>
              </a:ext>
            </a:extLst>
          </p:cNvPr>
          <p:cNvSpPr>
            <a:spLocks noGrp="1"/>
          </p:cNvSpPr>
          <p:nvPr>
            <p:ph type="ctrTitle"/>
          </p:nvPr>
        </p:nvSpPr>
        <p:spPr>
          <a:xfrm>
            <a:off x="1314824" y="735106"/>
            <a:ext cx="10053763" cy="2928470"/>
          </a:xfrm>
        </p:spPr>
        <p:txBody>
          <a:bodyPr anchor="b">
            <a:normAutofit/>
          </a:bodyPr>
          <a:lstStyle/>
          <a:p>
            <a:pPr algn="l"/>
            <a:r>
              <a:rPr lang="cs-CZ" sz="4800">
                <a:solidFill>
                  <a:srgbClr val="FFFFFF"/>
                </a:solidFill>
              </a:rPr>
              <a:t>DRUHÁ REPUBLIKA, </a:t>
            </a:r>
            <a:br>
              <a:rPr lang="cs-CZ" sz="4800">
                <a:solidFill>
                  <a:srgbClr val="FFFFFF"/>
                </a:solidFill>
              </a:rPr>
            </a:br>
            <a:r>
              <a:rPr lang="cs-CZ" sz="4800">
                <a:solidFill>
                  <a:srgbClr val="FFFFFF"/>
                </a:solidFill>
              </a:rPr>
              <a:t>NOVÝ STÁT, </a:t>
            </a:r>
            <a:br>
              <a:rPr lang="cs-CZ" sz="4800">
                <a:solidFill>
                  <a:srgbClr val="FFFFFF"/>
                </a:solidFill>
              </a:rPr>
            </a:br>
            <a:r>
              <a:rPr lang="cs-CZ" sz="4800">
                <a:solidFill>
                  <a:srgbClr val="FFFFFF"/>
                </a:solidFill>
              </a:rPr>
              <a:t>POVÁLEČNÁ LÉTA</a:t>
            </a:r>
          </a:p>
        </p:txBody>
      </p:sp>
      <p:sp>
        <p:nvSpPr>
          <p:cNvPr id="3" name="Podnadpis 2">
            <a:extLst>
              <a:ext uri="{FF2B5EF4-FFF2-40B4-BE49-F238E27FC236}">
                <a16:creationId xmlns:a16="http://schemas.microsoft.com/office/drawing/2014/main" id="{B8286BE3-514F-45D6-A7BF-AD2F45322711}"/>
              </a:ext>
            </a:extLst>
          </p:cNvPr>
          <p:cNvSpPr>
            <a:spLocks noGrp="1"/>
          </p:cNvSpPr>
          <p:nvPr>
            <p:ph type="subTitle" idx="1"/>
          </p:nvPr>
        </p:nvSpPr>
        <p:spPr>
          <a:xfrm>
            <a:off x="1350682" y="4870824"/>
            <a:ext cx="10005951" cy="1458258"/>
          </a:xfrm>
        </p:spPr>
        <p:txBody>
          <a:bodyPr anchor="ctr">
            <a:normAutofit/>
          </a:bodyPr>
          <a:lstStyle/>
          <a:p>
            <a:pPr algn="l"/>
            <a:endParaRPr lang="cs-CZ"/>
          </a:p>
        </p:txBody>
      </p:sp>
    </p:spTree>
    <p:extLst>
      <p:ext uri="{BB962C8B-B14F-4D97-AF65-F5344CB8AC3E}">
        <p14:creationId xmlns:p14="http://schemas.microsoft.com/office/powerpoint/2010/main" val="177058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BC9B235-1C66-411F-BE38-3BF90D6FC564}"/>
              </a:ext>
            </a:extLst>
          </p:cNvPr>
          <p:cNvSpPr>
            <a:spLocks noGrp="1"/>
          </p:cNvSpPr>
          <p:nvPr>
            <p:ph type="title"/>
          </p:nvPr>
        </p:nvSpPr>
        <p:spPr>
          <a:xfrm>
            <a:off x="8643193" y="489507"/>
            <a:ext cx="3091607" cy="1655483"/>
          </a:xfrm>
        </p:spPr>
        <p:txBody>
          <a:bodyPr anchor="b">
            <a:normAutofit/>
          </a:bodyPr>
          <a:lstStyle/>
          <a:p>
            <a:r>
              <a:rPr lang="cs-CZ" sz="4000"/>
              <a:t>DRUHÁ REPUBLIKA</a:t>
            </a:r>
          </a:p>
        </p:txBody>
      </p:sp>
      <p:pic>
        <p:nvPicPr>
          <p:cNvPr id="5" name="Zástupný obsah 4" descr="Obsah obrázku text, muž, osoba, pózování&#10;&#10;Popis byl vytvořen automaticky">
            <a:extLst>
              <a:ext uri="{FF2B5EF4-FFF2-40B4-BE49-F238E27FC236}">
                <a16:creationId xmlns:a16="http://schemas.microsoft.com/office/drawing/2014/main" id="{90B27ADF-7862-42EE-B260-F63508EEA64E}"/>
              </a:ext>
            </a:extLst>
          </p:cNvPr>
          <p:cNvPicPr>
            <a:picLocks noChangeAspect="1"/>
          </p:cNvPicPr>
          <p:nvPr/>
        </p:nvPicPr>
        <p:blipFill rotWithShape="1">
          <a:blip r:embed="rId2">
            <a:extLst>
              <a:ext uri="{28A0092B-C50C-407E-A947-70E740481C1C}">
                <a14:useLocalDpi xmlns:a14="http://schemas.microsoft.com/office/drawing/2010/main" val="0"/>
              </a:ext>
            </a:extLst>
          </a:blip>
          <a:srcRect r="28766" b="-1"/>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9C3A7DFE-126A-4545-ADE6-2E8D6058C41A}"/>
              </a:ext>
            </a:extLst>
          </p:cNvPr>
          <p:cNvSpPr>
            <a:spLocks noGrp="1"/>
          </p:cNvSpPr>
          <p:nvPr>
            <p:ph idx="1"/>
          </p:nvPr>
        </p:nvSpPr>
        <p:spPr>
          <a:xfrm>
            <a:off x="8643193" y="2418408"/>
            <a:ext cx="2942813" cy="3540265"/>
          </a:xfrm>
        </p:spPr>
        <p:txBody>
          <a:bodyPr>
            <a:normAutofit/>
          </a:bodyPr>
          <a:lstStyle/>
          <a:p>
            <a:pPr marL="0" indent="0">
              <a:buNone/>
            </a:pPr>
            <a:endParaRPr lang="cs-CZ" sz="2000" dirty="0"/>
          </a:p>
          <a:p>
            <a:pPr marL="0" indent="0">
              <a:buNone/>
            </a:pPr>
            <a:endParaRPr lang="cs-CZ" sz="2000" dirty="0"/>
          </a:p>
          <a:p>
            <a:pPr marL="0" indent="0">
              <a:buNone/>
            </a:pPr>
            <a:r>
              <a:rPr lang="cs-CZ" sz="2000" dirty="0" err="1"/>
              <a:t>Getúlio</a:t>
            </a:r>
            <a:r>
              <a:rPr lang="cs-CZ" sz="2000" dirty="0"/>
              <a:t> </a:t>
            </a:r>
            <a:r>
              <a:rPr lang="cs-CZ" sz="2000" dirty="0" err="1"/>
              <a:t>Vargas</a:t>
            </a:r>
            <a:r>
              <a:rPr lang="cs-CZ" sz="2000" dirty="0"/>
              <a:t> </a:t>
            </a:r>
          </a:p>
          <a:p>
            <a:pPr marL="0" indent="0">
              <a:buNone/>
            </a:pPr>
            <a:r>
              <a:rPr lang="cs-CZ" sz="2000" dirty="0"/>
              <a:t>(1882-1954)</a:t>
            </a:r>
            <a:endParaRPr lang="en-US" sz="2000" dirty="0"/>
          </a:p>
        </p:txBody>
      </p:sp>
      <p:sp>
        <p:nvSpPr>
          <p:cNvPr id="23" name="Rectangle 2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5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B78A8DA-D943-41D1-82D4-DA57ACC3E6AB}"/>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14916AD4-2D91-4426-B264-0F5522DA7654}"/>
              </a:ext>
            </a:extLst>
          </p:cNvPr>
          <p:cNvSpPr>
            <a:spLocks noGrp="1"/>
          </p:cNvSpPr>
          <p:nvPr>
            <p:ph idx="1"/>
          </p:nvPr>
        </p:nvSpPr>
        <p:spPr>
          <a:xfrm>
            <a:off x="1371599" y="1622746"/>
            <a:ext cx="9724031" cy="5449858"/>
          </a:xfrm>
        </p:spPr>
        <p:txBody>
          <a:bodyPr anchor="ctr">
            <a:normAutofit/>
          </a:bodyPr>
          <a:lstStyle/>
          <a:p>
            <a:pPr marL="0" indent="0">
              <a:spcAft>
                <a:spcPts val="800"/>
              </a:spcAft>
              <a:buNone/>
            </a:pP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Vargasova</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vláda se rozhodla radikálním způsobem zasáhnout do stávajícího politického systému: 	-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rozpustila parlament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i zastupitelské úřady na úrovni jednotlivých států i měst a 	všichni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politici zvolení během První republiky přišli o své funkce; guvernéři 	jednotlivých států byli sesazeni a nahrazeni státními úředníky, často z armádních 	kruhů;</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spcAft>
                <a:spcPts val="800"/>
              </a:spcAft>
              <a:buNone/>
            </a:pPr>
            <a:r>
              <a:rPr lang="cs-CZ" sz="1900" dirty="0">
                <a:latin typeface="Times New Roman" panose="02020603050405020304" pitchFamily="18" charset="0"/>
                <a:ea typeface="Calibri" panose="020F0502020204030204" pitchFamily="34" charset="0"/>
                <a:cs typeface="Times New Roman" panose="02020603050405020304" pitchFamily="18" charset="0"/>
              </a:rPr>
              <a:t>	-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zavedla cenzuru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tisku. </a:t>
            </a: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Bylo to poprvé od roku 1824, kdy byly všechny politické úřady v zemi obsazeny nezvolenými vojenskými i civilnímu zástupci.</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Sám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 nebyl ochoten riskovat ztrátu svého vítězství</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Bylo jasné, že kdyby proběhly svobodné volby, země by se vrátila k zaběhaným starým pořádkům, protože mocenská struktura regionálních elit zůstala převratem nedotčena. </a:t>
            </a:r>
          </a:p>
          <a:p>
            <a:pPr marL="0" indent="0">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Aby byl nový politický systém udržitelný, byla nutná řada reforem společenských, politických i správních. Bylo jasné, že takový projekt bude vyžadovat určitý čas, málokdo však předpokládal, že se protáhne na dlouhých 15 let.</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900" dirty="0"/>
          </a:p>
        </p:txBody>
      </p:sp>
    </p:spTree>
    <p:extLst>
      <p:ext uri="{BB962C8B-B14F-4D97-AF65-F5344CB8AC3E}">
        <p14:creationId xmlns:p14="http://schemas.microsoft.com/office/powerpoint/2010/main" val="158423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D987E08-3601-419D-A346-9E47C38FCDDF}"/>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CE24AC10-0EF5-4961-B283-D1E9C236053A}"/>
              </a:ext>
            </a:extLst>
          </p:cNvPr>
          <p:cNvSpPr>
            <a:spLocks noGrp="1"/>
          </p:cNvSpPr>
          <p:nvPr>
            <p:ph idx="1"/>
          </p:nvPr>
        </p:nvSpPr>
        <p:spPr>
          <a:xfrm>
            <a:off x="1371599" y="1891970"/>
            <a:ext cx="9724031" cy="4546152"/>
          </a:xfrm>
        </p:spPr>
        <p:txBody>
          <a:bodyPr anchor="ctr">
            <a:normAutofit/>
          </a:bodyPr>
          <a:lstStyle/>
          <a:p>
            <a:pPr>
              <a:spcAft>
                <a:spcPts val="800"/>
              </a:spcAft>
            </a:pP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Již při své inaugurační řeči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představil svůj reformní program. Jednalo se v zásadě o požadavky, se kterými vstoupila do voleb Liberální aliance.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Reformy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byly realizovány prostřednictvím dekretů: z vězení byli propuštěni důstojníci z předchozích povstání,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armáda byla reorganizována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bylo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zřízeno Ministerstvo práce, průmyslu a obchodu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Ministerstvo školství a veřejného zdraví</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byla provedena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reforma státních škol</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Getúlio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se soustředil především na společenskou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vrstvu dělníků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jeho politika vůči nim spočívala ve dvou momentech:</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jedné straně se zasadil o zavedení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práv na ochranu dělníků</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osmihodinová pracovní doba, úprava pracovní náplně pro ženy a děti, zákonná dovolená, právo na sociální dávky a důchod;</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Times New Roman" panose="02020603050405020304" pitchFamily="18" charset="0"/>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straně druhé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potlačil možnost jakékoliv organizace dělníků, která by nepodléhala státní kontrole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 brutálně zasahoval především proti komunistům – zrušil nezávislé odbory a přetvořil je v organizaci, která spolupracovala se státem a zamezil pracujícím v zemědělství přístup k výhodám, které udělil pracujícím v průmyslu.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400" dirty="0"/>
          </a:p>
        </p:txBody>
      </p:sp>
    </p:spTree>
    <p:extLst>
      <p:ext uri="{BB962C8B-B14F-4D97-AF65-F5344CB8AC3E}">
        <p14:creationId xmlns:p14="http://schemas.microsoft.com/office/powerpoint/2010/main" val="107150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4C1A5D-25B2-4B43-A51D-94C7375D0EF3}"/>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109FDEAF-E1F8-4608-A60E-EF5BAE51C94F}"/>
              </a:ext>
            </a:extLst>
          </p:cNvPr>
          <p:cNvSpPr>
            <a:spLocks noGrp="1"/>
          </p:cNvSpPr>
          <p:nvPr>
            <p:ph idx="1"/>
          </p:nvPr>
        </p:nvSpPr>
        <p:spPr>
          <a:xfrm>
            <a:off x="1371599" y="2118048"/>
            <a:ext cx="9724031" cy="4245429"/>
          </a:xfrm>
        </p:spPr>
        <p:txBody>
          <a:bodyPr anchor="ctr">
            <a:normAutofit/>
          </a:bodyPr>
          <a:lstStyle/>
          <a:p>
            <a:pPr marL="0"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odmítal bavit o dvou věcech během své vlády: o svolání ústavodárného shromáždění a o prezidentských volbách. Občané nemohli volit své zástupce ani do městských zastupitelských orgánů.</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Během své vlády ale vytvořil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nový volební zákon</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který byl moderní a demokratický: nechal 	uzákonit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volební soudy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které se měly zabývat eventuálními volebními podvody, zavedl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tajné</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odevzdání hlasu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ve speciálních místnostech 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ženy konečně dostaly právo volit a být voleny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ženy začaly být přijímány i do armády, a to především díky své aktivní účasti na vojenském 	převratu.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Diktatura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byla obhajována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Liberální aliancí argumentem, že demokratický projekt založený na ústavě z roku 1891 skomíral díky zavedené „politice guvernérů“. Z toho důvodu bylo nutné vytvořit silnou a centralizovanou vládu, která by dokázala politickou kulturu země změnit.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80379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9A79B8E-E9C6-4C09-A995-E151F0E5A00F}"/>
              </a:ext>
            </a:extLst>
          </p:cNvPr>
          <p:cNvSpPr>
            <a:spLocks noGrp="1"/>
          </p:cNvSpPr>
          <p:nvPr>
            <p:ph type="title"/>
          </p:nvPr>
        </p:nvSpPr>
        <p:spPr>
          <a:xfrm>
            <a:off x="1371599" y="294538"/>
            <a:ext cx="9895951" cy="1033669"/>
          </a:xfrm>
        </p:spPr>
        <p:txBody>
          <a:bodyPr>
            <a:normAutofit/>
          </a:bodyPr>
          <a:lstStyle/>
          <a:p>
            <a:r>
              <a:rPr lang="cs-CZ" sz="3400" dirty="0">
                <a:solidFill>
                  <a:srgbClr val="FFFFFF"/>
                </a:solidFill>
              </a:rPr>
              <a:t>Občanská válka roku 1932 </a:t>
            </a:r>
            <a:br>
              <a:rPr lang="cs-CZ" sz="3400" dirty="0">
                <a:solidFill>
                  <a:srgbClr val="FFFFFF"/>
                </a:solidFill>
              </a:rPr>
            </a:br>
            <a:r>
              <a:rPr lang="cs-CZ" sz="3400" dirty="0">
                <a:solidFill>
                  <a:srgbClr val="FFFFFF"/>
                </a:solidFill>
              </a:rPr>
              <a:t>	– Konstituční revoluce v </a:t>
            </a:r>
            <a:r>
              <a:rPr lang="cs-CZ" sz="3400" dirty="0" err="1">
                <a:solidFill>
                  <a:srgbClr val="FFFFFF"/>
                </a:solidFill>
              </a:rPr>
              <a:t>São</a:t>
            </a:r>
            <a:r>
              <a:rPr lang="cs-CZ" sz="3400" dirty="0">
                <a:solidFill>
                  <a:srgbClr val="FFFFFF"/>
                </a:solidFill>
              </a:rPr>
              <a:t> Paulu</a:t>
            </a:r>
          </a:p>
        </p:txBody>
      </p:sp>
      <p:sp>
        <p:nvSpPr>
          <p:cNvPr id="3" name="Zástupný obsah 2">
            <a:extLst>
              <a:ext uri="{FF2B5EF4-FFF2-40B4-BE49-F238E27FC236}">
                <a16:creationId xmlns:a16="http://schemas.microsoft.com/office/drawing/2014/main" id="{D25346E7-08DA-4642-B121-97BFC895937C}"/>
              </a:ext>
            </a:extLst>
          </p:cNvPr>
          <p:cNvSpPr>
            <a:spLocks noGrp="1"/>
          </p:cNvSpPr>
          <p:nvPr>
            <p:ph idx="1"/>
          </p:nvPr>
        </p:nvSpPr>
        <p:spPr>
          <a:xfrm>
            <a:off x="1371599" y="1885278"/>
            <a:ext cx="9724031" cy="4678183"/>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roce 1932 se vytvořila silná opozice vůči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Vargasově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diktatuře, především v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Gerais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v Rio Grande do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Sul</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která požadovala okamžité svolání voleb.</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Největším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Vargasovým</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protivníkem bylo ovšem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Paulo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Vítězství povstalců z roku 1930 narušilo výjimečné postavení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paulské</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elity, která vytvořila silné 	opoziční jádro. Byla nespokojena především se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ztrátou hospodářské autonomie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díky tomu, že 	obchodování s místní kávou přešlo ze státních orgánů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Paula na orgány federální, tedy celonárodní. 	Poslední kapkou byla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ztráta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autonomie politické</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řádně zvolený guvernér, který chránil jejich zájmy, 	byl na počátku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Vargasovy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vlády nahrazen státním úředníkem, a to vojenským důstojníkem z oblasti 	chudého severovýchodu.</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Paulisté</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byl nespokojení se svými úředníky/guvernéry do té míry, že je byl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nucen vyměnit čtyřikrát mezi lety 1930-1932. V roce 1932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paulisté</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přišli s nekompromisním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požadavkem na svolání Národního ústavodárného shromáždění a tím i zavedení demokratického režimu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To byl ostatně požadavek společný všem opozičním hnutím.</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1600" dirty="0"/>
          </a:p>
        </p:txBody>
      </p:sp>
    </p:spTree>
    <p:extLst>
      <p:ext uri="{BB962C8B-B14F-4D97-AF65-F5344CB8AC3E}">
        <p14:creationId xmlns:p14="http://schemas.microsoft.com/office/powerpoint/2010/main" val="281295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B0E2B96-1DD5-4CF7-B47D-6F245FD24D5B}"/>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2C1BBCC0-6588-43EE-9F44-10A1B3783085}"/>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Návrat demokracie byl spojen s velkými šancemi státu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Paula na nové převzetí moci nad celou zemí.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 všichni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paulisté</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sice chtěli nezávislost svého státu, ale téměř všichni byli proti centralizaci 	federální vlády a její vměšování se do politické a hospodářské autonomie jednotlivých států.</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Konstituční revoluce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jak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paulisté</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svou revoluci nazývají, propukla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9. července 1932</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kdy se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20 000 vojáků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postavilo se zbraní proti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Vargasově</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vládě.</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Zapojili se do ní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tisíce civilních občanů</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včetně studentů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nejprestižnější právnické fakulty. Mnohé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průmyslové podniky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změnily svou produkci na výrobu zbraní;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italští a syrští emigranti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vytvořili 	provizorní ošetřovny na pomoc zraněným;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katoličtí kněží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žehnali těm, kteří odcházeli do bojů;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tisíce žen</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bohatých i chudých, darovaly své zlaté šperky, aby mohly být roztaveny a pomohly tím 	financovat válečné náklady.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17164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7953AB-E2B6-48BC-AC8B-55E70B0A34A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Konstituční revoluce v São Paulu</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Zástupný obsah 7" descr="Obsah obrázku text, exteriér, osoba, skupina&#10;&#10;Popis byl vytvořen automaticky">
            <a:extLst>
              <a:ext uri="{FF2B5EF4-FFF2-40B4-BE49-F238E27FC236}">
                <a16:creationId xmlns:a16="http://schemas.microsoft.com/office/drawing/2014/main" id="{0981BA9C-696F-49A9-86CD-6DAFC700451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2084" y="2426818"/>
            <a:ext cx="5294883"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Zástupný obsah 5" descr="Obsah obrázku text, malování&#10;&#10;Popis byl vytvořen automaticky">
            <a:extLst>
              <a:ext uri="{FF2B5EF4-FFF2-40B4-BE49-F238E27FC236}">
                <a16:creationId xmlns:a16="http://schemas.microsoft.com/office/drawing/2014/main" id="{7B20DB05-2351-4AFE-AEC1-3E990B361C5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45073" y="2611544"/>
            <a:ext cx="5455917" cy="3628184"/>
          </a:xfrm>
          <a:prstGeom prst="rect">
            <a:avLst/>
          </a:prstGeom>
        </p:spPr>
      </p:pic>
    </p:spTree>
    <p:extLst>
      <p:ext uri="{BB962C8B-B14F-4D97-AF65-F5344CB8AC3E}">
        <p14:creationId xmlns:p14="http://schemas.microsoft.com/office/powerpoint/2010/main" val="3365120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D213C49-3073-4C7F-BBAB-F6ACC1B1E79B}"/>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endParaRPr lang="en-US" sz="5400">
              <a:solidFill>
                <a:srgbClr val="FFFFFF"/>
              </a:solidFill>
            </a:endParaRPr>
          </a:p>
        </p:txBody>
      </p:sp>
      <p:cxnSp>
        <p:nvCxnSpPr>
          <p:cNvPr id="24" name="Straight Connector 2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Zástupný obsah 9" descr="Obsah obrázku exteriér, tráva, osoba, vojenské vozidlo&#10;&#10;Popis byl vytvořen automaticky">
            <a:extLst>
              <a:ext uri="{FF2B5EF4-FFF2-40B4-BE49-F238E27FC236}">
                <a16:creationId xmlns:a16="http://schemas.microsoft.com/office/drawing/2014/main" id="{92FDF6FD-8E52-4762-A0CC-9284365FD6F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28" r="3" b="3"/>
          <a:stretch/>
        </p:blipFill>
        <p:spPr>
          <a:xfrm>
            <a:off x="331567" y="2596898"/>
            <a:ext cx="5455917" cy="3657477"/>
          </a:xfrm>
          <a:prstGeom prst="rect">
            <a:avLst/>
          </a:prstGeom>
        </p:spPr>
      </p:pic>
      <p:cxnSp>
        <p:nvCxnSpPr>
          <p:cNvPr id="26" name="Straight Connector 2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Zástupný obsah 11">
            <a:extLst>
              <a:ext uri="{FF2B5EF4-FFF2-40B4-BE49-F238E27FC236}">
                <a16:creationId xmlns:a16="http://schemas.microsoft.com/office/drawing/2014/main" id="{2659EB19-3A96-4B04-9BBB-E8D1E38BB71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922" r="2691" b="-2"/>
          <a:stretch/>
        </p:blipFill>
        <p:spPr>
          <a:xfrm>
            <a:off x="6445073" y="2596917"/>
            <a:ext cx="5455917" cy="3657438"/>
          </a:xfrm>
          <a:prstGeom prst="rect">
            <a:avLst/>
          </a:prstGeom>
        </p:spPr>
      </p:pic>
    </p:spTree>
    <p:extLst>
      <p:ext uri="{BB962C8B-B14F-4D97-AF65-F5344CB8AC3E}">
        <p14:creationId xmlns:p14="http://schemas.microsoft.com/office/powerpoint/2010/main" val="244171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7552DA-4C48-4C88-80C5-D27BD22A13A8}"/>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C47204F9-E9DF-461A-AB88-0F37AF001A0B}"/>
              </a:ext>
            </a:extLst>
          </p:cNvPr>
          <p:cNvSpPr>
            <a:spLocks noGrp="1"/>
          </p:cNvSpPr>
          <p:nvPr>
            <p:ph idx="1"/>
          </p:nvPr>
        </p:nvSpPr>
        <p:spPr>
          <a:xfrm>
            <a:off x="1371599" y="1885279"/>
            <a:ext cx="9724031" cy="4506190"/>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Jedinou reálnou šancí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paulistů</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na vítězství bylo rychlé vojenské obsazení Ria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Janeira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Postup vojsk ale trval déle, než povstalci předpokládali, a navíc podpora států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Gerais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Rio Grande do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Sul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se kterou počítali, nepřišla. Podpora nepřišla ani z řad vojáků vládní armády v Riu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paulisté</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věřili, že mnozí z nich se postaví proti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Vargasově</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autoritativní vládě a přejdou na jejich stranu.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Vláda proti vzbouřenému státu vyslala armádu čítající 80 000 vojáků, která obklíčila celý pozemní přístup do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Paula a podrobila vzbouřence v zákopech ostré palbě.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1</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října 1932 se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Paulo vzdalo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nechal množství lidí pozatýkat, zúčastněné důstojníky propustil z armády a vůdce povstání, jak civilní, tak vojenské, donutil k emigraci. Armádu státu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Paula zredukoval na policii.</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4120794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781B29C-0667-4E04-BA8C-4BD1FAEC8F86}"/>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EAD19051-C656-4828-8D8B-15AA6D267C00}"/>
              </a:ext>
            </a:extLst>
          </p:cNvPr>
          <p:cNvSpPr>
            <a:spLocks noGrp="1"/>
          </p:cNvSpPr>
          <p:nvPr>
            <p:ph idx="1"/>
          </p:nvPr>
        </p:nvSpPr>
        <p:spPr>
          <a:xfrm>
            <a:off x="1371599" y="1688840"/>
            <a:ext cx="9724031" cy="4739951"/>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Poté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upevnil své pozice ve federální armádě</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které přislíbil modernizaci jejího vybavení a vytvoření domácího zbrojního průmyslu.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Paulu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jmenoval nového guvernéra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tentokrát civilního 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paulistu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Nakonec svolal i ony požadované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volby do Ústavodárného shromáždění</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to na 3. května 1933.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Díky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oslabení politické moci opozičních lokálních elit</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které ztratily možnost ovlivňovat zásadnějším způsobem voličskou základnu, volby do Ústavodárného shromáždění přinesly řadu změn.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Politické spektrum Brazílie se radikálně obnovilo: </a:t>
            </a:r>
          </a:p>
          <a:p>
            <a:pPr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byli mj. zvoleni mladí nestraníci, politici ze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Paula ochotni vytvořit opozici, 	zástupci katolických voličů 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poprvé byla jako poslankyně zvolena žena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lékařka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Carlota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Pereira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Queirós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26990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574A82-734B-46C7-AC46-E96921836C7C}"/>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Krize První republiky</a:t>
            </a:r>
          </a:p>
        </p:txBody>
      </p:sp>
      <p:sp>
        <p:nvSpPr>
          <p:cNvPr id="3" name="Zástupný obsah 2">
            <a:extLst>
              <a:ext uri="{FF2B5EF4-FFF2-40B4-BE49-F238E27FC236}">
                <a16:creationId xmlns:a16="http://schemas.microsoft.com/office/drawing/2014/main" id="{6230CD8F-B880-464E-A637-9AFF1838A103}"/>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období První republiky byla velice běžná tzv. politika guvernérů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Política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dos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Governadores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založená na nepsané dohodě o rozdělení moci mezi federální vládou a lokálními elitami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Times New Roman" panose="02020603050405020304" pitchFamily="18" charset="0"/>
              <a:buChar char="-"/>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jednalo se především o tzv. politiku „kávy s mlékem“ („café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com</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leite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jejímž prostřednictvím se ve funkci prezidenta střídali pouze kandidáti ze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Paula a z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Gerais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dvou ekonomicky nejvýznamnějších států brazilské federace.</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Z kandidátů na prezidenta měl vždy jisté vítězství ten, jemuž úřadující prezident vyjádřil oficiální podporu a označil jej jako svého nástupce.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Před volbami, které se měly uskutečnit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 roce 1930, byl tento rituál střídání moci po dlouhých letech poprvé porušen</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Stávající prezident, Washington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Luís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byl sice původem z Ria de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Janeira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hájil ovšem zájmy kávové aristokracie ze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Paula. Jeho nástupcem se měl tedy stát kandidát, který by prioritně hájil zájmy bohatých vlastníků půdy z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Gerais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4155318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10E7CD-8590-482F-9B14-AD278032FC39}"/>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Ústava z roku 1934</a:t>
            </a:r>
          </a:p>
        </p:txBody>
      </p:sp>
      <p:sp>
        <p:nvSpPr>
          <p:cNvPr id="3" name="Zástupný obsah 2">
            <a:extLst>
              <a:ext uri="{FF2B5EF4-FFF2-40B4-BE49-F238E27FC236}">
                <a16:creationId xmlns:a16="http://schemas.microsoft.com/office/drawing/2014/main" id="{C309789F-74E5-4CDA-8A50-87C21B20A467}"/>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Ústavodárné shromáždění pracovalo po dobu osmi měsíců – výsledkem byla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nová ústava, vyhlášena 16.července 1934</a:t>
            </a:r>
            <a:endParaRPr lang="cs-CZ" sz="1700" b="1"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nová ústava reflektovala moderní a demokratické myšlení poslanců a přišla s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omezením 	autoritativní moci, zachováním federální správy, podporou rozvoje politických institucí a 	zařazení nových společenských vrstev do politického života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zároveň ale zachovala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zastaralou zemědělskou strukturu na venkově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 pracovníci v zemědělství 	byli stále vyřazeni z právní ochrany, na kterou měli nárok dělníci pracující v průmyslu; </a:t>
            </a: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analfabeti</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neměli možnost účastnit se voleb; zhoršilo se navíc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postavení přistěhovalců</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stát měl a	právo vyhostit cizince, které považoval za potenciálně nebezpečné národním zájmům.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3244845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E10483-F4BD-44C3-B40B-BC9C82CE9F46}"/>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FD67A51D-E06D-4CE9-9729-51C9BA5F0A2F}"/>
              </a:ext>
            </a:extLst>
          </p:cNvPr>
          <p:cNvSpPr>
            <a:spLocks noGrp="1"/>
          </p:cNvSpPr>
          <p:nvPr>
            <p:ph idx="1"/>
          </p:nvPr>
        </p:nvSpPr>
        <p:spPr>
          <a:xfrm>
            <a:off x="1371599" y="2318197"/>
            <a:ext cx="9724031" cy="3683358"/>
          </a:xfrm>
        </p:spPr>
        <p:txBody>
          <a:bodyPr anchor="ctr">
            <a:normAutofit/>
          </a:bodyPr>
          <a:lstStyle/>
          <a:p>
            <a:pPr marL="0" indent="0">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nepřímých volbách byl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zvolen prezidentem republiky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Getúlio</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On sám však s Ústavou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spokojen nebyl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protože byl zbaven některých ze svých 	dosavadních funkcí. Jeho mandát byl navíc omezen čtyřmi lety a neměl právo na 	znovuzvolení.</a:t>
            </a: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Doba navíc nebyla příznivá demokratickým řešením. Po světové hospodářské krizi se začalo dařit fašistickým ideologiím v různých částech světa.</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7371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57F8B02-060A-40FE-8A1F-02DA7546D5CC}"/>
              </a:ext>
            </a:extLst>
          </p:cNvPr>
          <p:cNvSpPr>
            <a:spLocks noGrp="1"/>
          </p:cNvSpPr>
          <p:nvPr>
            <p:ph type="title"/>
          </p:nvPr>
        </p:nvSpPr>
        <p:spPr>
          <a:xfrm>
            <a:off x="1371599" y="294538"/>
            <a:ext cx="9895951" cy="1033669"/>
          </a:xfrm>
        </p:spPr>
        <p:txBody>
          <a:bodyPr>
            <a:normAutofit fontScale="90000"/>
          </a:bodyPr>
          <a:lstStyle/>
          <a:p>
            <a:r>
              <a:rPr lang="cs-CZ" sz="4000" dirty="0">
                <a:solidFill>
                  <a:srgbClr val="FFFFFF"/>
                </a:solidFill>
              </a:rPr>
              <a:t>Brazilský fašismus – Brazilské </a:t>
            </a:r>
            <a:r>
              <a:rPr lang="cs-CZ" sz="4000" dirty="0" err="1">
                <a:solidFill>
                  <a:srgbClr val="FFFFFF"/>
                </a:solidFill>
              </a:rPr>
              <a:t>integralistické</a:t>
            </a:r>
            <a:r>
              <a:rPr lang="cs-CZ" sz="4000" dirty="0">
                <a:solidFill>
                  <a:srgbClr val="FFFFFF"/>
                </a:solidFill>
              </a:rPr>
              <a:t> hnutí</a:t>
            </a:r>
          </a:p>
        </p:txBody>
      </p:sp>
      <p:sp>
        <p:nvSpPr>
          <p:cNvPr id="3" name="Zástupný obsah 2">
            <a:extLst>
              <a:ext uri="{FF2B5EF4-FFF2-40B4-BE49-F238E27FC236}">
                <a16:creationId xmlns:a16="http://schemas.microsoft.com/office/drawing/2014/main" id="{DBB557A3-7BEA-456D-BE4C-E463AD805711}"/>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Brazílii byla v roce 1932 založena strana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Brazilské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integralistické</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hnutí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(AIB,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Ação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Integralista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Brasileira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Jednalo se o první brazilskou masovou stranu v celonárodním měřítku pěstující kult vůdce, kult státu a zastávající antisemitismus.</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Její členové se rekrutovali ze středních městských vrstev – například úředníci, duchovní, básníci, lékaři, 	právníci, obchodníci, průmyslníci a z přistěhovalců zejména Němci a Italové.</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Strana získávala finanční podporu z italského velvyslanectví a její součástí byli intelektuálové, kteří 	vytvořili fašistickou ideologii odpovídající brazilskému kontextu (např. spisovatel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Plínio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Salgado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filozof Miguel Reale).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 Brazílii, kde žilo 40 miliónů obyvatel, v době největšího rozmachu čítala kolem 200 000 členů.</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Brazilské vojenské špičky věřily, že italský fašismus by byl nejlepším způsobem modernizace země.</a:t>
            </a:r>
            <a:endParaRPr lang="cs-CZ"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14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7276BC-EDC1-4825-A79E-6192AEB8B958}"/>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Národní osvobozenecká aliance (ANL)</a:t>
            </a:r>
          </a:p>
        </p:txBody>
      </p:sp>
      <p:sp>
        <p:nvSpPr>
          <p:cNvPr id="3" name="Zástupný obsah 2">
            <a:extLst>
              <a:ext uri="{FF2B5EF4-FFF2-40B4-BE49-F238E27FC236}">
                <a16:creationId xmlns:a16="http://schemas.microsoft.com/office/drawing/2014/main" id="{4B124848-66B2-48FB-882F-EA1D592CCCC8}"/>
              </a:ext>
            </a:extLst>
          </p:cNvPr>
          <p:cNvSpPr>
            <a:spLocks noGrp="1"/>
          </p:cNvSpPr>
          <p:nvPr>
            <p:ph idx="1"/>
          </p:nvPr>
        </p:nvSpPr>
        <p:spPr>
          <a:xfrm>
            <a:off x="1371599" y="1891970"/>
            <a:ext cx="9724031" cy="4819223"/>
          </a:xfrm>
        </p:spPr>
        <p:txBody>
          <a:bodyPr anchor="ctr">
            <a:normAutofit/>
          </a:bodyPr>
          <a:lstStyle/>
          <a:p>
            <a:pPr marL="0" indent="0">
              <a:spcAft>
                <a:spcPts val="800"/>
              </a:spcAft>
              <a:buNone/>
            </a:pP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si byl vědom potenciálního nebezpečí tohoto sílícího hnutí, proto se jej rozhodl využít ve svůj prospěch: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využil fašismus a jeho politickou moc jako spojence proti opozičním politickým 	silám,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té době především proti Národní osvobozenecké alianci (ANL) a 	komunistům.</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Národní osvobozenecká aliance </a:t>
            </a:r>
          </a:p>
          <a:p>
            <a:pPr marL="0" indent="0">
              <a:spcAft>
                <a:spcPts val="800"/>
              </a:spcAft>
              <a:buNone/>
            </a:pPr>
            <a:r>
              <a:rPr lang="cs-CZ" sz="2000" b="1"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strana založená armádními důstojníky, kteří nesouhlasili s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Vargasovou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politikou. Od 	samého počátku byl jejím hlavním cílem boj proti fašismu. Na programu založeném 	na reformách politického systému 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boje proti fašizujícím tendencím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brazilské 	společnosti,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dokázali sjednotit opozici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Požadovali také zavedení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zemědělských</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reforem</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zvýšení platů,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zaručení osobních svobod</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včetně náboženské a boj proti 	rasismu.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85554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B4F5FA-A8F2-40F1-B02B-B34371ED2B2C}"/>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Intervence brazilských komunistů</a:t>
            </a:r>
          </a:p>
        </p:txBody>
      </p:sp>
      <p:sp>
        <p:nvSpPr>
          <p:cNvPr id="3" name="Zástupný obsah 2">
            <a:extLst>
              <a:ext uri="{FF2B5EF4-FFF2-40B4-BE49-F238E27FC236}">
                <a16:creationId xmlns:a16="http://schemas.microsoft.com/office/drawing/2014/main" id="{603544DD-29A3-4780-8010-135638073F32}"/>
              </a:ext>
            </a:extLst>
          </p:cNvPr>
          <p:cNvSpPr>
            <a:spLocks noGrp="1"/>
          </p:cNvSpPr>
          <p:nvPr>
            <p:ph idx="1"/>
          </p:nvPr>
        </p:nvSpPr>
        <p:spPr>
          <a:xfrm>
            <a:off x="1371599" y="2015412"/>
            <a:ext cx="9724031" cy="4404049"/>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Na počátku roku 1935 její členové uspořádali slavnostní vyhlášení svého vzniku v divadle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Caetano</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nejstarším divadle v Riu de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Janeiu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založeném ještě králem Janem VI.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K jejich překvapení byl sál divadla přeplněn jejich příznivci i zvědavci. Situace využil mladý 	komunista,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Carlos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Lacerda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 z pódia, na které nečekaně vyskočil, prohlásil jejím čestným 	předsedou brazilského komunistického předáka žijícího v té době v emigraci v Moskvě,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Luíse</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Carlose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Prestese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Přestože to nebylo úmyslem zakládajících členů, strana začala být spojována 	s komunisty, kteří v Brazílii neměli dobrou pověst ani velkou podporu.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té době navíc komunistické strany v různých částech světa dostávaly nařízení z Moskvy. Jedním z nich byl boj proti fašismu prostřednictvím ostatních politických hnutí v zemi a snaha svrhnout vládnoucí režim. To se stalo straně ANL osudným. </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dalším jejím shromáždění dne 5. července 1935, opět Carlos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Lacerda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přečetl prohlášení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Luíse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Carlose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Prestese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 jeho závěru se volalo po národní svobodě Brazílie a svržení „nenáviděné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Vargasovy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vlády.“ Instrukce z Moskvy ale nebyly podložené reálnou situací a země nebyla na 	žádný převrat připravena.</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88944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79C915-0CD1-4440-889D-A0A247A3E5D1}"/>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B2D74A72-5F2C-4413-8F3B-A60B1A90F994}"/>
              </a:ext>
            </a:extLst>
          </p:cNvPr>
          <p:cNvSpPr>
            <a:spLocks noGrp="1"/>
          </p:cNvSpPr>
          <p:nvPr>
            <p:ph idx="1"/>
          </p:nvPr>
        </p:nvSpPr>
        <p:spPr>
          <a:xfrm>
            <a:off x="1371599" y="1622746"/>
            <a:ext cx="9724031" cy="5529792"/>
          </a:xfrm>
        </p:spPr>
        <p:txBody>
          <a:bodyPr anchor="ctr">
            <a:normAutofit/>
          </a:bodyPr>
          <a:lstStyle/>
          <a:p>
            <a:pPr marL="0" indent="0">
              <a:spcAft>
                <a:spcPts val="800"/>
              </a:spcAft>
              <a:buNone/>
            </a:pP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I přesto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došlo alespoň k pokusu o převrat</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V dubnu 1935 mezinárodní komunistická organizace umožnila tajný návrat do vlasti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Luísi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C.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Prestesovi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který měl s pro-ruskou agentkou, Olgou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Gutmann</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německou komunistkou židovského původu, která  	vystupovala v roli jeho manželky, připravit komunistický převrat.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Proběhla skutečně tři vojenská povstání – první ve městě Natal, v hlavním městě Rio Grande do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Norte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na 	severu země, ke druhému v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Pernambucu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ke třetímu v Riu de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využil situace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vyhlásil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mimořádný stav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 v prosinci dokonce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stav válečný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90 dní. Vláda mimořádný stav prodlužovala až do roku 1937.</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Tato mimořádná bezpečnostní situace uvolnila vládě ruce k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brutálnímu potlačení opozice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Osvobozenecká národní aliance byla prohlášena za ilegální a ve vězení skončili jak její členové, tak komunisté, i jejich sympatizanti.</a:t>
            </a:r>
          </a:p>
          <a:p>
            <a:pPr marL="0" indent="0">
              <a:spcAft>
                <a:spcPts val="800"/>
              </a:spcAft>
              <a:buNone/>
            </a:pP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se tímto krokem zbavil veškeré opozice a v roce 1937, těsně před vyhlášením nových prezidentských voleb,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uvrhl Brazílii do další osmileté diktatury</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které nebyl kladen téměř žádný odpor.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Nastalo období tzv.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Nového státu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a:spcAft>
                <a:spcPts val="800"/>
              </a:spcAft>
            </a:pP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400" dirty="0"/>
          </a:p>
        </p:txBody>
      </p:sp>
    </p:spTree>
    <p:extLst>
      <p:ext uri="{BB962C8B-B14F-4D97-AF65-F5344CB8AC3E}">
        <p14:creationId xmlns:p14="http://schemas.microsoft.com/office/powerpoint/2010/main" val="698378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2050E9A-35C2-4A8E-BAD8-1B32E9079270}"/>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NOVÝ STÁT (1937-1945)</a:t>
            </a:r>
          </a:p>
        </p:txBody>
      </p:sp>
      <p:sp>
        <p:nvSpPr>
          <p:cNvPr id="3" name="Zástupný obsah 2">
            <a:extLst>
              <a:ext uri="{FF2B5EF4-FFF2-40B4-BE49-F238E27FC236}">
                <a16:creationId xmlns:a16="http://schemas.microsoft.com/office/drawing/2014/main" id="{987E9D28-9F95-41CA-A56F-CA1C4EB7979D}"/>
              </a:ext>
            </a:extLst>
          </p:cNvPr>
          <p:cNvSpPr>
            <a:spLocks noGrp="1"/>
          </p:cNvSpPr>
          <p:nvPr>
            <p:ph idx="1"/>
          </p:nvPr>
        </p:nvSpPr>
        <p:spPr>
          <a:xfrm>
            <a:off x="1371599" y="1891970"/>
            <a:ext cx="9724031" cy="4378201"/>
          </a:xfrm>
        </p:spPr>
        <p:txBody>
          <a:bodyPr anchor="ctr">
            <a:normAutofit/>
          </a:bodyPr>
          <a:lstStyle/>
          <a:p>
            <a:pPr marL="0" indent="0">
              <a:spcAft>
                <a:spcPts val="800"/>
              </a:spcAft>
              <a:buNone/>
            </a:pP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se stal civilním vůdcem vojenské diktatury, která si zakládala na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vstřícné politice vůči lidovým vrstvám.</a:t>
            </a:r>
            <a:endParaRPr lang="cs-CZ" sz="19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Nový stát svým názvem odkazoval k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Salazarově</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diktatuře, která v Portugalsku panovala 	od roku 1932.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však nezamýšlel napodobovat evropské fašistické režimy – jeho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diktatura měla být pragmatická a ve jménu modernizace země</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Všechny 	společenské vrstvy měly být kontrolované státem.</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Již v roce 1935 byl uveden v platnost zákon o národní bezpečnosti, který definoval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politické</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zločiny</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Soud národní bezpečnosti založený o rok později hromadně odsuzoval politické akty a jejich strůjce posílal do vězení. </a:t>
            </a: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Orgán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politické policie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byl vytvořen ovšem již v roce 1933 – zabývala se výhradně 	represí politické činnosti, pracovala s udáními, výslechy; její šéf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Filinto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Müller, 	spolupracoval otevřeně s německým Gestapem.</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900" dirty="0"/>
          </a:p>
        </p:txBody>
      </p:sp>
    </p:spTree>
    <p:extLst>
      <p:ext uri="{BB962C8B-B14F-4D97-AF65-F5344CB8AC3E}">
        <p14:creationId xmlns:p14="http://schemas.microsoft.com/office/powerpoint/2010/main" val="49810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685332D-BFB7-4775-88CF-DD7E6822B37C}"/>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Podpora národního umění a zvyků</a:t>
            </a:r>
          </a:p>
        </p:txBody>
      </p:sp>
      <p:sp>
        <p:nvSpPr>
          <p:cNvPr id="3" name="Zástupný obsah 2">
            <a:extLst>
              <a:ext uri="{FF2B5EF4-FFF2-40B4-BE49-F238E27FC236}">
                <a16:creationId xmlns:a16="http://schemas.microsoft.com/office/drawing/2014/main" id="{B79EA40F-6EC2-4891-A15A-A460FE567D60}"/>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Navzdory všemu se ale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Vargasova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vláda opírala především o podporu širokých lidových vrstev. Pro tyto účely nechal prezident vytvořit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Oddělení tisku a propagandy</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které mu bylo přímo podřízené. Tato instituce na jedné straně cenzurovala nebezpečné umělecké aktivity, zároveň ale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podporovala národní umění a zvyky</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Do kulturních projektů se zapojila velká část tehdejších brazilských významných 	umělců. Z básníků např. Carlos Drummond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Andrade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Mário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Andrade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Menotti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Del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Picchia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z intelektuálů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Gilberto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Freyre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 ze spisovatelů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Graciliano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Ramos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Ve 30. letech se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míšení ras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do té doby viděné negativně, stalo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vymezením brazilské identity</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S touto tendencí souvisí i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vyzdvihování lokálních zvyků</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ať již v oblasti kulinářství, tance, hudby, či náboženství – do popředí se tak dostává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feijoada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samba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capoeira</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candomblé</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66064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2A87CF5-2C5D-4C50-917F-2EBB699C225E}"/>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Dělnická otázka a Druhá světová válka</a:t>
            </a:r>
          </a:p>
        </p:txBody>
      </p:sp>
      <p:sp>
        <p:nvSpPr>
          <p:cNvPr id="3" name="Zástupný obsah 2">
            <a:extLst>
              <a:ext uri="{FF2B5EF4-FFF2-40B4-BE49-F238E27FC236}">
                <a16:creationId xmlns:a16="http://schemas.microsoft.com/office/drawing/2014/main" id="{2A6026D3-55CC-4002-AFC1-6784D58F7AFD}"/>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Intervence státu v dělnické otázce byla v době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Vargasovy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vlády do velké míry velice pozitivní. Mezi lety 1930-45 došlo k uznání jejich pracovních a společenských práv a zvětšovaly se možnosti tlaku dělníků na majitele továren.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Některé jím vydané normy na ochranu práv pracujících platí dodnes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druhou stranu stát zcela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omezoval jejich politické svobody mimo rámec povolený státem</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Po vypuknutí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Druhé světové války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se brazilský prezident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pokoušel zachovat neutralitu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 ekonomicky využívat obou znepřátelených stran. Po japonském útoku na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Pearl</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Harbor</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 roce 1941, byl Spojenými státy donucen zaujmou pozici.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28. ledna 1942, po schůzi kancléřů Amerických zemí, Brazílie přerušila diplomatické styky se 	členy Osy. Odvetou bylo potopení několika brazilských obchodních lodí německými ponorkami ve 	výsostných vodách Brazílie. Lidé vyšli do ulic a došlo k prvním veřejným manifestacím po 	vyhlášení diktatury – požadovali okamžitý vstup Brazílie do války na straně Spojenců.</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693305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101E61-39FD-4DD4-802A-0AC2B527036D}"/>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34101497-FC5A-4611-81EB-0012675E5D42}"/>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Od roku 1943 bylo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Vargasovi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jasné, že vítězství je stále blíže Spojencům, proto ze strategických důvodů v roce 1944 vyslal do Itálie 25 000 brazilských vojáků, kteří bojovali v jejich řadách.</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Vzhledem k tomu, že konec války byl spojen s myšlenkou boje za demokracii, 	diktatura se v Brazílii stávala politicky neudržitelnou.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který se nehodlal vzdát své moci, začal připravovat plány na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přechod ke konstitučnímu režimu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09883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09468D-3992-4086-AE8A-8BA63EF4F0A0}"/>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FEB6B5FC-649A-44F1-B8F1-FFADACC9039C}"/>
              </a:ext>
            </a:extLst>
          </p:cNvPr>
          <p:cNvSpPr>
            <a:spLocks noGrp="1"/>
          </p:cNvSpPr>
          <p:nvPr>
            <p:ph idx="1"/>
          </p:nvPr>
        </p:nvSpPr>
        <p:spPr>
          <a:xfrm>
            <a:off x="1371599" y="1885278"/>
            <a:ext cx="9724031" cy="4823431"/>
          </a:xfrm>
        </p:spPr>
        <p:txBody>
          <a:bodyPr anchor="ctr">
            <a:normAutofit/>
          </a:bodyPr>
          <a:lstStyle/>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Úřadující prezident ale dospěl k závěru, že během posledních let si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Paulo upevnilo pozici ekonomicky i politicky nejsilnějšího státu Brazílie, a že se již nepotřebuje o svou moc dělit s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Gerais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kde naopak hospodářství v posledních letech stagnovalo </a:t>
            </a: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 několik měsíců před volbami ohlásil svého kandidáta a nástupce, tehdejšího guvernéra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Paula,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Júlia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Prestese</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9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Nemile překvapený a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nespokojený guvernér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Gerais</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 Antonio Carlos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zareagoval a během krátké doby dokázal zformoval politickou opozici proti prezidentovi i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paulské</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oligarchii. </a:t>
            </a:r>
          </a:p>
          <a:p>
            <a:pPr marL="0" indent="0">
              <a:spcAft>
                <a:spcPts val="800"/>
              </a:spcAft>
              <a:buNone/>
            </a:pPr>
            <a:r>
              <a:rPr lang="cs-CZ" sz="1900" dirty="0">
                <a:latin typeface="Times New Roman" panose="02020603050405020304" pitchFamily="18" charset="0"/>
                <a:ea typeface="Calibri" panose="020F0502020204030204" pitchFamily="34" charset="0"/>
                <a:cs typeface="Times New Roman" panose="02020603050405020304" pitchFamily="18" charset="0"/>
              </a:rPr>
              <a:t>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Opřel se o dva další silné federální státy, které byly vládou po dlouhou dobu ignorovány: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Rio Grande do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Sul</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na jihu země a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Paraíba</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na severu. Opozice vybrala svého kandidáta 	na prezidenta,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Getúlia</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Vargase</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původem z Ria Grande do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Sul</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 jeho zástupce,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Joãa</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b="1" dirty="0" err="1">
                <a:effectLst/>
                <a:latin typeface="Times New Roman" panose="02020603050405020304" pitchFamily="18" charset="0"/>
                <a:ea typeface="Calibri" panose="020F0502020204030204" pitchFamily="34" charset="0"/>
                <a:cs typeface="Times New Roman" panose="02020603050405020304" pitchFamily="18" charset="0"/>
              </a:rPr>
              <a:t>Pessou</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guvernéra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Paraíby</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Stát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Gerais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byl jejich silným spojencem v pozadí. 	</a:t>
            </a: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Opoziční koalice zformovala politickou stranu, kterou nazvala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Liberální aliance</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900" dirty="0"/>
          </a:p>
        </p:txBody>
      </p:sp>
    </p:spTree>
    <p:extLst>
      <p:ext uri="{BB962C8B-B14F-4D97-AF65-F5344CB8AC3E}">
        <p14:creationId xmlns:p14="http://schemas.microsoft.com/office/powerpoint/2010/main" val="188947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300FA8-2EE7-4460-9CC2-084439D60027}"/>
              </a:ext>
            </a:extLst>
          </p:cNvPr>
          <p:cNvSpPr>
            <a:spLocks noGrp="1"/>
          </p:cNvSpPr>
          <p:nvPr>
            <p:ph type="title"/>
          </p:nvPr>
        </p:nvSpPr>
        <p:spPr>
          <a:xfrm>
            <a:off x="1371599" y="294538"/>
            <a:ext cx="9895951" cy="1033669"/>
          </a:xfrm>
        </p:spPr>
        <p:txBody>
          <a:bodyPr>
            <a:normAutofit/>
          </a:bodyPr>
          <a:lstStyle/>
          <a:p>
            <a:r>
              <a:rPr lang="cs-CZ" sz="4000">
                <a:solidFill>
                  <a:srgbClr val="FFFFFF"/>
                </a:solidFill>
              </a:rPr>
              <a:t>Křehká demokracie</a:t>
            </a:r>
          </a:p>
        </p:txBody>
      </p:sp>
      <p:sp>
        <p:nvSpPr>
          <p:cNvPr id="3" name="Zástupný obsah 2">
            <a:extLst>
              <a:ext uri="{FF2B5EF4-FFF2-40B4-BE49-F238E27FC236}">
                <a16:creationId xmlns:a16="http://schemas.microsoft.com/office/drawing/2014/main" id="{4B0E609C-0305-40B9-844D-C747ACBE9DAD}"/>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28. února 1945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podepsal dodatek k ústavě z roku 1937, ve kterém se zavázal, že datum příštích voleb bude určeno do tří měsíců. Jednalo se 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volby jak parlamentní, tak prezidentské</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Opoziční síly se spojily a za svého kandidáta navrhly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Eduarda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Gomese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jednoho ze dvou 	důstojníků, kteří přežili vzpouru 18 důstojníků z pevnosti na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Copacabaně</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Vargasovým</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kandidátem se stal tehdejší ministr války,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Eurico</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Gaspar</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Dutra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tomto mezidobí, které předcházelo volbám,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vyhlásil amnestii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pro politické vězně z období Nového státu, včetně komunistického předáka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Luíse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Carlose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Prestese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19075"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18. dubna 1945, před bránou vězení, z něhož měl po devíti letech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Prestes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vyjít, na něj čekal velký 	shluk příznivců, aby jej přivítal na svobodě. Po měsíci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Prestes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svolal meeting v centru Ria de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Janeira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který přišlo více než 10 000 lidí.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3606255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7BFAFE32-46A7-4705-BB95-70BBA4A2916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cs-CZ" sz="4000" kern="1200" dirty="0" err="1">
                <a:solidFill>
                  <a:srgbClr val="FFFFFF"/>
                </a:solidFill>
                <a:latin typeface="+mj-lt"/>
                <a:ea typeface="+mj-ea"/>
                <a:cs typeface="+mj-cs"/>
              </a:rPr>
              <a:t>Luís</a:t>
            </a:r>
            <a:r>
              <a:rPr lang="en-US" sz="4000" kern="1200" dirty="0">
                <a:solidFill>
                  <a:srgbClr val="FFFFFF"/>
                </a:solidFill>
                <a:latin typeface="+mj-lt"/>
                <a:ea typeface="+mj-ea"/>
                <a:cs typeface="+mj-cs"/>
              </a:rPr>
              <a:t> Carlos </a:t>
            </a:r>
            <a:r>
              <a:rPr lang="en-US" sz="4000" kern="1200" dirty="0" err="1">
                <a:solidFill>
                  <a:srgbClr val="FFFFFF"/>
                </a:solidFill>
                <a:latin typeface="+mj-lt"/>
                <a:ea typeface="+mj-ea"/>
                <a:cs typeface="+mj-cs"/>
              </a:rPr>
              <a:t>Prestes</a:t>
            </a:r>
            <a:br>
              <a:rPr lang="cs-CZ" sz="4000" kern="1200" dirty="0">
                <a:solidFill>
                  <a:srgbClr val="FFFFFF"/>
                </a:solidFill>
                <a:latin typeface="+mj-lt"/>
                <a:ea typeface="+mj-ea"/>
                <a:cs typeface="+mj-cs"/>
              </a:rPr>
            </a:br>
            <a:r>
              <a:rPr lang="cs-CZ" sz="4000" kern="1200" dirty="0">
                <a:solidFill>
                  <a:srgbClr val="FFFFFF"/>
                </a:solidFill>
                <a:latin typeface="+mj-lt"/>
                <a:ea typeface="+mj-ea"/>
                <a:cs typeface="+mj-cs"/>
              </a:rPr>
              <a:t>(1898-1990)</a:t>
            </a:r>
            <a:endParaRPr lang="en-US" sz="4000" kern="1200" dirty="0">
              <a:solidFill>
                <a:srgbClr val="FFFFFF"/>
              </a:solidFill>
              <a:latin typeface="+mj-lt"/>
              <a:ea typeface="+mj-ea"/>
              <a:cs typeface="+mj-cs"/>
            </a:endParaRPr>
          </a:p>
        </p:txBody>
      </p:sp>
      <p:pic>
        <p:nvPicPr>
          <p:cNvPr id="5" name="Zástupný obsah 4" descr="Obsah obrázku text, osoba, vojenská uniforma, exteriér&#10;&#10;Popis byl vytvořen automaticky">
            <a:extLst>
              <a:ext uri="{FF2B5EF4-FFF2-40B4-BE49-F238E27FC236}">
                <a16:creationId xmlns:a16="http://schemas.microsoft.com/office/drawing/2014/main" id="{ADB59E04-1467-4026-97EB-316AD73EB3D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457" r="14457"/>
          <a:stretch/>
        </p:blipFill>
        <p:spPr>
          <a:xfrm>
            <a:off x="4688258" y="467208"/>
            <a:ext cx="6854087" cy="5923584"/>
          </a:xfrm>
          <a:prstGeom prst="rect">
            <a:avLst/>
          </a:prstGeom>
        </p:spPr>
      </p:pic>
    </p:spTree>
    <p:extLst>
      <p:ext uri="{BB962C8B-B14F-4D97-AF65-F5344CB8AC3E}">
        <p14:creationId xmlns:p14="http://schemas.microsoft.com/office/powerpoint/2010/main" val="661506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45E5130-B4D8-4E20-915E-532FC8168AE6}"/>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F232140F-8A30-42F8-B2D8-9C56C564E8CF}"/>
              </a:ext>
            </a:extLst>
          </p:cNvPr>
          <p:cNvSpPr>
            <a:spLocks noGrp="1"/>
          </p:cNvSpPr>
          <p:nvPr>
            <p:ph idx="1"/>
          </p:nvPr>
        </p:nvSpPr>
        <p:spPr>
          <a:xfrm>
            <a:off x="1371599" y="2006082"/>
            <a:ext cx="9724031" cy="4226767"/>
          </a:xfrm>
        </p:spPr>
        <p:txBody>
          <a:bodyPr anchor="ctr">
            <a:normAutofit/>
          </a:bodyPr>
          <a:lstStyle/>
          <a:p>
            <a:pPr marL="219075"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K velkému překvapení všech ohlásil změnu politických pozic brazilské komunistické strany, která spočívala v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nepodmíněné podpoře vlády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Getúlia</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Vargase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Tento obrat měl dvě příčiny: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jedné straně byl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Prestes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poslušný doporučením z Moskvy, které vyžadovaly podpořit světové vlády, které během války stály na straně Spojenců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Times New Roman" panose="02020603050405020304" pitchFamily="18" charset="0"/>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na straně druhé mu spolupráce s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Vargasem</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přinesla řadu politických výhod: přístup k činnosti odborových hnutí, zaručení legálnosti komunistické strany po právní stránce a umožňovala mu rovněž zapojit se do voleb.</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Prestesova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taktika se ukázala být správná:</a:t>
            </a:r>
          </a:p>
          <a:p>
            <a:pPr marL="0"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zatímco v roce 1945 měla jeho strana kolem 6 800 členů, o dva roky později jich měla kolem 	200 000. Přidávaly se k nim i významné kulturní osobnosti: např. výtvarní umělci Candido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Portinari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 Di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Cavalcanti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architekt Oscar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Niemeyer</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spisovatelé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Graciliano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Ramos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600" dirty="0"/>
          </a:p>
        </p:txBody>
      </p:sp>
    </p:spTree>
    <p:extLst>
      <p:ext uri="{BB962C8B-B14F-4D97-AF65-F5344CB8AC3E}">
        <p14:creationId xmlns:p14="http://schemas.microsoft.com/office/powerpoint/2010/main" val="4104698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A4ADF3E-3203-489B-B6FD-EF8E030FB6A0}"/>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DE2D04AB-68D1-4C4C-BDBA-9A03E4337AA1}"/>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Pro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Getúlia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byla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Prestesova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podpora rovněž velice výhodná – jako politická osobnost byl jediný, kdo mu mohl v oblibě konkurovat.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Zatímco éra Nového státu končila,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se soustředil na získání podpory ze strany dělníků pracujících v průmyslu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Times New Roman" panose="02020603050405020304" pitchFamily="18" charset="0"/>
              <a:buChar char="-"/>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když například v březnu roku 1945 studenti v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Paulu, Recife, Belo Horizonte a v Riu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uspořádali mítinky proti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Vargasově</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autoritativní vládě, dělníci a příslušníci chudších vrstev, kteří jim přihlíželi, na ně zaútočili klacky a vším do jim přišlo pod ruku s křikem: „Ať žije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Getúlio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„Ať žijí dělníci!“, „My chceme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Getúlia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Opozice byla v šoku –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končila doba autoritativního Nového státu, ale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Vargasova</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politická obliba a prestiž nepřestávaly růst</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40382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678468A-A84B-4B05-B91C-A23C7532187B}"/>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Vznik nových politických stran</a:t>
            </a:r>
          </a:p>
        </p:txBody>
      </p:sp>
      <p:sp>
        <p:nvSpPr>
          <p:cNvPr id="3" name="Zástupný obsah 2">
            <a:extLst>
              <a:ext uri="{FF2B5EF4-FFF2-40B4-BE49-F238E27FC236}">
                <a16:creationId xmlns:a16="http://schemas.microsoft.com/office/drawing/2014/main" id="{9F743FF4-AB1E-4156-A4AC-A7DE14D3CC65}"/>
              </a:ext>
            </a:extLst>
          </p:cNvPr>
          <p:cNvSpPr>
            <a:spLocks noGrp="1"/>
          </p:cNvSpPr>
          <p:nvPr>
            <p:ph idx="1"/>
          </p:nvPr>
        </p:nvSpPr>
        <p:spPr>
          <a:xfrm>
            <a:off x="1371599" y="2318197"/>
            <a:ext cx="9724031" cy="3683358"/>
          </a:xfrm>
        </p:spPr>
        <p:txBody>
          <a:bodyPr anchor="ctr">
            <a:normAutofit lnSpcReduction="10000"/>
          </a:bodyPr>
          <a:lstStyle/>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Po osmi letech, kdy nefungoval parlament a politické strany byly zakázány,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vydal další dodatek k Ústavě, který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obnovil činnost politických stran a zakládání stran nových</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Vznikla tak opoziční strana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Národní demokratická jednota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União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Democrática</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Nacional</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 UDN) v čele s Eduardem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Gomesem</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protikandidátem generála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Dutry</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navrženým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Vargasem</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Sám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dal podnět ke vzniku dvou nových stran:</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Sociálně demokratická strana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Partido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Social</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Demokrático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 PSD) – jejím oficiálním 	kandidátem na prezidenta byl generál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Dutra</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jednalo se o stranu politického středu</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800"/>
              </a:spcAft>
              <a:buNone/>
            </a:pP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Brazilská dělnická strana </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Partido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Trabalhista</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900" dirty="0" err="1">
                <a:effectLst/>
                <a:latin typeface="Times New Roman" panose="02020603050405020304" pitchFamily="18" charset="0"/>
                <a:ea typeface="Calibri" panose="020F0502020204030204" pitchFamily="34" charset="0"/>
                <a:cs typeface="Times New Roman" panose="02020603050405020304" pitchFamily="18" charset="0"/>
              </a:rPr>
              <a:t>Brasileiro</a:t>
            </a:r>
            <a:r>
              <a:rPr lang="cs-CZ" sz="1900" dirty="0">
                <a:effectLst/>
                <a:latin typeface="Times New Roman" panose="02020603050405020304" pitchFamily="18" charset="0"/>
                <a:ea typeface="Calibri" panose="020F0502020204030204" pitchFamily="34" charset="0"/>
                <a:cs typeface="Times New Roman" panose="02020603050405020304" pitchFamily="18" charset="0"/>
              </a:rPr>
              <a:t> – PTB) – jejím základem byla 	odborová hnutí, která spolupracovala s vládou v době Nového státu a byla určena 	k hájení zájmů dělníků.</a:t>
            </a:r>
            <a:endParaRPr lang="cs-CZ" sz="1900" dirty="0"/>
          </a:p>
        </p:txBody>
      </p:sp>
    </p:spTree>
    <p:extLst>
      <p:ext uri="{BB962C8B-B14F-4D97-AF65-F5344CB8AC3E}">
        <p14:creationId xmlns:p14="http://schemas.microsoft.com/office/powerpoint/2010/main" val="3494923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0E95FE2-8AA7-416E-9B44-08CB7A3D8DB8}"/>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B1B33A76-5E7D-4787-BFDA-55CB954301B5}"/>
              </a:ext>
            </a:extLst>
          </p:cNvPr>
          <p:cNvSpPr>
            <a:spLocks noGrp="1"/>
          </p:cNvSpPr>
          <p:nvPr>
            <p:ph idx="1"/>
          </p:nvPr>
        </p:nvSpPr>
        <p:spPr>
          <a:xfrm>
            <a:off x="1371599" y="1996750"/>
            <a:ext cx="9724031" cy="4320073"/>
          </a:xfrm>
        </p:spPr>
        <p:txBody>
          <a:bodyPr anchor="ctr">
            <a:normAutofit/>
          </a:bodyPr>
          <a:lstStyle/>
          <a:p>
            <a:pPr marL="0" indent="0">
              <a:spcAft>
                <a:spcPts val="800"/>
              </a:spcAft>
              <a:buNone/>
            </a:pP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Vargasova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taktika byla vytvořit silnou koalici těchto dvou stran</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což se podařilo</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 </a:t>
            </a:r>
            <a:r>
              <a:rPr lang="cs-CZ" sz="2000" b="1" dirty="0">
                <a:latin typeface="Times New Roman" panose="02020603050405020304" pitchFamily="18" charset="0"/>
                <a:ea typeface="Calibri" panose="020F0502020204030204" pitchFamily="34" charset="0"/>
                <a:cs typeface="Times New Roman" panose="02020603050405020304" pitchFamily="18" charset="0"/>
              </a:rPr>
              <a:t>b</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ěhem 19-ti let vzešli z řad této koalice tři prezidenti Brazílie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posledních měsících roku 1945 se ale politická situace pro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dramaticky zhoršila.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29. listopadu byl sesazen svými armádními ministry, ke kterým se připojil i jeho 	kandidát, generál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Dutra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Běhen dvou dnů byl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odeslán na farmu své rodiny 	v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Borja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 Rio Grande do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Sul</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aniž mu byla dána možnost nějakým způsobem 	zareagovat.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Opoziční Eduardo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Gomes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měl v té době velice blízko k vítězství, ale v jedné ze svých předvolebních řečí si proti sobě neobratně poštval pracující.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využil situace a navzdory sesazení, na kterém se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Dutra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podílel, vyjádřil svému kandidátovi ve volbách plnou podporu.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11176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48C2588-726B-4F90-A5E9-047B2B6CB562}"/>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Vláda generála </a:t>
            </a:r>
            <a:r>
              <a:rPr lang="cs-CZ" sz="4000" dirty="0" err="1">
                <a:solidFill>
                  <a:srgbClr val="FFFFFF"/>
                </a:solidFill>
              </a:rPr>
              <a:t>Dutry</a:t>
            </a:r>
            <a:r>
              <a:rPr lang="cs-CZ" sz="4000" dirty="0">
                <a:solidFill>
                  <a:srgbClr val="FFFFFF"/>
                </a:solidFill>
              </a:rPr>
              <a:t>, Ústava z roku 1946</a:t>
            </a:r>
          </a:p>
        </p:txBody>
      </p:sp>
      <p:sp>
        <p:nvSpPr>
          <p:cNvPr id="3" name="Zástupný obsah 2">
            <a:extLst>
              <a:ext uri="{FF2B5EF4-FFF2-40B4-BE49-F238E27FC236}">
                <a16:creationId xmlns:a16="http://schemas.microsoft.com/office/drawing/2014/main" id="{42488008-00D6-4730-8D75-2F594EC7C5D1}"/>
              </a:ext>
            </a:extLst>
          </p:cNvPr>
          <p:cNvSpPr>
            <a:spLocks noGrp="1"/>
          </p:cNvSpPr>
          <p:nvPr>
            <p:ph idx="1"/>
          </p:nvPr>
        </p:nvSpPr>
        <p:spPr>
          <a:xfrm>
            <a:off x="1371599" y="1590742"/>
            <a:ext cx="9724031" cy="4903364"/>
          </a:xfrm>
        </p:spPr>
        <p:txBody>
          <a:bodyPr anchor="ctr">
            <a:normAutofit lnSpcReduction="10000"/>
          </a:bodyPr>
          <a:lstStyle/>
          <a:p>
            <a:pPr marL="0" indent="0">
              <a:spcAft>
                <a:spcPts val="800"/>
              </a:spcAft>
              <a:buNone/>
            </a:pPr>
            <a:endParaRPr lang="cs-CZ"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2. prosince 1945 tak generál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Dutra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prezidentské volby skutečně vyhrál.</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lednu se ujal vlády a byla zahájena činnost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Ústavodárného shromáždění</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které 18. září 1946 odevzdalo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novou ústavu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která byla velice demokratická:</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zachovávala tři na sobě nezávislé moci ve státě, uzákonila přímé parlamentní volby, svobodu tisku 	a slova, uznala důležitost činnosti politických stran, volit mohli všichni Brazilci starší 18 let, kteří 	uměli číst a psát;</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tato ústava zůstala v platnosti po 20 let.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Dutra</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ale nebyl oblíbeným prezidentem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byl otevřeně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podřízen USA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nechal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potlačovat dělnické manifestace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omezil právo na stávku,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pronásledoval komunisty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 jejich stranu opět uvrhl do ilegality.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ekonomickém kontextu byla jeho vláda tristní – aby zabránil poválečné inflaci, vyčerpal veškeré státní rezervy a zároveň nijak nepodpořil průmyslovou výrobu. Neměl nejmenší smysl pro to, co po něm požadovala společnost.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oficiálně rozešel s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Dutrovou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vládou v prosinci 1946.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16524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76CB2CE-BA4D-444E-A60F-701FD78337B8}"/>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Růst </a:t>
            </a:r>
            <a:r>
              <a:rPr lang="cs-CZ" sz="4000" dirty="0" err="1">
                <a:solidFill>
                  <a:srgbClr val="FFFFFF"/>
                </a:solidFill>
              </a:rPr>
              <a:t>Vargasovy</a:t>
            </a:r>
            <a:r>
              <a:rPr lang="cs-CZ" sz="4000" dirty="0">
                <a:solidFill>
                  <a:srgbClr val="FFFFFF"/>
                </a:solidFill>
              </a:rPr>
              <a:t> politické moci</a:t>
            </a:r>
          </a:p>
        </p:txBody>
      </p:sp>
      <p:sp>
        <p:nvSpPr>
          <p:cNvPr id="3" name="Zástupný obsah 2">
            <a:extLst>
              <a:ext uri="{FF2B5EF4-FFF2-40B4-BE49-F238E27FC236}">
                <a16:creationId xmlns:a16="http://schemas.microsoft.com/office/drawing/2014/main" id="{46D8C293-6176-4AD8-AB6B-75A25C359898}"/>
              </a:ext>
            </a:extLst>
          </p:cNvPr>
          <p:cNvSpPr>
            <a:spLocks noGrp="1"/>
          </p:cNvSpPr>
          <p:nvPr>
            <p:ph idx="1"/>
          </p:nvPr>
        </p:nvSpPr>
        <p:spPr>
          <a:xfrm>
            <a:off x="1371599" y="2034072"/>
            <a:ext cx="9724031" cy="4529389"/>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Navzdory svému sesazení si bývalý prezident udržoval politický význam</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 roce 1946 byl zvolen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poslancem a senátorem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rekordním počtem hlasů.</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19075"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tentokrát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přešel do opozice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jak proti prezidentovi, tak proti straně Národní demokratické jednoty (UDN) v čele s Eduardem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Gomesem</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Vargasovým</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programem se stala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podpora průmyslu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vymýcení nezaměstnanosti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snížení cen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zboží.</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roce 1949, když se začaly připravovat prezidentské volby,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byl mezi kandidáty a v přímých volbách, které se konaly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v roce 1950 zvítězil a v lednu 1951 se znovu ujal vlády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 té době byla v Brazílii objevena nafta.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postaral o to, aby její těžba a prodej nepřešel do 	soukromých rukou a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Petrobrás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brazilská naftařská společnost, byla od samého počátku státním 	podnikem. Její zisky byly zásadní částkou ve státní pokladně.</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434341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24A22AE-DEAE-4CFD-85DC-5D8898B98D5C}"/>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9F80DDB4-636D-4606-AE47-DA0D3E562784}"/>
              </a:ext>
            </a:extLst>
          </p:cNvPr>
          <p:cNvSpPr>
            <a:spLocks noGrp="1"/>
          </p:cNvSpPr>
          <p:nvPr>
            <p:ph idx="1"/>
          </p:nvPr>
        </p:nvSpPr>
        <p:spPr>
          <a:xfrm>
            <a:off x="1371599" y="1885278"/>
            <a:ext cx="9724031" cy="4599497"/>
          </a:xfrm>
        </p:spPr>
        <p:txBody>
          <a:bodyPr anchor="ctr">
            <a:normAutofit/>
          </a:bodyPr>
          <a:lstStyle/>
          <a:p>
            <a:pPr marL="0"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 zasadil i 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zřízení řady vodních elektráren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oceláren</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továren</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výrobu nákladních aut a traktorů – snažil se 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založení co nejvíce státních podniků</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aby jejich zisků mohla využívat celá země.</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Ve své politice usiloval o stále větší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společenskou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právní ochranu dělníků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 podporoval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zahraniční</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investice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jako hybnou sílu pro rozvoj brazilského hospodářství. V zásadě mu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šlo o to zbavit Brazílii stigmatu rozvojové zemědělské země.</a:t>
            </a:r>
            <a:endParaRPr lang="cs-CZ" sz="17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Při svém návratu do prezidentské funkce se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setkal s několika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problémy</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 tím největším byla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ztráta jeho neomezené moci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demokratickém prostředí a tím i obtíže 	s prosazováním  vlastních návrhů.</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 Brazílie se navíc ocitla v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hospodářské krizi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jednak díky předchozí vládě a jednak díky tomu, že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Vargasova</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opatření byla dlouhodobá a bylo zapotřebí několika let, než se dostavily očekávané 	výsledky.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108567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EA1660F-C823-477E-9FA2-6884B498F21B}"/>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475A5C66-4F6E-46A5-A4DA-574140BC6B7F}"/>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V nepříznivé situaci došlo postupně k jeho politickému oslabení a významnému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nárůstu opozice</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která využívala médií a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obviňovala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Vargase</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z různých korupčních afér</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některých podložených, jiných smyšlených. Situace se vyhrotila nad ránem 5. srpna 1954. </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Toho rána byl spáchán atentát na jednoho z nejvýznamnějších opozičních politiků,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Carlose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Lacerdu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On sám sice vyvázl s lehkým škrábnutím, ale vojenský důstojník, který mu zajišťoval 	ochranu, při něm zemřel. Z objednání atentátu byl obviněn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Vargasův</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blízký spolupracovník. 	Armáda vtrhla do jeho kanceláře a na základě dokumentů, které v ní našla, obvinila jak prezidenta, 	tak jeho spolupracovníky z korupce a dala je k dispozici médiím. Přestože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sám neměl 	s většinou korupčních schémat nic společného, byl hnán k zodpovědnosti za všechny, protože 	pocházely z jeho kanceláře. Schylovalo se k dalšímu vojenskému převratu.</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vše vyřešil nečekaným způsobem. Zahnaný do kouta se 24. srpna 1954 zastřelil.</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340990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mapa&#10;&#10;Popis byl vytvořen automaticky">
            <a:extLst>
              <a:ext uri="{FF2B5EF4-FFF2-40B4-BE49-F238E27FC236}">
                <a16:creationId xmlns:a16="http://schemas.microsoft.com/office/drawing/2014/main" id="{CFB4CEFC-80FA-40BC-A824-FF8651BABF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0466" y="643466"/>
            <a:ext cx="5571067" cy="5571067"/>
          </a:xfrm>
          <a:prstGeom prst="rect">
            <a:avLst/>
          </a:prstGeom>
        </p:spPr>
      </p:pic>
    </p:spTree>
    <p:extLst>
      <p:ext uri="{BB962C8B-B14F-4D97-AF65-F5344CB8AC3E}">
        <p14:creationId xmlns:p14="http://schemas.microsoft.com/office/powerpoint/2010/main" val="2017543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316B078-9D20-4C8B-BFF3-9A1F1CCDF652}"/>
              </a:ext>
            </a:extLst>
          </p:cNvPr>
          <p:cNvSpPr>
            <a:spLocks noGrp="1"/>
          </p:cNvSpPr>
          <p:nvPr>
            <p:ph type="title"/>
          </p:nvPr>
        </p:nvSpPr>
        <p:spPr>
          <a:xfrm>
            <a:off x="1371599" y="294538"/>
            <a:ext cx="9895951" cy="1033669"/>
          </a:xfrm>
        </p:spPr>
        <p:txBody>
          <a:bodyPr>
            <a:normAutofit/>
          </a:bodyPr>
          <a:lstStyle/>
          <a:p>
            <a:r>
              <a:rPr lang="cs-CZ" sz="4000" dirty="0" err="1">
                <a:solidFill>
                  <a:srgbClr val="FFFFFF"/>
                </a:solidFill>
              </a:rPr>
              <a:t>Vargasova</a:t>
            </a:r>
            <a:r>
              <a:rPr lang="cs-CZ" sz="4000" dirty="0">
                <a:solidFill>
                  <a:srgbClr val="FFFFFF"/>
                </a:solidFill>
              </a:rPr>
              <a:t> sebevražda</a:t>
            </a:r>
          </a:p>
        </p:txBody>
      </p:sp>
      <p:sp>
        <p:nvSpPr>
          <p:cNvPr id="3" name="Zástupný obsah 2">
            <a:extLst>
              <a:ext uri="{FF2B5EF4-FFF2-40B4-BE49-F238E27FC236}">
                <a16:creationId xmlns:a16="http://schemas.microsoft.com/office/drawing/2014/main" id="{92BD56E0-BF06-4B19-BC33-105BAD4C18F2}"/>
              </a:ext>
            </a:extLst>
          </p:cNvPr>
          <p:cNvSpPr>
            <a:spLocks noGrp="1"/>
          </p:cNvSpPr>
          <p:nvPr>
            <p:ph idx="1"/>
          </p:nvPr>
        </p:nvSpPr>
        <p:spPr>
          <a:xfrm>
            <a:off x="1371599" y="1891970"/>
            <a:ext cx="9724031" cy="4671492"/>
          </a:xfrm>
        </p:spPr>
        <p:txBody>
          <a:bodyPr anchor="ctr">
            <a:normAutofit/>
          </a:bodyPr>
          <a:lstStyle/>
          <a:p>
            <a:pPr marL="0" indent="0">
              <a:spcAft>
                <a:spcPts val="800"/>
              </a:spcAft>
              <a:buNone/>
            </a:pP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Sebevražda byla posledním </a:t>
            </a:r>
            <a:r>
              <a:rPr lang="cs-CZ" sz="1700" b="1" dirty="0" err="1">
                <a:effectLst/>
                <a:latin typeface="Times New Roman" panose="02020603050405020304" pitchFamily="18" charset="0"/>
                <a:ea typeface="Calibri" panose="020F0502020204030204" pitchFamily="34" charset="0"/>
                <a:cs typeface="Times New Roman" panose="02020603050405020304" pitchFamily="18" charset="0"/>
              </a:rPr>
              <a:t>Vargasovým</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 politickým tahem, díky kterému se z něj ze dne na den stal národní hrdina a mučedník. </a:t>
            </a:r>
          </a:p>
          <a:p>
            <a:pPr marL="0" indent="0">
              <a:spcAft>
                <a:spcPts val="800"/>
              </a:spcAft>
              <a:buNone/>
            </a:pPr>
            <a:r>
              <a:rPr lang="cs-CZ" sz="1700" dirty="0">
                <a:latin typeface="Times New Roman" panose="02020603050405020304" pitchFamily="18" charset="0"/>
                <a:ea typeface="Calibri" panose="020F0502020204030204" pitchFamily="34" charset="0"/>
                <a:cs typeface="Times New Roman" panose="02020603050405020304" pitchFamily="18" charset="0"/>
              </a:rPr>
              <a:t>	</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Tisíce lidí vyrazili do ulic, kde jej oplakávali a vzápětí začali ničit vše, co bylo spojeno s opozicí – 	strhávali ze zdí předvolební plakáty opozičních politiků, házeli kameny na velvyslanectví USA.</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Na Carlose </a:t>
            </a:r>
            <a:r>
              <a:rPr lang="cs-CZ" sz="1700" dirty="0" err="1">
                <a:effectLst/>
                <a:latin typeface="Times New Roman" panose="02020603050405020304" pitchFamily="18" charset="0"/>
                <a:ea typeface="Calibri" panose="020F0502020204030204" pitchFamily="34" charset="0"/>
                <a:cs typeface="Times New Roman" panose="02020603050405020304" pitchFamily="18" charset="0"/>
              </a:rPr>
              <a:t>Lacerdu</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byl uspořádán hon v ulicích – politik se zachránil útěkem na americké 	velvyslanectví, odkud byl převezen helikoptérou na jednu z lodí kotvící v přístavu. </a:t>
            </a: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Lidé zaútočili rovněž na redakce hlavních brazilských deníků.</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O den později se jeho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pohřbu zúčastnil dav lidí</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z nichž někteří usedavě plakali, jiní omdlívali a některé bylo těžké odtrhnout od rakve, kterou objímali. Z rozlítostněného davu se zanedlouho stal dav rozvášněný – </a:t>
            </a:r>
            <a:r>
              <a:rPr lang="cs-CZ" sz="1700" b="1" dirty="0">
                <a:effectLst/>
                <a:latin typeface="Times New Roman" panose="02020603050405020304" pitchFamily="18" charset="0"/>
                <a:ea typeface="Calibri" panose="020F0502020204030204" pitchFamily="34" charset="0"/>
                <a:cs typeface="Times New Roman" panose="02020603050405020304" pitchFamily="18" charset="0"/>
              </a:rPr>
              <a:t>zaútočil na blízkou základnu brazilského vojenského letectví</a:t>
            </a:r>
            <a:r>
              <a:rPr lang="cs-CZ" sz="1700" dirty="0">
                <a:effectLst/>
                <a:latin typeface="Times New Roman" panose="02020603050405020304" pitchFamily="18" charset="0"/>
                <a:ea typeface="Calibri" panose="020F0502020204030204" pitchFamily="34" charset="0"/>
                <a:cs typeface="Times New Roman" panose="02020603050405020304" pitchFamily="18" charset="0"/>
              </a:rPr>
              <a:t>. Vojáci odpověděli střelbou do neozbrojené masy lidí. Nepokoje trvaly v ulicích Ria až do noci.</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700" dirty="0"/>
          </a:p>
        </p:txBody>
      </p:sp>
    </p:spTree>
    <p:extLst>
      <p:ext uri="{BB962C8B-B14F-4D97-AF65-F5344CB8AC3E}">
        <p14:creationId xmlns:p14="http://schemas.microsoft.com/office/powerpoint/2010/main" val="393442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dpis 3">
            <a:extLst>
              <a:ext uri="{FF2B5EF4-FFF2-40B4-BE49-F238E27FC236}">
                <a16:creationId xmlns:a16="http://schemas.microsoft.com/office/drawing/2014/main" id="{2192F698-FEB8-44DF-8982-5CD7B431B38E}"/>
              </a:ext>
            </a:extLst>
          </p:cNvPr>
          <p:cNvSpPr>
            <a:spLocks noGrp="1"/>
          </p:cNvSpPr>
          <p:nvPr>
            <p:ph type="title"/>
          </p:nvPr>
        </p:nvSpPr>
        <p:spPr>
          <a:xfrm>
            <a:off x="649270" y="506727"/>
            <a:ext cx="3885141" cy="1526741"/>
          </a:xfrm>
        </p:spPr>
        <p:txBody>
          <a:bodyPr vert="horz" lIns="91440" tIns="45720" rIns="91440" bIns="45720" rtlCol="0" anchor="ctr">
            <a:normAutofit/>
          </a:bodyPr>
          <a:lstStyle/>
          <a:p>
            <a:pPr algn="r"/>
            <a:r>
              <a:rPr lang="en-US" sz="3000" kern="1200">
                <a:solidFill>
                  <a:schemeClr val="bg1"/>
                </a:solidFill>
                <a:latin typeface="+mj-lt"/>
                <a:ea typeface="+mj-ea"/>
                <a:cs typeface="+mj-cs"/>
              </a:rPr>
              <a:t>Vargasův pohřeb</a:t>
            </a:r>
          </a:p>
        </p:txBody>
      </p:sp>
      <p:cxnSp>
        <p:nvCxnSpPr>
          <p:cNvPr id="87" name="Straight Connector 86">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79724314-B0C6-40F8-B069-19C23B902513}"/>
              </a:ext>
            </a:extLst>
          </p:cNvPr>
          <p:cNvSpPr>
            <a:spLocks noGrp="1"/>
          </p:cNvSpPr>
          <p:nvPr>
            <p:ph sz="half" idx="1"/>
          </p:nvPr>
        </p:nvSpPr>
        <p:spPr>
          <a:xfrm>
            <a:off x="4945336" y="506727"/>
            <a:ext cx="6609921" cy="1526741"/>
          </a:xfrm>
        </p:spPr>
        <p:txBody>
          <a:bodyPr vert="horz" lIns="91440" tIns="45720" rIns="91440" bIns="45720" rtlCol="0" anchor="ctr">
            <a:normAutofit/>
          </a:bodyPr>
          <a:lstStyle/>
          <a:p>
            <a:endParaRPr lang="en-US" sz="2200">
              <a:solidFill>
                <a:schemeClr val="bg1"/>
              </a:solidFill>
            </a:endParaRPr>
          </a:p>
        </p:txBody>
      </p:sp>
      <p:pic>
        <p:nvPicPr>
          <p:cNvPr id="10" name="Zástupný obsah 9" descr="Obsah obrázku osoba, exteriér, dav, lidé&#10;&#10;Popis byl vytvořen automaticky">
            <a:extLst>
              <a:ext uri="{FF2B5EF4-FFF2-40B4-BE49-F238E27FC236}">
                <a16:creationId xmlns:a16="http://schemas.microsoft.com/office/drawing/2014/main" id="{EB47945E-076D-4BC8-A8F3-A18379C0222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634" r="2" b="3546"/>
          <a:stretch/>
        </p:blipFill>
        <p:spPr>
          <a:xfrm>
            <a:off x="393308" y="2523915"/>
            <a:ext cx="5559480" cy="3749040"/>
          </a:xfrm>
          <a:prstGeom prst="rect">
            <a:avLst/>
          </a:prstGeom>
        </p:spPr>
      </p:pic>
      <p:pic>
        <p:nvPicPr>
          <p:cNvPr id="8" name="Zástupný obsah 7" descr="Obsah obrázku exteriér, budova, bílá, staré&#10;&#10;Popis byl vytvořen automaticky">
            <a:extLst>
              <a:ext uri="{FF2B5EF4-FFF2-40B4-BE49-F238E27FC236}">
                <a16:creationId xmlns:a16="http://schemas.microsoft.com/office/drawing/2014/main" id="{65FB003C-ED96-4B91-95B4-AAA3181189E7}"/>
              </a:ext>
            </a:extLst>
          </p:cNvPr>
          <p:cNvPicPr>
            <a:picLocks noChangeAspect="1"/>
          </p:cNvPicPr>
          <p:nvPr/>
        </p:nvPicPr>
        <p:blipFill rotWithShape="1">
          <a:blip r:embed="rId3">
            <a:extLst>
              <a:ext uri="{28A0092B-C50C-407E-A947-70E740481C1C}">
                <a14:useLocalDpi xmlns:a14="http://schemas.microsoft.com/office/drawing/2010/main" val="0"/>
              </a:ext>
            </a:extLst>
          </a:blip>
          <a:srcRect t="10294" r="-3" b="15432"/>
          <a:stretch/>
        </p:blipFill>
        <p:spPr>
          <a:xfrm>
            <a:off x="6251736" y="2527997"/>
            <a:ext cx="5546955" cy="3749040"/>
          </a:xfrm>
          <a:prstGeom prst="rect">
            <a:avLst/>
          </a:prstGeom>
        </p:spPr>
      </p:pic>
    </p:spTree>
    <p:extLst>
      <p:ext uri="{BB962C8B-B14F-4D97-AF65-F5344CB8AC3E}">
        <p14:creationId xmlns:p14="http://schemas.microsoft.com/office/powerpoint/2010/main" val="142010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463AED2-7757-4904-9BC6-42AADB2AABD3}"/>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C28C1D70-CCC1-43FA-878B-47CDA8AA5B35}"/>
              </a:ext>
            </a:extLst>
          </p:cNvPr>
          <p:cNvSpPr>
            <a:spLocks noGrp="1"/>
          </p:cNvSpPr>
          <p:nvPr>
            <p:ph idx="1"/>
          </p:nvPr>
        </p:nvSpPr>
        <p:spPr>
          <a:xfrm>
            <a:off x="1371599" y="2174033"/>
            <a:ext cx="9724031" cy="3937518"/>
          </a:xfrm>
        </p:spPr>
        <p:txBody>
          <a:bodyPr anchor="ctr">
            <a:normAutofit/>
          </a:bodyPr>
          <a:lstStyle/>
          <a:p>
            <a:pPr marL="0" indent="0">
              <a:spcAft>
                <a:spcPts val="800"/>
              </a:spcAft>
              <a:buNone/>
            </a:pP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Ve svém dopise na rozloučenou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napsal: </a:t>
            </a:r>
          </a:p>
          <a:p>
            <a:pPr marL="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i="1" dirty="0">
                <a:effectLst/>
                <a:latin typeface="Times New Roman" panose="02020603050405020304" pitchFamily="18" charset="0"/>
                <a:ea typeface="Calibri" panose="020F0502020204030204" pitchFamily="34" charset="0"/>
                <a:cs typeface="Times New Roman" panose="02020603050405020304" pitchFamily="18" charset="0"/>
              </a:rPr>
              <a:t>„Volím tuto cestu, abych mohl být vždy přítomný ve vašich životech. /…/ 	Neobávám se ničeho. Klidný dělám tento krok směrem k věčnosti a odcházím ze 	života, abych mohl vstoupit do dějin.“</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Jeho gesto mělo silný politický význam – odzbrojilo opozici i armádu, která plánovala vojenský převrat. Jeden z opozičních politiků jeho akt okomentoval slovy: </a:t>
            </a:r>
            <a:r>
              <a:rPr lang="cs-CZ" sz="2000" i="1" dirty="0">
                <a:effectLst/>
                <a:latin typeface="Times New Roman" panose="02020603050405020304" pitchFamily="18" charset="0"/>
                <a:ea typeface="Calibri" panose="020F0502020204030204" pitchFamily="34" charset="0"/>
                <a:cs typeface="Times New Roman" panose="02020603050405020304" pitchFamily="18" charset="0"/>
              </a:rPr>
              <a:t>„Znovu se mu nad námi podařilo zvítězit.“ </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83288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42655F-F589-4F1C-925B-35642F748825}"/>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Liberální aliance</a:t>
            </a:r>
          </a:p>
        </p:txBody>
      </p:sp>
      <p:sp>
        <p:nvSpPr>
          <p:cNvPr id="3" name="Zástupný obsah 2">
            <a:extLst>
              <a:ext uri="{FF2B5EF4-FFF2-40B4-BE49-F238E27FC236}">
                <a16:creationId xmlns:a16="http://schemas.microsoft.com/office/drawing/2014/main" id="{F194A34B-7128-4452-857C-87483969BABA}"/>
              </a:ext>
            </a:extLst>
          </p:cNvPr>
          <p:cNvSpPr>
            <a:spLocks noGrp="1"/>
          </p:cNvSpPr>
          <p:nvPr>
            <p:ph idx="1"/>
          </p:nvPr>
        </p:nvSpPr>
        <p:spPr>
          <a:xfrm>
            <a:off x="1371599" y="1891970"/>
            <a:ext cx="9724031" cy="4584331"/>
          </a:xfrm>
        </p:spPr>
        <p:txBody>
          <a:bodyPr anchor="ctr">
            <a:normAutofit/>
          </a:bodyPr>
          <a:lstStyle/>
          <a:p>
            <a:pPr marL="220980" indent="0">
              <a:spcAft>
                <a:spcPts val="800"/>
              </a:spcAft>
              <a:buNone/>
            </a:pP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Program</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nové strany se zaměřil na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modernizaci země</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220980" indent="0">
              <a:spcAft>
                <a:spcPts val="800"/>
              </a:spcAft>
              <a:buNone/>
            </a:pP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upřednostnění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průmyslu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před zemědělstvím, požadavek na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začlenění širších 	společenských vrstev do politického života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 zemi; přislíbila věnovat se problémů 	sociální nespravedlnosti – chtěli se zasadit o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snížení pracovní doby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na 8 hodin,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zavedení dovolené</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ustanovení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minimální mzdy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ochrany dětských dělníků a 	žen</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Ve druhé polovině roku 1929, Liberální aliance zahájila předvolební kampaň do té doby neviděnou – svolávala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politické mítinky pod širým nebem</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vypravovala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kolony aut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se svými zástupci, kteří shromážděnému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davu představovali svůj program a diskutovali s ním</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Její protikandidát zatím hovořil o svém programu v uzavřené společnosti vlivných politiků a boháčů a zakončoval schůzi banketem.</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316808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FED4F34-DDA9-47D6-B2F9-865324D9A90D}"/>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BD57993C-8E83-4EE7-92BB-2E3732080EB3}"/>
              </a:ext>
            </a:extLst>
          </p:cNvPr>
          <p:cNvSpPr>
            <a:spLocks noGrp="1"/>
          </p:cNvSpPr>
          <p:nvPr>
            <p:ph idx="1"/>
          </p:nvPr>
        </p:nvSpPr>
        <p:spPr>
          <a:xfrm>
            <a:off x="1371599" y="1744824"/>
            <a:ext cx="9724031" cy="5271796"/>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Ani tato strategie ovšem opozici nestačila k dosažení vítězství ve volbách a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prezidentem se stal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Júlio</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Prestes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kandidát úřadujícího prezidenta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Washingtona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Luíse</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Dlužno dodat, že v té době byly běžné různé volební podvody i kupování hlasů, už proto, že odevzdávání hlasů nebylo tajné.</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Opozice sice vítězství protikandidáta uznala, nehodlala se ale smířit se stávající 	správou státu, která hájila práva naprosté menšiny. Rozhodla se pro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vojenský </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převrat</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Spiklenci povolali zpět do vlasti důstojníky, kteří se účastnili nepodařených vojenských povstání během dvacátých let. Spolu s mladými opozičními lídry měli tvořit jádro vojenského převratu. </a:t>
            </a: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Přestože bylo vše připravené k povstání, jeho šéfové vyčkávali, protože si nebyli jistí masovou podporou populace ani ostatních brazilských států.</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381125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6920F8-0706-471D-8A54-B08EA213AAEE}"/>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B5EB2029-D2B8-4FD7-A248-3F59BB022566}"/>
              </a:ext>
            </a:extLst>
          </p:cNvPr>
          <p:cNvSpPr>
            <a:spLocks noGrp="1"/>
          </p:cNvSpPr>
          <p:nvPr>
            <p:ph idx="1"/>
          </p:nvPr>
        </p:nvSpPr>
        <p:spPr>
          <a:xfrm>
            <a:off x="1371599" y="1597432"/>
            <a:ext cx="9724031" cy="5555106"/>
          </a:xfrm>
        </p:spPr>
        <p:txBody>
          <a:bodyPr anchor="ctr">
            <a:normAutofit/>
          </a:bodyPr>
          <a:lstStyle/>
          <a:p>
            <a:pPr marL="219075"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Situace se změnila jednoho odpoledne, 26. července 1930. </a:t>
            </a:r>
          </a:p>
          <a:p>
            <a:pPr marL="219075" indent="0">
              <a:spcAft>
                <a:spcPts val="800"/>
              </a:spcAft>
              <a:buNone/>
            </a:pPr>
            <a:r>
              <a:rPr lang="cs-CZ" sz="1600" dirty="0">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João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Pessoa</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opoziční kandidát na zástupce prezidenta v posledních volbách, byl zastřelen za 	bílého dne v jedné z luxusních kaváren v Recife. </a:t>
            </a:r>
          </a:p>
          <a:p>
            <a:pPr marL="219075"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Přestože se zdálo být hlavním motivem činu osobní vyřizování účtů, vražda se zpolitizovala a spiklenci napojení na opoziční Liberální alianci ji využili ke svým účelům. Obvinili vládu z podpory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Pessoových</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odpůrců i samotného vraha. Populace byla vraždou šokována a pobouřena.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Ostentativní pohřeb se státními poctami proběhl jak v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Pessoově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rodné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Paraíbě</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tak v hlavním městě, Riu de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Při té příležitosti vzal jeden z poslanců do ruky megafon a zvolal: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i="1" dirty="0">
                <a:effectLst/>
                <a:latin typeface="Times New Roman" panose="02020603050405020304" pitchFamily="18" charset="0"/>
                <a:ea typeface="Calibri" panose="020F0502020204030204" pitchFamily="34" charset="0"/>
                <a:cs typeface="Times New Roman" panose="02020603050405020304" pitchFamily="18" charset="0"/>
              </a:rPr>
              <a:t>„V této rakvi neleží tělo významného spoluobčana, leží zde mrtvola národa! /…/. Vy, lidé 	z Rio Grande do </a:t>
            </a:r>
            <a:r>
              <a:rPr lang="cs-CZ" sz="1600" b="1" i="1" dirty="0" err="1">
                <a:effectLst/>
                <a:latin typeface="Times New Roman" panose="02020603050405020304" pitchFamily="18" charset="0"/>
                <a:ea typeface="Calibri" panose="020F0502020204030204" pitchFamily="34" charset="0"/>
                <a:cs typeface="Times New Roman" panose="02020603050405020304" pitchFamily="18" charset="0"/>
              </a:rPr>
              <a:t>Sul</a:t>
            </a:r>
            <a:r>
              <a:rPr lang="cs-CZ" sz="1600" b="1" i="1" dirty="0">
                <a:effectLst/>
                <a:latin typeface="Times New Roman" panose="02020603050405020304" pitchFamily="18" charset="0"/>
                <a:ea typeface="Calibri" panose="020F0502020204030204" pitchFamily="34" charset="0"/>
                <a:cs typeface="Times New Roman" panose="02020603050405020304" pitchFamily="18" charset="0"/>
              </a:rPr>
              <a:t> a z </a:t>
            </a:r>
            <a:r>
              <a:rPr lang="cs-CZ" sz="1600" b="1" i="1"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600" b="1" i="1" dirty="0">
                <a:effectLst/>
                <a:latin typeface="Times New Roman" panose="02020603050405020304" pitchFamily="18" charset="0"/>
                <a:ea typeface="Calibri" panose="020F0502020204030204" pitchFamily="34" charset="0"/>
                <a:cs typeface="Times New Roman" panose="02020603050405020304" pitchFamily="18" charset="0"/>
              </a:rPr>
              <a:t>, přijďte splnit svůj slib! Lid je připraven položit život za svobodu!“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Byla to jiskra, která měla za několik měsíců zažehnout povstání.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201497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4AE13C-D462-48D1-8B20-A8E29D826630}"/>
              </a:ext>
            </a:extLst>
          </p:cNvPr>
          <p:cNvSpPr>
            <a:spLocks noGrp="1"/>
          </p:cNvSpPr>
          <p:nvPr>
            <p:ph type="title"/>
          </p:nvPr>
        </p:nvSpPr>
        <p:spPr>
          <a:xfrm>
            <a:off x="1371599" y="294538"/>
            <a:ext cx="9895951" cy="1033669"/>
          </a:xfrm>
        </p:spPr>
        <p:txBody>
          <a:bodyPr>
            <a:normAutofit/>
          </a:bodyPr>
          <a:lstStyle/>
          <a:p>
            <a:r>
              <a:rPr lang="cs-CZ" sz="4000" dirty="0">
                <a:solidFill>
                  <a:srgbClr val="FFFFFF"/>
                </a:solidFill>
              </a:rPr>
              <a:t>Civilní a vojenské povstání</a:t>
            </a:r>
          </a:p>
        </p:txBody>
      </p:sp>
      <p:sp>
        <p:nvSpPr>
          <p:cNvPr id="3" name="Zástupný obsah 2">
            <a:extLst>
              <a:ext uri="{FF2B5EF4-FFF2-40B4-BE49-F238E27FC236}">
                <a16:creationId xmlns:a16="http://schemas.microsoft.com/office/drawing/2014/main" id="{09C15350-15E3-4549-A5E8-407769F07703}"/>
              </a:ext>
            </a:extLst>
          </p:cNvPr>
          <p:cNvSpPr>
            <a:spLocks noGrp="1"/>
          </p:cNvSpPr>
          <p:nvPr>
            <p:ph idx="1"/>
          </p:nvPr>
        </p:nvSpPr>
        <p:spPr>
          <a:xfrm>
            <a:off x="1371599" y="1772816"/>
            <a:ext cx="9724031" cy="4721290"/>
          </a:xfrm>
        </p:spPr>
        <p:txBody>
          <a:bodyPr anchor="ctr">
            <a:normAutofit/>
          </a:bodyPr>
          <a:lstStyle/>
          <a:p>
            <a:pPr marL="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3. října 1930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propuklo civilní a vojenské povstání s politickou podporou strany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Liberální aliance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220980" indent="0">
              <a:spcAft>
                <a:spcPts val="800"/>
              </a:spcAft>
              <a:buNone/>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Vojenský převrat začal simultánně v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Minas</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Rio Grande do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Sul</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 v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Paraíbě</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22098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Ozbrojeným složkám velel důstojník Pedro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Aurélio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Goés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Monteiro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Jeho strategií bylo v první fázi neutralizovat vládní armádu, a to dvěma způsoby: přesvědčit vojáky, aby se přidali na stranu vzbouřenců, popřípadě využít momentu překvapení a dobýt hlavní vojenské základny v zemi. Jeho strategie se ukázala být úspěšnou a vojáci až po nižší důstojníky se masové přidávali na stranu povstalců. Povstalecká vojska měla zásadní podporu v oddílech vojenské policie, což byly malé, velice dobře vyzbrojené vojenské oddíly, které byly pod přímou správou guvernérů jednotlivých států; ti všichni byli podporováni navíc i oddíly civilních dobrovolníků.</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Během několika dní </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vojska Liberální aliance </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dobyla celý sever země, a podmanila si vládu všech států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Pernambuco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Alagoas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Ceará</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Piauí</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Maranhão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Rio Grande do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Norte</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Zbývalo jen dobýt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Bahii</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Během týdne byl obsazen i jih země a vojsko se vydalo směrem k </a:t>
            </a:r>
            <a:r>
              <a:rPr lang="cs-CZ" sz="1600" dirty="0" err="1">
                <a:effectLst/>
                <a:latin typeface="Times New Roman" panose="02020603050405020304" pitchFamily="18" charset="0"/>
                <a:ea typeface="Calibri" panose="020F0502020204030204" pitchFamily="34" charset="0"/>
                <a:cs typeface="Times New Roman" panose="02020603050405020304" pitchFamily="18" charset="0"/>
              </a:rPr>
              <a:t>São</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Paulu. </a:t>
            </a:r>
          </a:p>
          <a:p>
            <a:pPr marL="0" indent="0">
              <a:spcAft>
                <a:spcPts val="800"/>
              </a:spcAft>
              <a:buNone/>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Vzhledem k tomu, že v tomto okamžiku byly šance povstalců na úspěch značné</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Getúlio</a:t>
            </a: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600" b="1" dirty="0" err="1">
                <a:effectLst/>
                <a:latin typeface="Times New Roman" panose="02020603050405020304" pitchFamily="18" charset="0"/>
                <a:ea typeface="Calibri" panose="020F0502020204030204" pitchFamily="34" charset="0"/>
                <a:cs typeface="Times New Roman" panose="02020603050405020304" pitchFamily="18" charset="0"/>
              </a:rPr>
              <a:t>Vargas</a:t>
            </a: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 neúspěšný opoziční kandidát na prezidenta, se rozhodl využít situace a postavil se do čela velení civilní části povstání.</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1600" dirty="0"/>
          </a:p>
        </p:txBody>
      </p:sp>
    </p:spTree>
    <p:extLst>
      <p:ext uri="{BB962C8B-B14F-4D97-AF65-F5344CB8AC3E}">
        <p14:creationId xmlns:p14="http://schemas.microsoft.com/office/powerpoint/2010/main" val="241622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5072D35-2225-4E3A-B4CC-943DFB6CA07D}"/>
              </a:ext>
            </a:extLst>
          </p:cNvPr>
          <p:cNvSpPr>
            <a:spLocks noGrp="1"/>
          </p:cNvSpPr>
          <p:nvPr>
            <p:ph type="title"/>
          </p:nvPr>
        </p:nvSpPr>
        <p:spPr>
          <a:xfrm>
            <a:off x="1371599" y="294538"/>
            <a:ext cx="9895951" cy="1033669"/>
          </a:xfrm>
        </p:spPr>
        <p:txBody>
          <a:bodyPr>
            <a:normAutofit/>
          </a:bodyPr>
          <a:lstStyle/>
          <a:p>
            <a:endParaRPr lang="cs-CZ" sz="4000">
              <a:solidFill>
                <a:srgbClr val="FFFFFF"/>
              </a:solidFill>
            </a:endParaRPr>
          </a:p>
        </p:txBody>
      </p:sp>
      <p:sp>
        <p:nvSpPr>
          <p:cNvPr id="3" name="Zástupný obsah 2">
            <a:extLst>
              <a:ext uri="{FF2B5EF4-FFF2-40B4-BE49-F238E27FC236}">
                <a16:creationId xmlns:a16="http://schemas.microsoft.com/office/drawing/2014/main" id="{C545492C-3F3F-492C-9D85-84A1376ED109}"/>
              </a:ext>
            </a:extLst>
          </p:cNvPr>
          <p:cNvSpPr>
            <a:spLocks noGrp="1"/>
          </p:cNvSpPr>
          <p:nvPr>
            <p:ph idx="1"/>
          </p:nvPr>
        </p:nvSpPr>
        <p:spPr>
          <a:xfrm>
            <a:off x="1371599" y="2318197"/>
            <a:ext cx="9724031" cy="3683358"/>
          </a:xfrm>
        </p:spPr>
        <p:txBody>
          <a:bodyPr anchor="ctr">
            <a:normAutofit/>
          </a:bodyPr>
          <a:lstStyle/>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Mezitím se v Riu de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Janeiru</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očekával vojenský střet století mezi vládními a povstaleckými vojenskými oddíly. Ten se ale stále oddaloval kvůli nepřetržitým dešťům. Nakonec i ve vládních oddílech prezident Washington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Luís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ztrácel podporu, ale stále se odmítal vzdát a odstoupit.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Teprve 24. října, měsíc před koncem jeho mandátu, vnikli povstalci do 	prezidentského paláce. </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Washington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Luís</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byl odvezen do pevnosti na </a:t>
            </a:r>
            <a:r>
              <a:rPr lang="cs-CZ" sz="2000" b="1" dirty="0" err="1">
                <a:effectLst/>
                <a:latin typeface="Times New Roman" panose="02020603050405020304" pitchFamily="18" charset="0"/>
                <a:ea typeface="Calibri" panose="020F0502020204030204" pitchFamily="34" charset="0"/>
                <a:cs typeface="Times New Roman" panose="02020603050405020304" pitchFamily="18" charset="0"/>
              </a:rPr>
              <a:t>Copacabaně</a:t>
            </a:r>
            <a:r>
              <a:rPr lang="cs-CZ" sz="2000" b="1" dirty="0">
                <a:effectLst/>
                <a:latin typeface="Times New Roman" panose="02020603050405020304" pitchFamily="18" charset="0"/>
                <a:ea typeface="Calibri" panose="020F0502020204030204" pitchFamily="34" charset="0"/>
                <a:cs typeface="Times New Roman" panose="02020603050405020304" pitchFamily="18" charset="0"/>
              </a:rPr>
              <a:t> 	a o měsíc později emigroval do Evropy</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Dne 3. listopadu 1930 vzbouřenci předali moc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Getúliovi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Vargasovi</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který se stal prezidentem provizorní vlády.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67012313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5173</Words>
  <Application>Microsoft Office PowerPoint</Application>
  <PresentationFormat>Širokoúhlá obrazovka</PresentationFormat>
  <Paragraphs>187</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Calibri</vt:lpstr>
      <vt:lpstr>Calibri Light</vt:lpstr>
      <vt:lpstr>Times New Roman</vt:lpstr>
      <vt:lpstr>Motiv Office</vt:lpstr>
      <vt:lpstr>DRUHÁ REPUBLIKA,  NOVÝ STÁT,  POVÁLEČNÁ LÉTA</vt:lpstr>
      <vt:lpstr>Krize První republiky</vt:lpstr>
      <vt:lpstr>Prezentace aplikace PowerPoint</vt:lpstr>
      <vt:lpstr>Prezentace aplikace PowerPoint</vt:lpstr>
      <vt:lpstr>Liberální aliance</vt:lpstr>
      <vt:lpstr>Prezentace aplikace PowerPoint</vt:lpstr>
      <vt:lpstr>Prezentace aplikace PowerPoint</vt:lpstr>
      <vt:lpstr>Civilní a vojenské povstání</vt:lpstr>
      <vt:lpstr>Prezentace aplikace PowerPoint</vt:lpstr>
      <vt:lpstr>DRUHÁ REPUBLIKA</vt:lpstr>
      <vt:lpstr>Prezentace aplikace PowerPoint</vt:lpstr>
      <vt:lpstr>Prezentace aplikace PowerPoint</vt:lpstr>
      <vt:lpstr>Prezentace aplikace PowerPoint</vt:lpstr>
      <vt:lpstr>Občanská válka roku 1932   – Konstituční revoluce v São Paulu</vt:lpstr>
      <vt:lpstr>Prezentace aplikace PowerPoint</vt:lpstr>
      <vt:lpstr>Konstituční revoluce v São Paulu</vt:lpstr>
      <vt:lpstr>Prezentace aplikace PowerPoint</vt:lpstr>
      <vt:lpstr>Prezentace aplikace PowerPoint</vt:lpstr>
      <vt:lpstr>Prezentace aplikace PowerPoint</vt:lpstr>
      <vt:lpstr>Ústava z roku 1934</vt:lpstr>
      <vt:lpstr>Prezentace aplikace PowerPoint</vt:lpstr>
      <vt:lpstr>Brazilský fašismus – Brazilské integralistické hnutí</vt:lpstr>
      <vt:lpstr>Národní osvobozenecká aliance (ANL)</vt:lpstr>
      <vt:lpstr>Intervence brazilských komunistů</vt:lpstr>
      <vt:lpstr>Prezentace aplikace PowerPoint</vt:lpstr>
      <vt:lpstr>NOVÝ STÁT (1937-1945)</vt:lpstr>
      <vt:lpstr>Podpora národního umění a zvyků</vt:lpstr>
      <vt:lpstr>Dělnická otázka a Druhá světová válka</vt:lpstr>
      <vt:lpstr>Prezentace aplikace PowerPoint</vt:lpstr>
      <vt:lpstr>Křehká demokracie</vt:lpstr>
      <vt:lpstr>Luís Carlos Prestes (1898-1990)</vt:lpstr>
      <vt:lpstr>Prezentace aplikace PowerPoint</vt:lpstr>
      <vt:lpstr>Prezentace aplikace PowerPoint</vt:lpstr>
      <vt:lpstr>Vznik nových politických stran</vt:lpstr>
      <vt:lpstr>Prezentace aplikace PowerPoint</vt:lpstr>
      <vt:lpstr>Vláda generála Dutry, Ústava z roku 1946</vt:lpstr>
      <vt:lpstr>Růst Vargasovy politické moci</vt:lpstr>
      <vt:lpstr>Prezentace aplikace PowerPoint</vt:lpstr>
      <vt:lpstr>Prezentace aplikace PowerPoint</vt:lpstr>
      <vt:lpstr>Vargasova sebevražda</vt:lpstr>
      <vt:lpstr>Vargasův pohřeb</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DRUHÁ REPUBLIKA,  NOVÝ STÁT,  POVÁLEČNÁ LÉTA</dc:title>
  <dc:creator>Eva Batličková</dc:creator>
  <cp:lastModifiedBy>Eva Batlickova</cp:lastModifiedBy>
  <cp:revision>21</cp:revision>
  <dcterms:created xsi:type="dcterms:W3CDTF">2021-05-06T11:34:34Z</dcterms:created>
  <dcterms:modified xsi:type="dcterms:W3CDTF">2022-05-03T13:38:13Z</dcterms:modified>
</cp:coreProperties>
</file>