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4" r:id="rId7"/>
    <p:sldId id="262" r:id="rId8"/>
    <p:sldId id="263" r:id="rId9"/>
    <p:sldId id="259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1667" autoAdjust="0"/>
  </p:normalViewPr>
  <p:slideViewPr>
    <p:cSldViewPr snapToGrid="0">
      <p:cViewPr varScale="1">
        <p:scale>
          <a:sx n="86" d="100"/>
          <a:sy n="86" d="100"/>
        </p:scale>
        <p:origin x="1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62C1D3-EDC2-4E29-A0D7-8D422BA26B0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07FAE17-6326-4373-B03A-DD713AF8E50E}">
      <dgm:prSet/>
      <dgm:spPr/>
      <dgm:t>
        <a:bodyPr/>
        <a:lstStyle/>
        <a:p>
          <a:r>
            <a:rPr lang="pt-BR"/>
            <a:t>Recebe foral de: D. Afonso Henriques e 1136. - D.Dinis 1286 ; D. Manuel 1510 e título de cidade por D. João III em 1545. </a:t>
          </a:r>
          <a:endParaRPr lang="en-US"/>
        </a:p>
      </dgm:t>
    </dgm:pt>
    <dgm:pt modelId="{27421A10-24D8-408E-988A-623B1236DA56}" type="parTrans" cxnId="{FEDAB7E3-2D5B-49B1-86F4-A8D341F655F7}">
      <dgm:prSet/>
      <dgm:spPr/>
      <dgm:t>
        <a:bodyPr/>
        <a:lstStyle/>
        <a:p>
          <a:endParaRPr lang="en-US"/>
        </a:p>
      </dgm:t>
    </dgm:pt>
    <dgm:pt modelId="{7672C4DE-8DDA-4FD1-B2F7-CB7275022A39}" type="sibTrans" cxnId="{FEDAB7E3-2D5B-49B1-86F4-A8D341F655F7}">
      <dgm:prSet/>
      <dgm:spPr/>
      <dgm:t>
        <a:bodyPr/>
        <a:lstStyle/>
        <a:p>
          <a:endParaRPr lang="en-US"/>
        </a:p>
      </dgm:t>
    </dgm:pt>
    <dgm:pt modelId="{ACD10421-D6C1-4148-88EA-9A569514E9A9}">
      <dgm:prSet/>
      <dgm:spPr/>
      <dgm:t>
        <a:bodyPr/>
        <a:lstStyle/>
        <a:p>
          <a:r>
            <a:rPr lang="pt-BR"/>
            <a:t>Data desta época a construção dos Paços do Conselho | Antiga Casa da Câmara , hoje Museu das Terras de Miranda.</a:t>
          </a:r>
          <a:endParaRPr lang="en-US"/>
        </a:p>
      </dgm:t>
    </dgm:pt>
    <dgm:pt modelId="{D7E2C525-C54F-4821-8D9F-4799F6E03B08}" type="parTrans" cxnId="{0A981879-3F90-42F7-AA47-2C676B44FC48}">
      <dgm:prSet/>
      <dgm:spPr/>
      <dgm:t>
        <a:bodyPr/>
        <a:lstStyle/>
        <a:p>
          <a:endParaRPr lang="en-US"/>
        </a:p>
      </dgm:t>
    </dgm:pt>
    <dgm:pt modelId="{5B1B928C-0B73-4718-962D-9EDE2D50E95C}" type="sibTrans" cxnId="{0A981879-3F90-42F7-AA47-2C676B44FC48}">
      <dgm:prSet/>
      <dgm:spPr/>
      <dgm:t>
        <a:bodyPr/>
        <a:lstStyle/>
        <a:p>
          <a:endParaRPr lang="en-US"/>
        </a:p>
      </dgm:t>
    </dgm:pt>
    <dgm:pt modelId="{4EA39142-5FFD-42EF-B62D-30563456BBB4}">
      <dgm:prSet/>
      <dgm:spPr/>
      <dgm:t>
        <a:bodyPr/>
        <a:lstStyle/>
        <a:p>
          <a:r>
            <a:rPr lang="pt-BR"/>
            <a:t>Edifício de planta longitudinal, coberta por telhado de três águas tem dois pisos (diferentes funcionalidades) ; uma segunda parte anexa em estilo barroco, </a:t>
          </a:r>
          <a:endParaRPr lang="en-US"/>
        </a:p>
      </dgm:t>
    </dgm:pt>
    <dgm:pt modelId="{8E7BBA96-2B0E-480D-B771-E930F2B76A1D}" type="parTrans" cxnId="{9B224EE4-097C-426E-86E5-476EB2AF6DAB}">
      <dgm:prSet/>
      <dgm:spPr/>
      <dgm:t>
        <a:bodyPr/>
        <a:lstStyle/>
        <a:p>
          <a:endParaRPr lang="en-US"/>
        </a:p>
      </dgm:t>
    </dgm:pt>
    <dgm:pt modelId="{2F310530-BF93-4687-B16A-A90E7D6EFB6B}" type="sibTrans" cxnId="{9B224EE4-097C-426E-86E5-476EB2AF6DAB}">
      <dgm:prSet/>
      <dgm:spPr/>
      <dgm:t>
        <a:bodyPr/>
        <a:lstStyle/>
        <a:p>
          <a:endParaRPr lang="en-US"/>
        </a:p>
      </dgm:t>
    </dgm:pt>
    <dgm:pt modelId="{347B100A-BF1F-4C96-B534-3C4836EBFB1C}">
      <dgm:prSet/>
      <dgm:spPr/>
      <dgm:t>
        <a:bodyPr/>
        <a:lstStyle/>
        <a:p>
          <a:r>
            <a:rPr lang="pt-BR" dirty="0"/>
            <a:t>Da construção sobressaem: dois grandes arcos de volta completa e  uma varanda em que o telhado assenta em 4 colunas lisas</a:t>
          </a:r>
        </a:p>
        <a:p>
          <a:endParaRPr lang="en-US" dirty="0"/>
        </a:p>
      </dgm:t>
    </dgm:pt>
    <dgm:pt modelId="{EE9B2A9D-12FF-4EF9-80F9-0B6E1D849D46}" type="parTrans" cxnId="{FF63052F-226F-42B7-AA7A-465BB9087342}">
      <dgm:prSet/>
      <dgm:spPr/>
      <dgm:t>
        <a:bodyPr/>
        <a:lstStyle/>
        <a:p>
          <a:endParaRPr lang="en-US"/>
        </a:p>
      </dgm:t>
    </dgm:pt>
    <dgm:pt modelId="{658BA94E-E338-4FA9-B478-5CD84802C5A0}" type="sibTrans" cxnId="{FF63052F-226F-42B7-AA7A-465BB9087342}">
      <dgm:prSet/>
      <dgm:spPr/>
      <dgm:t>
        <a:bodyPr/>
        <a:lstStyle/>
        <a:p>
          <a:endParaRPr lang="en-US"/>
        </a:p>
      </dgm:t>
    </dgm:pt>
    <dgm:pt modelId="{EE2D10B7-F920-4EC4-9F30-2478562077C7}">
      <dgm:prSet/>
      <dgm:spPr/>
      <dgm:t>
        <a:bodyPr/>
        <a:lstStyle/>
        <a:p>
          <a:r>
            <a:rPr lang="en-US" dirty="0"/>
            <a:t>Do </a:t>
          </a:r>
          <a:r>
            <a:rPr lang="en-US" dirty="0" err="1"/>
            <a:t>espólio</a:t>
          </a:r>
          <a:r>
            <a:rPr lang="en-US" dirty="0"/>
            <a:t> do </a:t>
          </a:r>
          <a:r>
            <a:rPr lang="en-US" dirty="0" err="1"/>
            <a:t>museu</a:t>
          </a:r>
          <a:r>
            <a:rPr lang="en-US" dirty="0"/>
            <a:t>  </a:t>
          </a:r>
          <a:r>
            <a:rPr lang="en-US" dirty="0" err="1"/>
            <a:t>faz</a:t>
          </a:r>
          <a:r>
            <a:rPr lang="en-US" dirty="0"/>
            <a:t> </a:t>
          </a:r>
          <a:r>
            <a:rPr lang="en-US" dirty="0" err="1"/>
            <a:t>parte</a:t>
          </a:r>
          <a:r>
            <a:rPr lang="en-US" dirty="0"/>
            <a:t> </a:t>
          </a:r>
          <a:r>
            <a:rPr lang="en-US" dirty="0" err="1"/>
            <a:t>uma</a:t>
          </a:r>
          <a:r>
            <a:rPr lang="en-US" dirty="0"/>
            <a:t> </a:t>
          </a:r>
          <a:r>
            <a:rPr lang="en-US" dirty="0" err="1"/>
            <a:t>importante</a:t>
          </a:r>
          <a:r>
            <a:rPr lang="en-US" dirty="0"/>
            <a:t> </a:t>
          </a:r>
          <a:r>
            <a:rPr lang="en-US" dirty="0" err="1"/>
            <a:t>coleção</a:t>
          </a:r>
          <a:r>
            <a:rPr lang="en-US" dirty="0"/>
            <a:t>  de </a:t>
          </a:r>
          <a:r>
            <a:rPr lang="en-US" dirty="0" err="1"/>
            <a:t>etnografia</a:t>
          </a:r>
          <a:r>
            <a:rPr lang="en-US" dirty="0"/>
            <a:t> de </a:t>
          </a:r>
          <a:r>
            <a:rPr lang="en-US" dirty="0" err="1"/>
            <a:t>Trás</a:t>
          </a:r>
          <a:r>
            <a:rPr lang="en-US" dirty="0"/>
            <a:t>-</a:t>
          </a:r>
          <a:r>
            <a:rPr lang="en-US" dirty="0" err="1"/>
            <a:t>os</a:t>
          </a:r>
          <a:r>
            <a:rPr lang="en-US" dirty="0"/>
            <a:t>-Montes</a:t>
          </a:r>
        </a:p>
      </dgm:t>
    </dgm:pt>
    <dgm:pt modelId="{7D0B4007-44C8-4E36-80EC-D67B74046DF7}" type="parTrans" cxnId="{4CC3DDE4-6A72-4E39-8670-0B209D7EE117}">
      <dgm:prSet/>
      <dgm:spPr/>
    </dgm:pt>
    <dgm:pt modelId="{0EA7EC1C-A455-479A-95C2-5A3945757AF7}" type="sibTrans" cxnId="{4CC3DDE4-6A72-4E39-8670-0B209D7EE117}">
      <dgm:prSet/>
      <dgm:spPr/>
    </dgm:pt>
    <dgm:pt modelId="{C7369D4F-A1E2-4DF3-B741-4A7202B804B7}" type="pres">
      <dgm:prSet presAssocID="{5662C1D3-EDC2-4E29-A0D7-8D422BA26B09}" presName="linear" presStyleCnt="0">
        <dgm:presLayoutVars>
          <dgm:animLvl val="lvl"/>
          <dgm:resizeHandles val="exact"/>
        </dgm:presLayoutVars>
      </dgm:prSet>
      <dgm:spPr/>
    </dgm:pt>
    <dgm:pt modelId="{881D0ED2-CD84-4039-9DCE-21E1CBF6D122}" type="pres">
      <dgm:prSet presAssocID="{607FAE17-6326-4373-B03A-DD713AF8E50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985FE84-BAB1-4E28-A3A4-4FC9D06EB871}" type="pres">
      <dgm:prSet presAssocID="{7672C4DE-8DDA-4FD1-B2F7-CB7275022A39}" presName="spacer" presStyleCnt="0"/>
      <dgm:spPr/>
    </dgm:pt>
    <dgm:pt modelId="{93F07415-B43E-4646-B4E9-278C07EEFF59}" type="pres">
      <dgm:prSet presAssocID="{ACD10421-D6C1-4148-88EA-9A569514E9A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A8C8CF0-30A9-483B-A125-F39D9E8665D9}" type="pres">
      <dgm:prSet presAssocID="{5B1B928C-0B73-4718-962D-9EDE2D50E95C}" presName="spacer" presStyleCnt="0"/>
      <dgm:spPr/>
    </dgm:pt>
    <dgm:pt modelId="{46530E7B-B870-49EC-81C4-463F626D06F2}" type="pres">
      <dgm:prSet presAssocID="{4EA39142-5FFD-42EF-B62D-30563456BBB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A2C9CEF-C12B-4CB8-8D4C-43CBC8CAD47A}" type="pres">
      <dgm:prSet presAssocID="{2F310530-BF93-4687-B16A-A90E7D6EFB6B}" presName="spacer" presStyleCnt="0"/>
      <dgm:spPr/>
    </dgm:pt>
    <dgm:pt modelId="{7A6892B7-0D83-4047-9754-E17763152AC1}" type="pres">
      <dgm:prSet presAssocID="{347B100A-BF1F-4C96-B534-3C4836EBFB1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E71278B-932F-4436-9382-5805ECE2DAF9}" type="pres">
      <dgm:prSet presAssocID="{658BA94E-E338-4FA9-B478-5CD84802C5A0}" presName="spacer" presStyleCnt="0"/>
      <dgm:spPr/>
    </dgm:pt>
    <dgm:pt modelId="{6751D902-B82D-480A-9E14-7FC95FFDBB79}" type="pres">
      <dgm:prSet presAssocID="{EE2D10B7-F920-4EC4-9F30-2478562077C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A5CF906-62C9-43F1-813A-169481C221AC}" type="presOf" srcId="{ACD10421-D6C1-4148-88EA-9A569514E9A9}" destId="{93F07415-B43E-4646-B4E9-278C07EEFF59}" srcOrd="0" destOrd="0" presId="urn:microsoft.com/office/officeart/2005/8/layout/vList2"/>
    <dgm:cxn modelId="{FF63052F-226F-42B7-AA7A-465BB9087342}" srcId="{5662C1D3-EDC2-4E29-A0D7-8D422BA26B09}" destId="{347B100A-BF1F-4C96-B534-3C4836EBFB1C}" srcOrd="3" destOrd="0" parTransId="{EE9B2A9D-12FF-4EF9-80F9-0B6E1D849D46}" sibTransId="{658BA94E-E338-4FA9-B478-5CD84802C5A0}"/>
    <dgm:cxn modelId="{0A981879-3F90-42F7-AA47-2C676B44FC48}" srcId="{5662C1D3-EDC2-4E29-A0D7-8D422BA26B09}" destId="{ACD10421-D6C1-4148-88EA-9A569514E9A9}" srcOrd="1" destOrd="0" parTransId="{D7E2C525-C54F-4821-8D9F-4799F6E03B08}" sibTransId="{5B1B928C-0B73-4718-962D-9EDE2D50E95C}"/>
    <dgm:cxn modelId="{4B65FD8D-52B1-4E6F-9270-7B0482CC58C1}" type="presOf" srcId="{5662C1D3-EDC2-4E29-A0D7-8D422BA26B09}" destId="{C7369D4F-A1E2-4DF3-B741-4A7202B804B7}" srcOrd="0" destOrd="0" presId="urn:microsoft.com/office/officeart/2005/8/layout/vList2"/>
    <dgm:cxn modelId="{9DBC93C1-8426-47BB-892D-7783C776DDED}" type="presOf" srcId="{607FAE17-6326-4373-B03A-DD713AF8E50E}" destId="{881D0ED2-CD84-4039-9DCE-21E1CBF6D122}" srcOrd="0" destOrd="0" presId="urn:microsoft.com/office/officeart/2005/8/layout/vList2"/>
    <dgm:cxn modelId="{5FE998D1-9234-42A7-A63E-1FCC0408C317}" type="presOf" srcId="{347B100A-BF1F-4C96-B534-3C4836EBFB1C}" destId="{7A6892B7-0D83-4047-9754-E17763152AC1}" srcOrd="0" destOrd="0" presId="urn:microsoft.com/office/officeart/2005/8/layout/vList2"/>
    <dgm:cxn modelId="{DFECB7DC-4CF3-4800-9788-574DF2E28CCF}" type="presOf" srcId="{EE2D10B7-F920-4EC4-9F30-2478562077C7}" destId="{6751D902-B82D-480A-9E14-7FC95FFDBB79}" srcOrd="0" destOrd="0" presId="urn:microsoft.com/office/officeart/2005/8/layout/vList2"/>
    <dgm:cxn modelId="{FEDAB7E3-2D5B-49B1-86F4-A8D341F655F7}" srcId="{5662C1D3-EDC2-4E29-A0D7-8D422BA26B09}" destId="{607FAE17-6326-4373-B03A-DD713AF8E50E}" srcOrd="0" destOrd="0" parTransId="{27421A10-24D8-408E-988A-623B1236DA56}" sibTransId="{7672C4DE-8DDA-4FD1-B2F7-CB7275022A39}"/>
    <dgm:cxn modelId="{9B224EE4-097C-426E-86E5-476EB2AF6DAB}" srcId="{5662C1D3-EDC2-4E29-A0D7-8D422BA26B09}" destId="{4EA39142-5FFD-42EF-B62D-30563456BBB4}" srcOrd="2" destOrd="0" parTransId="{8E7BBA96-2B0E-480D-B771-E930F2B76A1D}" sibTransId="{2F310530-BF93-4687-B16A-A90E7D6EFB6B}"/>
    <dgm:cxn modelId="{4CC3DDE4-6A72-4E39-8670-0B209D7EE117}" srcId="{5662C1D3-EDC2-4E29-A0D7-8D422BA26B09}" destId="{EE2D10B7-F920-4EC4-9F30-2478562077C7}" srcOrd="4" destOrd="0" parTransId="{7D0B4007-44C8-4E36-80EC-D67B74046DF7}" sibTransId="{0EA7EC1C-A455-479A-95C2-5A3945757AF7}"/>
    <dgm:cxn modelId="{531BA7E7-55BA-4076-9914-05D4DC32D23C}" type="presOf" srcId="{4EA39142-5FFD-42EF-B62D-30563456BBB4}" destId="{46530E7B-B870-49EC-81C4-463F626D06F2}" srcOrd="0" destOrd="0" presId="urn:microsoft.com/office/officeart/2005/8/layout/vList2"/>
    <dgm:cxn modelId="{935E6D64-36E6-46F4-A77E-56BDD8792ABD}" type="presParOf" srcId="{C7369D4F-A1E2-4DF3-B741-4A7202B804B7}" destId="{881D0ED2-CD84-4039-9DCE-21E1CBF6D122}" srcOrd="0" destOrd="0" presId="urn:microsoft.com/office/officeart/2005/8/layout/vList2"/>
    <dgm:cxn modelId="{D0C6E877-2E46-4D4F-A2DC-DDBC0AAE16D4}" type="presParOf" srcId="{C7369D4F-A1E2-4DF3-B741-4A7202B804B7}" destId="{1985FE84-BAB1-4E28-A3A4-4FC9D06EB871}" srcOrd="1" destOrd="0" presId="urn:microsoft.com/office/officeart/2005/8/layout/vList2"/>
    <dgm:cxn modelId="{709DCE8F-C96B-44F5-AFCC-B607B98F19F0}" type="presParOf" srcId="{C7369D4F-A1E2-4DF3-B741-4A7202B804B7}" destId="{93F07415-B43E-4646-B4E9-278C07EEFF59}" srcOrd="2" destOrd="0" presId="urn:microsoft.com/office/officeart/2005/8/layout/vList2"/>
    <dgm:cxn modelId="{03BC97F5-3FB2-4CE9-85C4-20498AE46EF1}" type="presParOf" srcId="{C7369D4F-A1E2-4DF3-B741-4A7202B804B7}" destId="{4A8C8CF0-30A9-483B-A125-F39D9E8665D9}" srcOrd="3" destOrd="0" presId="urn:microsoft.com/office/officeart/2005/8/layout/vList2"/>
    <dgm:cxn modelId="{56FD108A-17C4-4693-99EB-4BBF3A9748D2}" type="presParOf" srcId="{C7369D4F-A1E2-4DF3-B741-4A7202B804B7}" destId="{46530E7B-B870-49EC-81C4-463F626D06F2}" srcOrd="4" destOrd="0" presId="urn:microsoft.com/office/officeart/2005/8/layout/vList2"/>
    <dgm:cxn modelId="{9EA4FC1A-F5E8-4A7D-898B-35F55B047F08}" type="presParOf" srcId="{C7369D4F-A1E2-4DF3-B741-4A7202B804B7}" destId="{6A2C9CEF-C12B-4CB8-8D4C-43CBC8CAD47A}" srcOrd="5" destOrd="0" presId="urn:microsoft.com/office/officeart/2005/8/layout/vList2"/>
    <dgm:cxn modelId="{7D1E3348-9A73-4BDD-A6E2-1E914A846551}" type="presParOf" srcId="{C7369D4F-A1E2-4DF3-B741-4A7202B804B7}" destId="{7A6892B7-0D83-4047-9754-E17763152AC1}" srcOrd="6" destOrd="0" presId="urn:microsoft.com/office/officeart/2005/8/layout/vList2"/>
    <dgm:cxn modelId="{47A2D0C9-4DDE-4BBE-B172-5E00F3864487}" type="presParOf" srcId="{C7369D4F-A1E2-4DF3-B741-4A7202B804B7}" destId="{9E71278B-932F-4436-9382-5805ECE2DAF9}" srcOrd="7" destOrd="0" presId="urn:microsoft.com/office/officeart/2005/8/layout/vList2"/>
    <dgm:cxn modelId="{00117D44-BF05-43BC-A81B-8C3099D8E35C}" type="presParOf" srcId="{C7369D4F-A1E2-4DF3-B741-4A7202B804B7}" destId="{6751D902-B82D-480A-9E14-7FC95FFDBB7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D0ED2-CD84-4039-9DCE-21E1CBF6D122}">
      <dsp:nvSpPr>
        <dsp:cNvPr id="0" name=""/>
        <dsp:cNvSpPr/>
      </dsp:nvSpPr>
      <dsp:spPr>
        <a:xfrm>
          <a:off x="0" y="126918"/>
          <a:ext cx="7559504" cy="116251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Recebe foral de: D. Afonso Henriques e 1136. - D.Dinis 1286 ; D. Manuel 1510 e título de cidade por D. João III em 1545. </a:t>
          </a:r>
          <a:endParaRPr lang="en-US" sz="1900" kern="1200"/>
        </a:p>
      </dsp:txBody>
      <dsp:txXfrm>
        <a:off x="56749" y="183667"/>
        <a:ext cx="7446006" cy="1049018"/>
      </dsp:txXfrm>
    </dsp:sp>
    <dsp:sp modelId="{93F07415-B43E-4646-B4E9-278C07EEFF59}">
      <dsp:nvSpPr>
        <dsp:cNvPr id="0" name=""/>
        <dsp:cNvSpPr/>
      </dsp:nvSpPr>
      <dsp:spPr>
        <a:xfrm>
          <a:off x="0" y="1344154"/>
          <a:ext cx="7559504" cy="1162516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Data desta época a construção dos Paços do Conselho | Antiga Casa da Câmara , hoje Museu das Terras de Miranda.</a:t>
          </a:r>
          <a:endParaRPr lang="en-US" sz="1900" kern="1200"/>
        </a:p>
      </dsp:txBody>
      <dsp:txXfrm>
        <a:off x="56749" y="1400903"/>
        <a:ext cx="7446006" cy="1049018"/>
      </dsp:txXfrm>
    </dsp:sp>
    <dsp:sp modelId="{46530E7B-B870-49EC-81C4-463F626D06F2}">
      <dsp:nvSpPr>
        <dsp:cNvPr id="0" name=""/>
        <dsp:cNvSpPr/>
      </dsp:nvSpPr>
      <dsp:spPr>
        <a:xfrm>
          <a:off x="0" y="2561390"/>
          <a:ext cx="7559504" cy="1162516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Edifício de planta longitudinal, coberta por telhado de três águas tem dois pisos (diferentes funcionalidades) ; uma segunda parte anexa em estilo barroco, </a:t>
          </a:r>
          <a:endParaRPr lang="en-US" sz="1900" kern="1200"/>
        </a:p>
      </dsp:txBody>
      <dsp:txXfrm>
        <a:off x="56749" y="2618139"/>
        <a:ext cx="7446006" cy="1049018"/>
      </dsp:txXfrm>
    </dsp:sp>
    <dsp:sp modelId="{7A6892B7-0D83-4047-9754-E17763152AC1}">
      <dsp:nvSpPr>
        <dsp:cNvPr id="0" name=""/>
        <dsp:cNvSpPr/>
      </dsp:nvSpPr>
      <dsp:spPr>
        <a:xfrm>
          <a:off x="0" y="3778626"/>
          <a:ext cx="7559504" cy="1162516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Da construção sobressaem: dois grandes arcos de volta completa e  uma varanda em que o telhado assenta em 4 colunas lisas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56749" y="3835375"/>
        <a:ext cx="7446006" cy="1049018"/>
      </dsp:txXfrm>
    </dsp:sp>
    <dsp:sp modelId="{6751D902-B82D-480A-9E14-7FC95FFDBB79}">
      <dsp:nvSpPr>
        <dsp:cNvPr id="0" name=""/>
        <dsp:cNvSpPr/>
      </dsp:nvSpPr>
      <dsp:spPr>
        <a:xfrm>
          <a:off x="0" y="4995862"/>
          <a:ext cx="7559504" cy="1162516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Do </a:t>
          </a:r>
          <a:r>
            <a:rPr lang="en-US" sz="1900" kern="1200" dirty="0" err="1"/>
            <a:t>espólio</a:t>
          </a:r>
          <a:r>
            <a:rPr lang="en-US" sz="1900" kern="1200" dirty="0"/>
            <a:t> do </a:t>
          </a:r>
          <a:r>
            <a:rPr lang="en-US" sz="1900" kern="1200" dirty="0" err="1"/>
            <a:t>museu</a:t>
          </a:r>
          <a:r>
            <a:rPr lang="en-US" sz="1900" kern="1200" dirty="0"/>
            <a:t>  </a:t>
          </a:r>
          <a:r>
            <a:rPr lang="en-US" sz="1900" kern="1200" dirty="0" err="1"/>
            <a:t>faz</a:t>
          </a:r>
          <a:r>
            <a:rPr lang="en-US" sz="1900" kern="1200" dirty="0"/>
            <a:t> </a:t>
          </a:r>
          <a:r>
            <a:rPr lang="en-US" sz="1900" kern="1200" dirty="0" err="1"/>
            <a:t>parte</a:t>
          </a:r>
          <a:r>
            <a:rPr lang="en-US" sz="1900" kern="1200" dirty="0"/>
            <a:t> </a:t>
          </a:r>
          <a:r>
            <a:rPr lang="en-US" sz="1900" kern="1200" dirty="0" err="1"/>
            <a:t>uma</a:t>
          </a:r>
          <a:r>
            <a:rPr lang="en-US" sz="1900" kern="1200" dirty="0"/>
            <a:t> </a:t>
          </a:r>
          <a:r>
            <a:rPr lang="en-US" sz="1900" kern="1200" dirty="0" err="1"/>
            <a:t>importante</a:t>
          </a:r>
          <a:r>
            <a:rPr lang="en-US" sz="1900" kern="1200" dirty="0"/>
            <a:t> </a:t>
          </a:r>
          <a:r>
            <a:rPr lang="en-US" sz="1900" kern="1200" dirty="0" err="1"/>
            <a:t>coleção</a:t>
          </a:r>
          <a:r>
            <a:rPr lang="en-US" sz="1900" kern="1200" dirty="0"/>
            <a:t>  de </a:t>
          </a:r>
          <a:r>
            <a:rPr lang="en-US" sz="1900" kern="1200" dirty="0" err="1"/>
            <a:t>etnografia</a:t>
          </a:r>
          <a:r>
            <a:rPr lang="en-US" sz="1900" kern="1200" dirty="0"/>
            <a:t> de </a:t>
          </a:r>
          <a:r>
            <a:rPr lang="en-US" sz="1900" kern="1200" dirty="0" err="1"/>
            <a:t>Trás</a:t>
          </a:r>
          <a:r>
            <a:rPr lang="en-US" sz="1900" kern="1200" dirty="0"/>
            <a:t>-</a:t>
          </a:r>
          <a:r>
            <a:rPr lang="en-US" sz="1900" kern="1200" dirty="0" err="1"/>
            <a:t>os</a:t>
          </a:r>
          <a:r>
            <a:rPr lang="en-US" sz="1900" kern="1200" dirty="0"/>
            <a:t>-Montes</a:t>
          </a:r>
        </a:p>
      </dsp:txBody>
      <dsp:txXfrm>
        <a:off x="56749" y="5052611"/>
        <a:ext cx="7446006" cy="1049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13DBE9-54A9-4042-B7D4-7EA3C6245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pt-BR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76A0390-0B52-45C3-9C08-EC17F769E2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pt-BR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03C35AD-8916-4948-A9E6-1A0E41013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DFF7-A983-4588-832B-BD4B5DBCAA13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586D68C-9A88-4DB6-9FEB-1486DF265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0731B55-816B-47B1-97BB-3FC66D429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CBB5-65E7-4FBD-B2CC-43CECEAB30A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868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B16FFA-2F97-4535-8831-D083438CC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pt-BR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AC635B2-AF78-41EB-B94F-7D58906B05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pt-BR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392F5FE-2317-4F25-AD96-8A60CF865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DFF7-A983-4588-832B-BD4B5DBCAA13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958606-1BDE-4AFD-A514-714F73DEA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0663265-1548-437E-A6EB-6FE1FC641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CBB5-65E7-4FBD-B2CC-43CECEAB30A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3987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A7CE88A-366B-48AB-BD1C-0EB551551C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pt-BR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D1F3475-2B74-45D3-BBEC-0C945A02D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pt-BR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8B71827-656C-4415-9C16-8D6A12D35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DFF7-A983-4588-832B-BD4B5DBCAA13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606A26D-BB85-4FBB-8B4E-3887A6D2F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16BBEA1-2AB3-466E-BEB6-64C740B92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CBB5-65E7-4FBD-B2CC-43CECEAB30A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6015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78F09F-5D10-4520-962A-510509A10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pt-BR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62F118-212F-42BD-A2F5-213A766C7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pt-BR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86D90E-B09B-4C97-BB53-D45E8306F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DFF7-A983-4588-832B-BD4B5DBCAA13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B246C4-394B-4363-94FB-24696EDAD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85B7CF8-2898-4388-B85C-F9004725F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CBB5-65E7-4FBD-B2CC-43CECEAB30A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2958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475D90-DFE5-4583-9AF1-E40F3CBEE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pt-BR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AB807DF-1000-4B32-8DC0-21838A6D1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87B456-00B7-4233-B236-81664E3E5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DFF7-A983-4588-832B-BD4B5DBCAA13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4B4FD6E-2DD2-47D9-96D3-42D97682F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86A5256-2574-446F-9BA9-0C0F49D03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CBB5-65E7-4FBD-B2CC-43CECEAB30A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2732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6B4C22-3762-4946-96EB-586438B91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pt-BR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563BE8-BF08-45C7-AC78-A78EAE11F9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pt-BR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68F120A-339D-4B20-9C17-BBF5C439D8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pt-BR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CCD491A-35F0-4DAB-9BE9-04B02EBAC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DFF7-A983-4588-832B-BD4B5DBCAA13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4B84B26-8EF6-4208-AA1F-EC9901D1F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983F84F-2AB4-435C-8223-E8169747B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CBB5-65E7-4FBD-B2CC-43CECEAB30A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8170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579627-7338-4F72-9BE0-41EB3628A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pt-BR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286EB15-2DCC-4F57-865B-A210376AF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E0D5955-535E-4B3D-86BC-AE18EED475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pt-BR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F6425B0-2AFB-4F49-8DAE-842B96F254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2343EB9-FD58-4BD0-BAFB-AB49D5E6EB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pt-BR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75B3328-D6A1-4DE1-8FAF-4D63AF392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DFF7-A983-4588-832B-BD4B5DBCAA13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30BC657-E3FE-4FF6-8298-93B7F4657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015A9E9-E521-435C-AB24-2DCB18377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CBB5-65E7-4FBD-B2CC-43CECEAB30A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664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6AF1DF-023F-4D8F-9F87-BBC2B0126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pt-BR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6AA5DBD-C868-4EC6-B5F4-9848EE098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DFF7-A983-4588-832B-BD4B5DBCAA13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5E07372-7AE0-4884-BB03-04801653E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EC1AB94-22DC-4F82-8A11-5A51592CC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CBB5-65E7-4FBD-B2CC-43CECEAB30A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4377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3CF2A74-D75F-49CD-8BAF-439475392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DFF7-A983-4588-832B-BD4B5DBCAA13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36B7A7B-79FC-4E5E-A5ED-7A7B4B6D6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EA68B2-7F37-4C69-B6A9-77AC868B9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CBB5-65E7-4FBD-B2CC-43CECEAB30A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108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6DC844-137E-4C3C-8BDC-6A68D6832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pt-BR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2AF050-942A-484E-B76B-225A4F002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pt-BR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F60C954-7B6F-4691-AFA6-FC3143D7E1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01A3516-BAF1-45AE-83A0-37A9F02F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DFF7-A983-4588-832B-BD4B5DBCAA13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DD43996-AA70-4BC7-B097-51A2F0FBB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9FA6374-0F37-480F-97BA-9425F0FFF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CBB5-65E7-4FBD-B2CC-43CECEAB30A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7470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C930DA-9B7F-4CCD-AFC2-CF6F9CCEA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pt-BR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4A9D96C-E914-4F93-A428-CE2853635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CED2D29-9A35-4E59-9AE8-C54D2C9850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D06634D-3D59-415D-AC15-C36278A8A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DFF7-A983-4588-832B-BD4B5DBCAA13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3311908-CC15-467C-86F7-445BD7A26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4667E1F-DFBE-4644-9429-22037063E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CBB5-65E7-4FBD-B2CC-43CECEAB30A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0674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902619E-0DFD-4A94-8DA3-559013B79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pt-BR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5A4AD0F-F12A-488C-9E76-74915BAC8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pt-BR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1880334-501A-4C15-9DF7-3812CA4318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2DFF7-A983-4588-832B-BD4B5DBCAA13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0F39F8-1B8C-46E7-A6C2-6B1D7ADAE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B38BF07-BC27-4DB2-A22A-A05F1AFA28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2CBB5-65E7-4FBD-B2CC-43CECEAB30A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651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t.wikipedia.org/wiki/L%C3%ADngua_mirandes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museuterrademiranda.gov.pt/exposicao/traj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-dAtBPtdc8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asfyutVLGEg" TargetMode="External"/><Relationship Id="rId4" Type="http://schemas.openxmlformats.org/officeDocument/2006/relationships/hyperlink" Target="https://www.museuterrademiranda.gov.pt/exposicao/traj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cultura.pt/pauliteiros-de-miranda-um-fenomeno-de-popularidade/" TargetMode="External"/><Relationship Id="rId2" Type="http://schemas.openxmlformats.org/officeDocument/2006/relationships/hyperlink" Target="https://www.portugalnummapa.com/pauliteiros-de-miranda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infopedia.pt/apoio/artigos/$pauliteiros-de-miranda#:~:text=A%20dan%C3%A7a%20dos%20Pauliteiros%20de,como%20uma%20dan%C3%A7a%20de%20espada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tp.pt/play/p7378/e481983/visita-guiada" TargetMode="External"/><Relationship Id="rId2" Type="http://schemas.openxmlformats.org/officeDocument/2006/relationships/hyperlink" Target="https://www.rtp.pt/play/p7378/e498511/visita-guiad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fopedia.pt/apoio/artigos/$pauliteiros-de-miranda#:~:text=A%20dan%C3%A7a%20dos%20Pauliteiros%20de,como%20uma%20dan%C3%A7a%20de%20espadas" TargetMode="External"/><Relationship Id="rId5" Type="http://schemas.openxmlformats.org/officeDocument/2006/relationships/hyperlink" Target="https://www.infopedia.pt/Pauliteiro" TargetMode="External"/><Relationship Id="rId4" Type="http://schemas.openxmlformats.org/officeDocument/2006/relationships/hyperlink" Target="https://viagens.sapo.pt/viajar/viajar-portugal/artigos/capa-de-honras-e-da-identidade-mirandesa-um-traje-nobre-que-carrega-o-peso-das-tradico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sas numa montanha">
            <a:extLst>
              <a:ext uri="{FF2B5EF4-FFF2-40B4-BE49-F238E27FC236}">
                <a16:creationId xmlns:a16="http://schemas.microsoft.com/office/drawing/2014/main" id="{1BA201DD-C57D-4A7C-B4E0-E0E26B2BF4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6" t="23391" r="534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0758D59-58F5-4342-B86B-ECB22156CE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pt-BR" sz="6600" dirty="0"/>
              <a:t>Miranda do Douro – Terra de Miranda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5B3AA38-1052-4F71-AF7A-D913231DE8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r>
              <a:rPr lang="pt-BR"/>
              <a:t>Mirandês</a:t>
            </a:r>
          </a:p>
        </p:txBody>
      </p:sp>
    </p:spTree>
    <p:extLst>
      <p:ext uri="{BB962C8B-B14F-4D97-AF65-F5344CB8AC3E}">
        <p14:creationId xmlns:p14="http://schemas.microsoft.com/office/powerpoint/2010/main" val="9653236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D0C09A6-BE92-463C-8979-935E80914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674" y="918546"/>
            <a:ext cx="7455687" cy="497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587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470312-4662-4368-8CD2-9973BDB4C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 fontScale="90000"/>
          </a:bodyPr>
          <a:lstStyle/>
          <a:p>
            <a:r>
              <a:rPr lang="pt-BR" dirty="0"/>
              <a:t>Localização - </a:t>
            </a:r>
            <a:r>
              <a:rPr lang="pt-BR" dirty="0" err="1"/>
              <a:t>lhéngua</a:t>
            </a:r>
            <a:r>
              <a:rPr lang="pt-BR" dirty="0"/>
              <a:t>/</a:t>
            </a:r>
            <a:r>
              <a:rPr lang="pt-BR" dirty="0" err="1"/>
              <a:t>léngua</a:t>
            </a:r>
            <a:r>
              <a:rPr lang="pt-BR" dirty="0"/>
              <a:t> mirandesa- Pauliteiros de Miranda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F51AB6E-CC6A-47A9-ABB8-C91BD43AA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fontScale="70000" lnSpcReduction="20000"/>
          </a:bodyPr>
          <a:lstStyle/>
          <a:p>
            <a:r>
              <a:rPr lang="pt-BR" sz="2000" dirty="0"/>
              <a:t> cidade raiana - distrito de Bragança – Terra de Miranda</a:t>
            </a:r>
          </a:p>
          <a:p>
            <a:r>
              <a:rPr lang="en-US" sz="2000" b="1" i="1" dirty="0" err="1">
                <a:highlight>
                  <a:srgbClr val="FFFF00"/>
                </a:highlight>
              </a:rPr>
              <a:t>Mirandês</a:t>
            </a:r>
            <a:r>
              <a:rPr lang="en-US" sz="2000" b="1" dirty="0"/>
              <a:t>: </a:t>
            </a:r>
            <a:r>
              <a:rPr lang="pt-BR" sz="2000" dirty="0"/>
              <a:t>nome oficial que recebe o </a:t>
            </a:r>
            <a:r>
              <a:rPr lang="pt-BR" sz="2000" dirty="0" err="1"/>
              <a:t>asturo</a:t>
            </a:r>
            <a:r>
              <a:rPr lang="pt-BR" sz="2000" dirty="0"/>
              <a:t>-leonês em território português</a:t>
            </a:r>
            <a:r>
              <a:rPr lang="en-US" sz="2000" dirty="0"/>
              <a:t> </a:t>
            </a:r>
          </a:p>
          <a:p>
            <a:r>
              <a:rPr lang="pt-BR" sz="2000" dirty="0"/>
              <a:t>o mirandês- segunda língua oficial em Portugal (1999) </a:t>
            </a:r>
          </a:p>
          <a:p>
            <a:r>
              <a:rPr lang="pt-BR" sz="2000" dirty="0"/>
              <a:t>Falada por cerca de &gt;7 000 a 10 000   - ensino em mirandês, como opção, nas escolas do ensino básico do concelho de Miranda do Douro (1985).</a:t>
            </a:r>
          </a:p>
          <a:p>
            <a:r>
              <a:rPr lang="pt-BR" sz="2000" dirty="0"/>
              <a:t>publicação de livros sobre e em mirandês, pela Câmara Municipal de Miranda do Douro e organização de outros eventos culturais.</a:t>
            </a:r>
          </a:p>
          <a:p>
            <a:r>
              <a:rPr lang="pt-BR" sz="2000" dirty="0"/>
              <a:t>Algumas </a:t>
            </a:r>
            <a:r>
              <a:rPr lang="pt-BR" sz="2000" dirty="0" err="1"/>
              <a:t>características:Algumas</a:t>
            </a:r>
            <a:r>
              <a:rPr lang="pt-BR" sz="2000" dirty="0"/>
              <a:t> diferenças fonológicas em relação ao português:</a:t>
            </a:r>
          </a:p>
          <a:p>
            <a:pPr marL="0" indent="0">
              <a:buNone/>
            </a:pPr>
            <a:r>
              <a:rPr lang="pt-BR" sz="2000" dirty="0"/>
              <a:t>-     palatização da consoante inicial l: língua = </a:t>
            </a:r>
            <a:r>
              <a:rPr lang="pt-BR" sz="2000" dirty="0" err="1"/>
              <a:t>lhéngua</a:t>
            </a:r>
            <a:r>
              <a:rPr lang="pt-BR" sz="2000" dirty="0"/>
              <a:t>/</a:t>
            </a:r>
            <a:r>
              <a:rPr lang="pt-BR" sz="2000" dirty="0" err="1"/>
              <a:t>léngua</a:t>
            </a:r>
            <a:r>
              <a:rPr lang="pt-BR" sz="2000" dirty="0"/>
              <a:t> (</a:t>
            </a:r>
            <a:r>
              <a:rPr lang="pt-BR" sz="2000" dirty="0" err="1"/>
              <a:t>sendinês</a:t>
            </a:r>
            <a:r>
              <a:rPr lang="pt-BR" sz="2000" dirty="0"/>
              <a:t>);</a:t>
            </a:r>
          </a:p>
          <a:p>
            <a:pPr>
              <a:buFontTx/>
              <a:buChar char="-"/>
            </a:pPr>
            <a:r>
              <a:rPr lang="pt-BR" sz="2000" dirty="0"/>
              <a:t>manutenção das consoantes l e n em posição intervocálica: lua = </a:t>
            </a:r>
            <a:r>
              <a:rPr lang="pt-BR" sz="2000" dirty="0" err="1"/>
              <a:t>lhuna</a:t>
            </a:r>
            <a:r>
              <a:rPr lang="pt-BR" sz="2000" dirty="0"/>
              <a:t>/</a:t>
            </a:r>
            <a:r>
              <a:rPr lang="pt-BR" sz="2000" dirty="0" err="1"/>
              <a:t>luna</a:t>
            </a:r>
            <a:r>
              <a:rPr lang="pt-BR" sz="2000" dirty="0"/>
              <a:t> (</a:t>
            </a:r>
            <a:r>
              <a:rPr lang="pt-BR" sz="2000" dirty="0" err="1"/>
              <a:t>sendinês</a:t>
            </a:r>
            <a:r>
              <a:rPr lang="pt-BR" sz="2000" dirty="0"/>
              <a:t>), mau = malo;</a:t>
            </a:r>
          </a:p>
          <a:p>
            <a:pPr>
              <a:buFontTx/>
              <a:buChar char="-"/>
            </a:pPr>
            <a:r>
              <a:rPr lang="pt-BR" sz="2000" dirty="0"/>
              <a:t>palatização das consoantes duplas </a:t>
            </a:r>
            <a:r>
              <a:rPr lang="pt-BR" sz="2000" b="1" dirty="0" err="1"/>
              <a:t>ll</a:t>
            </a:r>
            <a:r>
              <a:rPr lang="pt-BR" sz="2000" dirty="0"/>
              <a:t>/</a:t>
            </a:r>
            <a:r>
              <a:rPr lang="pt-BR" sz="2000" dirty="0" err="1"/>
              <a:t>nn</a:t>
            </a:r>
            <a:r>
              <a:rPr lang="pt-BR" sz="2000" dirty="0"/>
              <a:t>/</a:t>
            </a:r>
            <a:r>
              <a:rPr lang="pt-BR" sz="2000" dirty="0" err="1"/>
              <a:t>mn</a:t>
            </a:r>
            <a:r>
              <a:rPr lang="pt-BR" sz="2000" dirty="0"/>
              <a:t>: castelo = </a:t>
            </a:r>
            <a:r>
              <a:rPr lang="pt-BR" sz="2000" dirty="0" err="1"/>
              <a:t>castie</a:t>
            </a:r>
            <a:r>
              <a:rPr lang="pt-BR" sz="2000" b="1" dirty="0" err="1"/>
              <a:t>lho</a:t>
            </a:r>
            <a:r>
              <a:rPr lang="pt-BR" sz="2000" dirty="0"/>
              <a:t>, ano = a</a:t>
            </a:r>
            <a:r>
              <a:rPr lang="pt-BR" sz="2000" b="1" dirty="0"/>
              <a:t>nh</a:t>
            </a:r>
            <a:r>
              <a:rPr lang="pt-BR" sz="2000" dirty="0"/>
              <a:t>o, dano = </a:t>
            </a:r>
            <a:r>
              <a:rPr lang="pt-BR" sz="2000" dirty="0" err="1"/>
              <a:t>da</a:t>
            </a:r>
            <a:r>
              <a:rPr lang="pt-BR" sz="2000" b="1" dirty="0" err="1"/>
              <a:t>nh</a:t>
            </a:r>
            <a:r>
              <a:rPr lang="pt-BR" sz="2000" dirty="0" err="1"/>
              <a:t>o</a:t>
            </a:r>
            <a:r>
              <a:rPr lang="pt-BR" sz="2000" dirty="0"/>
              <a:t>;</a:t>
            </a:r>
          </a:p>
          <a:p>
            <a:pPr>
              <a:buFontTx/>
              <a:buChar char="-"/>
            </a:pPr>
            <a:r>
              <a:rPr lang="pt-BR" sz="2000" dirty="0"/>
              <a:t>ditongação da vogal breve e em posição tónica: ferro = </a:t>
            </a:r>
            <a:r>
              <a:rPr lang="pt-BR" sz="2000" dirty="0" err="1"/>
              <a:t>fierro</a:t>
            </a:r>
            <a:r>
              <a:rPr lang="pt-BR" sz="2000" dirty="0"/>
              <a:t>.</a:t>
            </a:r>
          </a:p>
          <a:p>
            <a:pPr>
              <a:buFontTx/>
              <a:buChar char="-"/>
            </a:pPr>
            <a:r>
              <a:rPr lang="en-US" sz="2000" dirty="0">
                <a:hlinkClick r:id="rId2"/>
              </a:rPr>
              <a:t>https://pt.wikipedia.org/wiki/L%C3%ADngua_mirandesa</a:t>
            </a: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08C2C2D4-CCAE-4744-BCE3-BC9C54FF3F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454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29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2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302EEFCB-3A8B-4D27-A86E-92D90A328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r>
              <a:rPr lang="pt-BR" sz="4800">
                <a:solidFill>
                  <a:schemeClr val="bg1"/>
                </a:solidFill>
              </a:rPr>
              <a:t>História</a:t>
            </a:r>
          </a:p>
        </p:txBody>
      </p:sp>
      <p:graphicFrame>
        <p:nvGraphicFramePr>
          <p:cNvPr id="39" name="Zástupný obsah 2">
            <a:extLst>
              <a:ext uri="{FF2B5EF4-FFF2-40B4-BE49-F238E27FC236}">
                <a16:creationId xmlns:a16="http://schemas.microsoft.com/office/drawing/2014/main" id="{F5F7762D-0CF4-4BAA-AD08-DA74D7A8C3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4955524"/>
              </p:ext>
            </p:extLst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6220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9A28678-BAA3-438B-A92B-ED27D457D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61147" y="4232275"/>
            <a:ext cx="3545082" cy="247491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EC20873-B584-4709-88C2-360D7B688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B3326A89-8D68-4A3C-92E1-B8C68EE7D5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89469" y="66516"/>
            <a:ext cx="3263503" cy="4351338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72559219-D694-449B-BD5B-A68F0C22D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358" y="274320"/>
            <a:ext cx="7391492" cy="393573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DB7432D-03AE-46BB-BB49-F3744D5E15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7391" y="3372518"/>
            <a:ext cx="47625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72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5DF452F-BDD7-4735-9F9E-D57F6C3C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t-BR" sz="5400"/>
              <a:t>Capa de Honras</a:t>
            </a:r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C4972F-48A6-409E-BBD5-12C1069EF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000" dirty="0"/>
              <a:t>  Peça de indumentária masculina, típica de Miranda do Douro, onde era tradicionalmente utilizada por pastores e guardadores de vacas, consiste num capote de burel, pesado e quente, com corte característico, pala, cabeção, racha e abas orladas; </a:t>
            </a:r>
            <a:r>
              <a:rPr lang="pt-BR" sz="1000" dirty="0" err="1"/>
              <a:t>honricas</a:t>
            </a:r>
            <a:r>
              <a:rPr lang="pt-BR" sz="1000" dirty="0"/>
              <a:t> </a:t>
            </a:r>
          </a:p>
          <a:p>
            <a:r>
              <a:rPr lang="pt-BR" sz="1000" dirty="0"/>
              <a:t>A Capa de Honras mirandesa é umas das marcas indissociáveis da região, e constitui uma peça com grande valor etnográfico. É executada em lã, que depois de tosquiada e lavada, passa por um conjunto de processos de transformação (</a:t>
            </a:r>
            <a:r>
              <a:rPr lang="pt-BR" sz="1000" dirty="0" err="1"/>
              <a:t>carmeagem</a:t>
            </a:r>
            <a:r>
              <a:rPr lang="pt-BR" sz="1000" dirty="0"/>
              <a:t>, cardagem, fiação em torno ou em roca, tecelagem e </a:t>
            </a:r>
            <a:r>
              <a:rPr lang="pt-BR" sz="1000" dirty="0" err="1"/>
              <a:t>pisoagem</a:t>
            </a:r>
            <a:r>
              <a:rPr lang="pt-BR" sz="1000" dirty="0"/>
              <a:t>) que permitem um pano final espesso e irregular, bastante impermeável e térmico. Era com estas peças de tecido (agora fabricado industrialmente), que o alfaiate (ou costureira) executava a capa, num processo moroso de corte de peças, desenho a giz para reprodução modelar, costura (usando-se essencialmente na atualidade máquinas não elétricas por forma a controlar melhor o seguimento das costuras), recorte e vazamento das reservas, acabamentos bordados, aplicação de franjados, culminando na montagem das diferentes partes. Por fim a capa deve servir ao seu “dono” quase até ao chão. </a:t>
            </a:r>
          </a:p>
          <a:p>
            <a:r>
              <a:rPr lang="pt-BR" sz="1000" dirty="0">
                <a:hlinkClick r:id="rId2"/>
              </a:rPr>
              <a:t>https://www.museuterrademiranda.gov.pt/exposicao/traje/</a:t>
            </a:r>
            <a:endParaRPr lang="pt-BR" sz="1000" dirty="0"/>
          </a:p>
          <a:p>
            <a:endParaRPr lang="pt-BR" sz="1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9FA2807-24A0-4648-8C78-550740C9DA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69" r="13601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15813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0BFBD50-06CE-42F1-9AB9-3D9079057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7900AF-3ED0-4C02-A309-3984EBBD2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DEDEE5C-3126-4336-A7D4-9277AF5A0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138" y="559407"/>
            <a:ext cx="5109725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4652C950-A547-474B-A558-A548739A5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96" r="19269" b="2"/>
          <a:stretch/>
        </p:blipFill>
        <p:spPr>
          <a:xfrm>
            <a:off x="656844" y="722376"/>
            <a:ext cx="4782312" cy="5413248"/>
          </a:xfrm>
          <a:prstGeom prst="rect">
            <a:avLst/>
          </a:prstGeom>
          <a:effectLst/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952D475C-ED32-4449-8F88-9550190E6A6F}"/>
              </a:ext>
            </a:extLst>
          </p:cNvPr>
          <p:cNvSpPr txBox="1"/>
          <p:nvPr/>
        </p:nvSpPr>
        <p:spPr>
          <a:xfrm>
            <a:off x="6622295" y="2438401"/>
            <a:ext cx="4953932" cy="3779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hlinkClick r:id="rId3"/>
              </a:rPr>
              <a:t>https://www.youtube.com/watch?v=t-dAtBPtdc8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hlinkClick r:id="rId4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hlinkClick r:id="rId4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hlinkClick r:id="rId4"/>
              </a:rPr>
              <a:t>Aqui</a:t>
            </a:r>
            <a:r>
              <a:rPr lang="en-US" sz="2000" dirty="0">
                <a:hlinkClick r:id="rId4"/>
              </a:rPr>
              <a:t> </a:t>
            </a:r>
            <a:r>
              <a:rPr lang="en-US" sz="2000" dirty="0" err="1">
                <a:hlinkClick r:id="rId4"/>
              </a:rPr>
              <a:t>pode</a:t>
            </a:r>
            <a:r>
              <a:rPr lang="en-US" sz="2000" dirty="0">
                <a:hlinkClick r:id="rId4"/>
              </a:rPr>
              <a:t> </a:t>
            </a:r>
            <a:r>
              <a:rPr lang="en-US" sz="2000" dirty="0" err="1">
                <a:hlinkClick r:id="rId4"/>
              </a:rPr>
              <a:t>também</a:t>
            </a:r>
            <a:r>
              <a:rPr lang="en-US" sz="2000" dirty="0">
                <a:hlinkClick r:id="rId4"/>
              </a:rPr>
              <a:t> </a:t>
            </a:r>
            <a:r>
              <a:rPr lang="en-US" sz="2000" dirty="0" err="1">
                <a:hlinkClick r:id="rId4"/>
              </a:rPr>
              <a:t>ver</a:t>
            </a:r>
            <a:r>
              <a:rPr lang="en-US" sz="2000" dirty="0">
                <a:hlinkClick r:id="rId4"/>
              </a:rPr>
              <a:t> </a:t>
            </a:r>
            <a:r>
              <a:rPr lang="en-US" sz="2000" dirty="0" err="1">
                <a:hlinkClick r:id="rId4"/>
              </a:rPr>
              <a:t>escrito</a:t>
            </a:r>
            <a:r>
              <a:rPr lang="en-US" sz="2000" dirty="0">
                <a:hlinkClick r:id="rId4"/>
              </a:rPr>
              <a:t> e </a:t>
            </a:r>
            <a:r>
              <a:rPr lang="en-US" sz="2000" dirty="0" err="1">
                <a:hlinkClick r:id="rId4"/>
              </a:rPr>
              <a:t>ouvir</a:t>
            </a:r>
            <a:r>
              <a:rPr lang="en-US" sz="2000" dirty="0">
                <a:hlinkClick r:id="rId4"/>
              </a:rPr>
              <a:t> o </a:t>
            </a:r>
            <a:r>
              <a:rPr lang="en-US" sz="2000" dirty="0" err="1">
                <a:hlinkClick r:id="rId4"/>
              </a:rPr>
              <a:t>mirandês</a:t>
            </a:r>
            <a:endParaRPr lang="en-US" sz="2000" dirty="0">
              <a:hlinkClick r:id="rId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hlinkClick r:id="rId4"/>
              </a:rPr>
              <a:t> https://www.museuterrademiranda.gov.pt/exposicao/traje/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AF9FB504-3D63-49FE-8660-AAE12724B77A}"/>
              </a:ext>
            </a:extLst>
          </p:cNvPr>
          <p:cNvSpPr txBox="1"/>
          <p:nvPr/>
        </p:nvSpPr>
        <p:spPr>
          <a:xfrm>
            <a:off x="6795435" y="1414914"/>
            <a:ext cx="50917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Língua Mirandesa </a:t>
            </a:r>
            <a:r>
              <a:rPr lang="pt-BR" dirty="0">
                <a:hlinkClick r:id="rId5"/>
              </a:rPr>
              <a:t>https://www.youtube.com/watch?v=asfyutVLGEg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6529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8909E8-AA34-4647-859F-7FC4263DE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Pauliteiros de Miranda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D43A344-B74C-405E-AB84-B00FAE97DB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pt-BR" dirty="0">
                <a:hlinkClick r:id="rId2"/>
              </a:rPr>
              <a:t>https://www.portugalnummapa.com/pauliteiros-de-miranda/</a:t>
            </a:r>
            <a:endParaRPr lang="pt-BR" dirty="0"/>
          </a:p>
          <a:p>
            <a:endParaRPr lang="pt-BR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AFF49AB-2EE0-4E1E-958C-0DF8142E5C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A música que acompanha os movimentos dos dançadores, habitualmente categorizada como um </a:t>
            </a:r>
            <a:r>
              <a:rPr lang="pt-BR" dirty="0" err="1"/>
              <a:t>lhaço</a:t>
            </a:r>
            <a:r>
              <a:rPr lang="pt-BR" dirty="0"/>
              <a:t>, tem aquela força bélica que é comum a qualquer canção que tenha a gaita mirandesa como fonte da melodia. Um timbre guerreiro para uma dança guerreira. A juntar-se à gaita, entra normalmente uma caixa, um bombo, e, naturalmente, os paus ou paulitos. Isto quando os próprios pauliteiros não empunham castanholas a picar a cadência.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0E7B57E-51E7-4542-99A4-D585BAB0BD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pt-BR" dirty="0">
                <a:hlinkClick r:id="rId3"/>
              </a:rPr>
              <a:t>https://ncultura.pt/pauliteiros-de-miranda-um-fenomeno-de-popularidade/</a:t>
            </a:r>
            <a:endParaRPr lang="pt-BR" dirty="0"/>
          </a:p>
          <a:p>
            <a:endParaRPr lang="pt-BR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BB35EDE-7379-4A41-81E2-07B551981E2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endParaRPr lang="pt-BR" dirty="0"/>
          </a:p>
          <a:p>
            <a:r>
              <a:rPr lang="pt-BR" dirty="0"/>
              <a:t>Pauliteiros de Miranda (</a:t>
            </a:r>
            <a:r>
              <a:rPr lang="pt-BR" dirty="0" err="1"/>
              <a:t>infopédia</a:t>
            </a:r>
            <a:r>
              <a:rPr lang="pt-BR" dirty="0"/>
              <a:t>)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>
                <a:hlinkClick r:id="rId4"/>
              </a:rPr>
              <a:t>https://www.infopedia.pt/apoio/artigos/$pauliteiros-de-</a:t>
            </a:r>
            <a:r>
              <a:rPr lang="pt-BR" dirty="0" err="1">
                <a:hlinkClick r:id="rId4"/>
              </a:rPr>
              <a:t>miranda</a:t>
            </a:r>
            <a:r>
              <a:rPr lang="pt-BR" dirty="0">
                <a:hlinkClick r:id="rId4"/>
              </a:rPr>
              <a:t>#:~:text=A%20dan%C3%A7a%20dos%20Pauliteiros%20de,como%20uma%20dan%C3%A7a%20de%20espadas</a:t>
            </a:r>
            <a:r>
              <a:rPr lang="pt-BR" dirty="0"/>
              <a:t>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8443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4CEE64D-6C6B-4670-8486-535A2C4EC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pt-BR" sz="4000">
                <a:solidFill>
                  <a:srgbClr val="FFFFFF"/>
                </a:solidFill>
              </a:rPr>
              <a:t>Pode saber mais sobre esta região 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C564C3-DB76-41BA-824D-F8ED003F8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r>
              <a:rPr lang="pt-BR" sz="2000" b="1" dirty="0">
                <a:highlight>
                  <a:srgbClr val="FFFF00"/>
                </a:highligh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Miranda do Douro, Aldeia de Picote</a:t>
            </a:r>
            <a:r>
              <a:rPr lang="pt-BR" sz="20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https://www.rtp.pt/play/p7378/e498511/visita-guiada</a:t>
            </a:r>
            <a:endParaRPr lang="pt-BR" sz="2000" dirty="0"/>
          </a:p>
          <a:p>
            <a:r>
              <a:rPr lang="pt-BR" sz="2000" dirty="0"/>
              <a:t>Capela de Santo Cristo (Picote) e Eremitério Os Santos ( entre Picote e Sendim, Miranda Do Douro)</a:t>
            </a:r>
          </a:p>
          <a:p>
            <a:r>
              <a:rPr lang="pt-BR" sz="2000" dirty="0">
                <a:hlinkClick r:id="rId3"/>
              </a:rPr>
              <a:t>https://www.rtp.pt/play/p7378/e481983/visita-guiada</a:t>
            </a:r>
            <a:endParaRPr lang="pt-BR" sz="2000" dirty="0"/>
          </a:p>
          <a:p>
            <a:r>
              <a:rPr lang="pt-BR" sz="2000" dirty="0"/>
              <a:t>Capa de Honras</a:t>
            </a:r>
          </a:p>
          <a:p>
            <a:r>
              <a:rPr lang="pt-BR" sz="2000" dirty="0">
                <a:hlinkClick r:id="rId4"/>
              </a:rPr>
              <a:t>https://viagens.sapo.pt/viajar/viajar-portugal/artigos/capa-de-honras-e-da-identidade-mirandesa-um-traje-nobre-que-carrega-o-peso-das-tradicoes</a:t>
            </a:r>
            <a:endParaRPr lang="pt-BR" sz="2000" dirty="0"/>
          </a:p>
          <a:p>
            <a:endParaRPr lang="pt-BR" sz="2000" dirty="0"/>
          </a:p>
          <a:p>
            <a:endParaRPr lang="pt-BR" sz="200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6F76F8A-94C7-479C-A38E-EF9A40F9E985}"/>
              </a:ext>
            </a:extLst>
          </p:cNvPr>
          <p:cNvSpPr txBox="1"/>
          <p:nvPr/>
        </p:nvSpPr>
        <p:spPr>
          <a:xfrm>
            <a:off x="6611796" y="221381"/>
            <a:ext cx="5410158" cy="10895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highlight>
                  <a:srgbClr val="FFFF00"/>
                </a:highlight>
              </a:rPr>
              <a:t>Pauliteiros de Miranda</a:t>
            </a:r>
          </a:p>
          <a:p>
            <a:r>
              <a:rPr lang="pt-BR" dirty="0">
                <a:solidFill>
                  <a:srgbClr val="0563C1"/>
                </a:solidFill>
                <a:hlinkClick r:id="rId5"/>
              </a:rPr>
              <a:t>https://www.infopedia.pt/Pauliteiro</a:t>
            </a:r>
            <a:r>
              <a:rPr lang="pt-BR" dirty="0">
                <a:solidFill>
                  <a:srgbClr val="0563C1"/>
                </a:solidFill>
              </a:rPr>
              <a:t> de Miranda</a:t>
            </a:r>
          </a:p>
          <a:p>
            <a:endParaRPr lang="pt-BR" dirty="0">
              <a:solidFill>
                <a:srgbClr val="0563C1"/>
              </a:solidFill>
            </a:endParaRPr>
          </a:p>
          <a:p>
            <a:endParaRPr lang="pt-BR" dirty="0">
              <a:solidFill>
                <a:srgbClr val="0563C1"/>
              </a:solidFill>
            </a:endParaRPr>
          </a:p>
          <a:p>
            <a:endParaRPr lang="pt-BR" dirty="0">
              <a:solidFill>
                <a:srgbClr val="0563C1"/>
              </a:solidFill>
            </a:endParaRPr>
          </a:p>
          <a:p>
            <a:endParaRPr lang="pt-BR" dirty="0">
              <a:solidFill>
                <a:srgbClr val="0563C1"/>
              </a:solidFill>
            </a:endParaRPr>
          </a:p>
          <a:p>
            <a:endParaRPr lang="pt-BR" dirty="0">
              <a:solidFill>
                <a:srgbClr val="0563C1"/>
              </a:solidFill>
            </a:endParaRPr>
          </a:p>
          <a:p>
            <a:endParaRPr lang="pt-BR" dirty="0">
              <a:solidFill>
                <a:srgbClr val="0563C1"/>
              </a:solidFill>
            </a:endParaRPr>
          </a:p>
          <a:p>
            <a:endParaRPr lang="pt-BR" dirty="0">
              <a:solidFill>
                <a:srgbClr val="0563C1"/>
              </a:solidFill>
            </a:endParaRPr>
          </a:p>
          <a:p>
            <a:endParaRPr lang="pt-BR" dirty="0">
              <a:solidFill>
                <a:srgbClr val="0563C1"/>
              </a:solidFill>
            </a:endParaRPr>
          </a:p>
          <a:p>
            <a:endParaRPr lang="pt-BR" dirty="0">
              <a:solidFill>
                <a:srgbClr val="0563C1"/>
              </a:solidFill>
            </a:endParaRPr>
          </a:p>
          <a:p>
            <a:endParaRPr lang="pt-BR" dirty="0">
              <a:solidFill>
                <a:srgbClr val="0563C1"/>
              </a:solidFill>
            </a:endParaRPr>
          </a:p>
          <a:p>
            <a:endParaRPr lang="pt-BR" dirty="0">
              <a:solidFill>
                <a:srgbClr val="0563C1"/>
              </a:solidFill>
            </a:endParaRPr>
          </a:p>
          <a:p>
            <a:endParaRPr lang="pt-BR" dirty="0">
              <a:solidFill>
                <a:srgbClr val="0563C1"/>
              </a:solidFill>
            </a:endParaRPr>
          </a:p>
          <a:p>
            <a:endParaRPr lang="pt-BR" dirty="0">
              <a:solidFill>
                <a:srgbClr val="0563C1"/>
              </a:solidFill>
            </a:endParaRPr>
          </a:p>
          <a:p>
            <a:endParaRPr lang="pt-BR" dirty="0">
              <a:solidFill>
                <a:srgbClr val="0563C1"/>
              </a:solidFill>
            </a:endParaRPr>
          </a:p>
          <a:p>
            <a:endParaRPr lang="pt-BR" dirty="0">
              <a:solidFill>
                <a:srgbClr val="0563C1"/>
              </a:solidFill>
            </a:endParaRPr>
          </a:p>
          <a:p>
            <a:endParaRPr lang="pt-BR" dirty="0"/>
          </a:p>
          <a:p>
            <a:endParaRPr lang="pt-BR" dirty="0">
              <a:solidFill>
                <a:srgbClr val="0563C1"/>
              </a:solidFill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pt-BR" dirty="0">
              <a:solidFill>
                <a:srgbClr val="0563C1"/>
              </a:solidFill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pt-BR" dirty="0">
              <a:solidFill>
                <a:srgbClr val="0563C1"/>
              </a:solidFill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pt-BR" dirty="0">
              <a:solidFill>
                <a:srgbClr val="0563C1"/>
              </a:solidFill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pt-BR" dirty="0">
              <a:solidFill>
                <a:srgbClr val="0563C1"/>
              </a:solidFill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pt-BR" dirty="0">
              <a:solidFill>
                <a:srgbClr val="0563C1"/>
              </a:solidFill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pt-BR" dirty="0">
              <a:solidFill>
                <a:srgbClr val="0563C1"/>
              </a:solidFill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pt-BR" dirty="0">
              <a:solidFill>
                <a:srgbClr val="0563C1"/>
              </a:solidFill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pt-BR" dirty="0">
              <a:solidFill>
                <a:srgbClr val="0563C1"/>
              </a:solidFill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pt-BR" dirty="0">
              <a:solidFill>
                <a:srgbClr val="0563C1"/>
              </a:solidFill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pt-BR" dirty="0">
              <a:solidFill>
                <a:srgbClr val="0563C1"/>
              </a:solidFill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pt-BR" dirty="0">
              <a:solidFill>
                <a:srgbClr val="0563C1"/>
              </a:solidFill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pt-BR" dirty="0">
              <a:solidFill>
                <a:srgbClr val="0563C1"/>
              </a:solidFill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pt-BR" dirty="0">
              <a:solidFill>
                <a:srgbClr val="0563C1"/>
              </a:solidFill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pt-BR" dirty="0">
              <a:solidFill>
                <a:srgbClr val="0563C1"/>
              </a:solidFill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pt-BR" dirty="0">
              <a:solidFill>
                <a:srgbClr val="0563C1"/>
              </a:solidFill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pt-BR" dirty="0">
              <a:solidFill>
                <a:srgbClr val="0563C1"/>
              </a:solidFill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pt-BR" dirty="0">
              <a:solidFill>
                <a:srgbClr val="0563C1"/>
              </a:solidFill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pt-BR" dirty="0">
              <a:solidFill>
                <a:srgbClr val="0563C1"/>
              </a:solidFill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562785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847</Words>
  <Application>Microsoft Office PowerPoint</Application>
  <PresentationFormat>Širokoúhlá obrazovka</PresentationFormat>
  <Paragraphs>84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Miranda do Douro – Terra de Miranda </vt:lpstr>
      <vt:lpstr>Prezentace aplikace PowerPoint</vt:lpstr>
      <vt:lpstr>Localização - lhéngua/léngua mirandesa- Pauliteiros de Miranda</vt:lpstr>
      <vt:lpstr>História</vt:lpstr>
      <vt:lpstr>Prezentace aplikace PowerPoint</vt:lpstr>
      <vt:lpstr>Capa de Honras</vt:lpstr>
      <vt:lpstr>Prezentace aplikace PowerPoint</vt:lpstr>
      <vt:lpstr>Pauliteiros de Miranda</vt:lpstr>
      <vt:lpstr>Pode saber mais sobre esta região 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Miranda do Douro – Terra de Miranda </dc:title>
  <dc:creator>Maria de Fátima Baptista Nery Plch</dc:creator>
  <cp:lastModifiedBy>Maria de Fátima Baptista Nery Plch</cp:lastModifiedBy>
  <cp:revision>3</cp:revision>
  <dcterms:created xsi:type="dcterms:W3CDTF">2022-03-02T09:54:41Z</dcterms:created>
  <dcterms:modified xsi:type="dcterms:W3CDTF">2022-03-03T09:41:40Z</dcterms:modified>
</cp:coreProperties>
</file>