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261" r:id="rId8"/>
    <p:sldId id="270" r:id="rId9"/>
    <p:sldId id="263" r:id="rId10"/>
    <p:sldId id="264" r:id="rId11"/>
    <p:sldId id="265" r:id="rId12"/>
    <p:sldId id="266" r:id="rId13"/>
    <p:sldId id="268" r:id="rId14"/>
    <p:sldId id="267" r:id="rId15"/>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ddíl bez názvu" id="{4CE3334E-41D5-4364-80F9-42829DC6A468}">
          <p14:sldIdLst>
            <p14:sldId id="256"/>
            <p14:sldId id="257"/>
            <p14:sldId id="258"/>
            <p14:sldId id="259"/>
            <p14:sldId id="260"/>
            <p14:sldId id="262"/>
            <p14:sldId id="261"/>
            <p14:sldId id="270"/>
            <p14:sldId id="263"/>
            <p14:sldId id="264"/>
            <p14:sldId id="265"/>
            <p14:sldId id="266"/>
            <p14:sldId id="268"/>
            <p14:sldId id="267"/>
          </p14:sldIdLst>
        </p14:section>
      </p14:sectionLst>
    </p:ext>
    <p:ext uri="{EFAFB233-063F-42B5-8137-9DF3F51BA10A}">
      <p15:sldGuideLst xmlns:p15="http://schemas.microsoft.com/office/powerpoint/2012/main">
        <p15:guide id="1" orient="horz" pos="2387" userDrawn="1">
          <p15:clr>
            <a:srgbClr val="A4A3A4"/>
          </p15:clr>
        </p15:guide>
        <p15:guide id="2" pos="379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showGuides="1">
      <p:cViewPr varScale="1">
        <p:scale>
          <a:sx n="106" d="100"/>
          <a:sy n="106" d="100"/>
        </p:scale>
        <p:origin x="126" y="138"/>
      </p:cViewPr>
      <p:guideLst>
        <p:guide orient="horz" pos="2387"/>
        <p:guide pos="379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E837F4-2B85-492A-89D2-2F2931A548DC}"/>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F6F87442-51DA-473B-A85B-631FFCC74D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12F217DA-39FB-4E9C-A61A-99FE1DBE12C6}"/>
              </a:ext>
            </a:extLst>
          </p:cNvPr>
          <p:cNvSpPr>
            <a:spLocks noGrp="1"/>
          </p:cNvSpPr>
          <p:nvPr>
            <p:ph type="dt" sz="half" idx="10"/>
          </p:nvPr>
        </p:nvSpPr>
        <p:spPr/>
        <p:txBody>
          <a:bodyPr/>
          <a:lstStyle/>
          <a:p>
            <a:fld id="{DB6A4C7B-9B83-4878-B43B-337A10CDFB6E}" type="datetimeFigureOut">
              <a:rPr lang="cs-CZ" smtClean="0"/>
              <a:t>03.03.2022</a:t>
            </a:fld>
            <a:endParaRPr lang="cs-CZ"/>
          </a:p>
        </p:txBody>
      </p:sp>
      <p:sp>
        <p:nvSpPr>
          <p:cNvPr id="5" name="Zástupný symbol pro zápatí 4">
            <a:extLst>
              <a:ext uri="{FF2B5EF4-FFF2-40B4-BE49-F238E27FC236}">
                <a16:creationId xmlns:a16="http://schemas.microsoft.com/office/drawing/2014/main" id="{FCDB97E7-F3C7-4D7C-94FC-8C65FD7701B4}"/>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F88537D-5AE6-49B1-B047-943425BBB220}"/>
              </a:ext>
            </a:extLst>
          </p:cNvPr>
          <p:cNvSpPr>
            <a:spLocks noGrp="1"/>
          </p:cNvSpPr>
          <p:nvPr>
            <p:ph type="sldNum" sz="quarter" idx="12"/>
          </p:nvPr>
        </p:nvSpPr>
        <p:spPr/>
        <p:txBody>
          <a:bodyPr/>
          <a:lstStyle/>
          <a:p>
            <a:fld id="{321170DD-A9AC-47BA-BAE3-7B3D2CBC2E5A}" type="slidenum">
              <a:rPr lang="cs-CZ" smtClean="0"/>
              <a:t>‹#›</a:t>
            </a:fld>
            <a:endParaRPr lang="cs-CZ"/>
          </a:p>
        </p:txBody>
      </p:sp>
    </p:spTree>
    <p:extLst>
      <p:ext uri="{BB962C8B-B14F-4D97-AF65-F5344CB8AC3E}">
        <p14:creationId xmlns:p14="http://schemas.microsoft.com/office/powerpoint/2010/main" val="2801515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A36D73-349A-4E4B-B8D6-9BDBA2222527}"/>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2E26EA2B-D842-4532-AEF4-41AD7B64968D}"/>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A91551E-3FBC-48BB-B72E-9B050B3775A2}"/>
              </a:ext>
            </a:extLst>
          </p:cNvPr>
          <p:cNvSpPr>
            <a:spLocks noGrp="1"/>
          </p:cNvSpPr>
          <p:nvPr>
            <p:ph type="dt" sz="half" idx="10"/>
          </p:nvPr>
        </p:nvSpPr>
        <p:spPr/>
        <p:txBody>
          <a:bodyPr/>
          <a:lstStyle/>
          <a:p>
            <a:fld id="{DB6A4C7B-9B83-4878-B43B-337A10CDFB6E}" type="datetimeFigureOut">
              <a:rPr lang="cs-CZ" smtClean="0"/>
              <a:t>03.03.2022</a:t>
            </a:fld>
            <a:endParaRPr lang="cs-CZ"/>
          </a:p>
        </p:txBody>
      </p:sp>
      <p:sp>
        <p:nvSpPr>
          <p:cNvPr id="5" name="Zástupný symbol pro zápatí 4">
            <a:extLst>
              <a:ext uri="{FF2B5EF4-FFF2-40B4-BE49-F238E27FC236}">
                <a16:creationId xmlns:a16="http://schemas.microsoft.com/office/drawing/2014/main" id="{C8F89130-1AB0-4688-AE46-ABD7D0B574D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A813A20-7C1E-46F9-BE28-5ABB4B9852FF}"/>
              </a:ext>
            </a:extLst>
          </p:cNvPr>
          <p:cNvSpPr>
            <a:spLocks noGrp="1"/>
          </p:cNvSpPr>
          <p:nvPr>
            <p:ph type="sldNum" sz="quarter" idx="12"/>
          </p:nvPr>
        </p:nvSpPr>
        <p:spPr/>
        <p:txBody>
          <a:bodyPr/>
          <a:lstStyle/>
          <a:p>
            <a:fld id="{321170DD-A9AC-47BA-BAE3-7B3D2CBC2E5A}" type="slidenum">
              <a:rPr lang="cs-CZ" smtClean="0"/>
              <a:t>‹#›</a:t>
            </a:fld>
            <a:endParaRPr lang="cs-CZ"/>
          </a:p>
        </p:txBody>
      </p:sp>
    </p:spTree>
    <p:extLst>
      <p:ext uri="{BB962C8B-B14F-4D97-AF65-F5344CB8AC3E}">
        <p14:creationId xmlns:p14="http://schemas.microsoft.com/office/powerpoint/2010/main" val="1854581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593B2B79-9FFE-4239-BC7C-A488B018D4F2}"/>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676DF540-09AB-44B3-933F-0EEB84C195E7}"/>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1158F69-9448-442A-912A-F598E738F245}"/>
              </a:ext>
            </a:extLst>
          </p:cNvPr>
          <p:cNvSpPr>
            <a:spLocks noGrp="1"/>
          </p:cNvSpPr>
          <p:nvPr>
            <p:ph type="dt" sz="half" idx="10"/>
          </p:nvPr>
        </p:nvSpPr>
        <p:spPr/>
        <p:txBody>
          <a:bodyPr/>
          <a:lstStyle/>
          <a:p>
            <a:fld id="{DB6A4C7B-9B83-4878-B43B-337A10CDFB6E}" type="datetimeFigureOut">
              <a:rPr lang="cs-CZ" smtClean="0"/>
              <a:t>03.03.2022</a:t>
            </a:fld>
            <a:endParaRPr lang="cs-CZ"/>
          </a:p>
        </p:txBody>
      </p:sp>
      <p:sp>
        <p:nvSpPr>
          <p:cNvPr id="5" name="Zástupný symbol pro zápatí 4">
            <a:extLst>
              <a:ext uri="{FF2B5EF4-FFF2-40B4-BE49-F238E27FC236}">
                <a16:creationId xmlns:a16="http://schemas.microsoft.com/office/drawing/2014/main" id="{1E999AA7-2EDB-443A-B6F0-31A8BD37F5C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0043F92-D42D-4343-8CB3-449C8CC9A166}"/>
              </a:ext>
            </a:extLst>
          </p:cNvPr>
          <p:cNvSpPr>
            <a:spLocks noGrp="1"/>
          </p:cNvSpPr>
          <p:nvPr>
            <p:ph type="sldNum" sz="quarter" idx="12"/>
          </p:nvPr>
        </p:nvSpPr>
        <p:spPr/>
        <p:txBody>
          <a:bodyPr/>
          <a:lstStyle/>
          <a:p>
            <a:fld id="{321170DD-A9AC-47BA-BAE3-7B3D2CBC2E5A}" type="slidenum">
              <a:rPr lang="cs-CZ" smtClean="0"/>
              <a:t>‹#›</a:t>
            </a:fld>
            <a:endParaRPr lang="cs-CZ"/>
          </a:p>
        </p:txBody>
      </p:sp>
    </p:spTree>
    <p:extLst>
      <p:ext uri="{BB962C8B-B14F-4D97-AF65-F5344CB8AC3E}">
        <p14:creationId xmlns:p14="http://schemas.microsoft.com/office/powerpoint/2010/main" val="3139862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34A8F3-5496-49FD-B469-4C397BFA29AB}"/>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81C9CF3A-5487-4B96-9131-354D59CF5A8B}"/>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47CEA2B0-E18A-453E-B7F8-7DF591725A69}"/>
              </a:ext>
            </a:extLst>
          </p:cNvPr>
          <p:cNvSpPr>
            <a:spLocks noGrp="1"/>
          </p:cNvSpPr>
          <p:nvPr>
            <p:ph type="dt" sz="half" idx="10"/>
          </p:nvPr>
        </p:nvSpPr>
        <p:spPr/>
        <p:txBody>
          <a:bodyPr/>
          <a:lstStyle/>
          <a:p>
            <a:fld id="{DB6A4C7B-9B83-4878-B43B-337A10CDFB6E}" type="datetimeFigureOut">
              <a:rPr lang="cs-CZ" smtClean="0"/>
              <a:t>03.03.2022</a:t>
            </a:fld>
            <a:endParaRPr lang="cs-CZ"/>
          </a:p>
        </p:txBody>
      </p:sp>
      <p:sp>
        <p:nvSpPr>
          <p:cNvPr id="5" name="Zástupný symbol pro zápatí 4">
            <a:extLst>
              <a:ext uri="{FF2B5EF4-FFF2-40B4-BE49-F238E27FC236}">
                <a16:creationId xmlns:a16="http://schemas.microsoft.com/office/drawing/2014/main" id="{E7A5162A-0556-4689-901A-14F45497A9B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33AAC7F-FC81-437E-85F0-3B2799857468}"/>
              </a:ext>
            </a:extLst>
          </p:cNvPr>
          <p:cNvSpPr>
            <a:spLocks noGrp="1"/>
          </p:cNvSpPr>
          <p:nvPr>
            <p:ph type="sldNum" sz="quarter" idx="12"/>
          </p:nvPr>
        </p:nvSpPr>
        <p:spPr/>
        <p:txBody>
          <a:bodyPr/>
          <a:lstStyle/>
          <a:p>
            <a:fld id="{321170DD-A9AC-47BA-BAE3-7B3D2CBC2E5A}" type="slidenum">
              <a:rPr lang="cs-CZ" smtClean="0"/>
              <a:t>‹#›</a:t>
            </a:fld>
            <a:endParaRPr lang="cs-CZ"/>
          </a:p>
        </p:txBody>
      </p:sp>
    </p:spTree>
    <p:extLst>
      <p:ext uri="{BB962C8B-B14F-4D97-AF65-F5344CB8AC3E}">
        <p14:creationId xmlns:p14="http://schemas.microsoft.com/office/powerpoint/2010/main" val="523069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F75734-5207-456F-9053-E54C39C6072B}"/>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87B91AB1-A72B-4B7F-8FF3-2FAF57CAB2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DC984D9F-67C5-4244-AF3F-60AD0F398FE4}"/>
              </a:ext>
            </a:extLst>
          </p:cNvPr>
          <p:cNvSpPr>
            <a:spLocks noGrp="1"/>
          </p:cNvSpPr>
          <p:nvPr>
            <p:ph type="dt" sz="half" idx="10"/>
          </p:nvPr>
        </p:nvSpPr>
        <p:spPr/>
        <p:txBody>
          <a:bodyPr/>
          <a:lstStyle/>
          <a:p>
            <a:fld id="{DB6A4C7B-9B83-4878-B43B-337A10CDFB6E}" type="datetimeFigureOut">
              <a:rPr lang="cs-CZ" smtClean="0"/>
              <a:t>03.03.2022</a:t>
            </a:fld>
            <a:endParaRPr lang="cs-CZ"/>
          </a:p>
        </p:txBody>
      </p:sp>
      <p:sp>
        <p:nvSpPr>
          <p:cNvPr id="5" name="Zástupný symbol pro zápatí 4">
            <a:extLst>
              <a:ext uri="{FF2B5EF4-FFF2-40B4-BE49-F238E27FC236}">
                <a16:creationId xmlns:a16="http://schemas.microsoft.com/office/drawing/2014/main" id="{E7219D69-9A82-4D99-A915-28DCAB0AF44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FD962FD-5B82-4013-962D-F6639A764726}"/>
              </a:ext>
            </a:extLst>
          </p:cNvPr>
          <p:cNvSpPr>
            <a:spLocks noGrp="1"/>
          </p:cNvSpPr>
          <p:nvPr>
            <p:ph type="sldNum" sz="quarter" idx="12"/>
          </p:nvPr>
        </p:nvSpPr>
        <p:spPr/>
        <p:txBody>
          <a:bodyPr/>
          <a:lstStyle/>
          <a:p>
            <a:fld id="{321170DD-A9AC-47BA-BAE3-7B3D2CBC2E5A}" type="slidenum">
              <a:rPr lang="cs-CZ" smtClean="0"/>
              <a:t>‹#›</a:t>
            </a:fld>
            <a:endParaRPr lang="cs-CZ"/>
          </a:p>
        </p:txBody>
      </p:sp>
    </p:spTree>
    <p:extLst>
      <p:ext uri="{BB962C8B-B14F-4D97-AF65-F5344CB8AC3E}">
        <p14:creationId xmlns:p14="http://schemas.microsoft.com/office/powerpoint/2010/main" val="2172115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174DF8-1EE6-4DA4-9978-4DE0A66A39DB}"/>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4700BC8B-E63D-4198-A2EA-C60DB658AED9}"/>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AE66E68B-8121-4968-9D3C-6A2C5C7305B7}"/>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00D73E02-65BE-4D9E-BD9F-CF7EC60AD1CF}"/>
              </a:ext>
            </a:extLst>
          </p:cNvPr>
          <p:cNvSpPr>
            <a:spLocks noGrp="1"/>
          </p:cNvSpPr>
          <p:nvPr>
            <p:ph type="dt" sz="half" idx="10"/>
          </p:nvPr>
        </p:nvSpPr>
        <p:spPr/>
        <p:txBody>
          <a:bodyPr/>
          <a:lstStyle/>
          <a:p>
            <a:fld id="{DB6A4C7B-9B83-4878-B43B-337A10CDFB6E}" type="datetimeFigureOut">
              <a:rPr lang="cs-CZ" smtClean="0"/>
              <a:t>03.03.2022</a:t>
            </a:fld>
            <a:endParaRPr lang="cs-CZ"/>
          </a:p>
        </p:txBody>
      </p:sp>
      <p:sp>
        <p:nvSpPr>
          <p:cNvPr id="6" name="Zástupný symbol pro zápatí 5">
            <a:extLst>
              <a:ext uri="{FF2B5EF4-FFF2-40B4-BE49-F238E27FC236}">
                <a16:creationId xmlns:a16="http://schemas.microsoft.com/office/drawing/2014/main" id="{70794176-A8B6-42A8-8684-FD01FE928F54}"/>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2E725290-F67A-4382-A41F-D343FBE057DF}"/>
              </a:ext>
            </a:extLst>
          </p:cNvPr>
          <p:cNvSpPr>
            <a:spLocks noGrp="1"/>
          </p:cNvSpPr>
          <p:nvPr>
            <p:ph type="sldNum" sz="quarter" idx="12"/>
          </p:nvPr>
        </p:nvSpPr>
        <p:spPr/>
        <p:txBody>
          <a:bodyPr/>
          <a:lstStyle/>
          <a:p>
            <a:fld id="{321170DD-A9AC-47BA-BAE3-7B3D2CBC2E5A}" type="slidenum">
              <a:rPr lang="cs-CZ" smtClean="0"/>
              <a:t>‹#›</a:t>
            </a:fld>
            <a:endParaRPr lang="cs-CZ"/>
          </a:p>
        </p:txBody>
      </p:sp>
    </p:spTree>
    <p:extLst>
      <p:ext uri="{BB962C8B-B14F-4D97-AF65-F5344CB8AC3E}">
        <p14:creationId xmlns:p14="http://schemas.microsoft.com/office/powerpoint/2010/main" val="3095883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3DE0D6-5C37-494C-A6E9-09A8CF6AD24F}"/>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2F3AD755-DA4C-4E04-AAED-E438829C8A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27820F41-BBC5-43F8-A4D6-D050CAFEB20A}"/>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28AC2C9F-B808-4C13-B45C-23A4F3844F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BB944FCB-58CE-4007-8357-E59EEBD412BD}"/>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2E1AB022-B027-43AF-AA48-3E8EFEA9ED0E}"/>
              </a:ext>
            </a:extLst>
          </p:cNvPr>
          <p:cNvSpPr>
            <a:spLocks noGrp="1"/>
          </p:cNvSpPr>
          <p:nvPr>
            <p:ph type="dt" sz="half" idx="10"/>
          </p:nvPr>
        </p:nvSpPr>
        <p:spPr/>
        <p:txBody>
          <a:bodyPr/>
          <a:lstStyle/>
          <a:p>
            <a:fld id="{DB6A4C7B-9B83-4878-B43B-337A10CDFB6E}" type="datetimeFigureOut">
              <a:rPr lang="cs-CZ" smtClean="0"/>
              <a:t>03.03.2022</a:t>
            </a:fld>
            <a:endParaRPr lang="cs-CZ"/>
          </a:p>
        </p:txBody>
      </p:sp>
      <p:sp>
        <p:nvSpPr>
          <p:cNvPr id="8" name="Zástupný symbol pro zápatí 7">
            <a:extLst>
              <a:ext uri="{FF2B5EF4-FFF2-40B4-BE49-F238E27FC236}">
                <a16:creationId xmlns:a16="http://schemas.microsoft.com/office/drawing/2014/main" id="{44DED6FA-47A9-446A-82AB-0E9010704273}"/>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00D7077E-3B91-49D4-AA30-ABE6E4A7D5E6}"/>
              </a:ext>
            </a:extLst>
          </p:cNvPr>
          <p:cNvSpPr>
            <a:spLocks noGrp="1"/>
          </p:cNvSpPr>
          <p:nvPr>
            <p:ph type="sldNum" sz="quarter" idx="12"/>
          </p:nvPr>
        </p:nvSpPr>
        <p:spPr/>
        <p:txBody>
          <a:bodyPr/>
          <a:lstStyle/>
          <a:p>
            <a:fld id="{321170DD-A9AC-47BA-BAE3-7B3D2CBC2E5A}" type="slidenum">
              <a:rPr lang="cs-CZ" smtClean="0"/>
              <a:t>‹#›</a:t>
            </a:fld>
            <a:endParaRPr lang="cs-CZ"/>
          </a:p>
        </p:txBody>
      </p:sp>
    </p:spTree>
    <p:extLst>
      <p:ext uri="{BB962C8B-B14F-4D97-AF65-F5344CB8AC3E}">
        <p14:creationId xmlns:p14="http://schemas.microsoft.com/office/powerpoint/2010/main" val="2396669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C80E33-1B7D-49E9-A4BB-76F1C52A4A18}"/>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DE355E4E-D2BC-4A9B-A042-D82B118DADA8}"/>
              </a:ext>
            </a:extLst>
          </p:cNvPr>
          <p:cNvSpPr>
            <a:spLocks noGrp="1"/>
          </p:cNvSpPr>
          <p:nvPr>
            <p:ph type="dt" sz="half" idx="10"/>
          </p:nvPr>
        </p:nvSpPr>
        <p:spPr/>
        <p:txBody>
          <a:bodyPr/>
          <a:lstStyle/>
          <a:p>
            <a:fld id="{DB6A4C7B-9B83-4878-B43B-337A10CDFB6E}" type="datetimeFigureOut">
              <a:rPr lang="cs-CZ" smtClean="0"/>
              <a:t>03.03.2022</a:t>
            </a:fld>
            <a:endParaRPr lang="cs-CZ"/>
          </a:p>
        </p:txBody>
      </p:sp>
      <p:sp>
        <p:nvSpPr>
          <p:cNvPr id="4" name="Zástupný symbol pro zápatí 3">
            <a:extLst>
              <a:ext uri="{FF2B5EF4-FFF2-40B4-BE49-F238E27FC236}">
                <a16:creationId xmlns:a16="http://schemas.microsoft.com/office/drawing/2014/main" id="{5E7ED5A8-2B15-4004-9EB5-7B5B4C23AF19}"/>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8FFFAC9A-D966-44A5-A738-47228118A423}"/>
              </a:ext>
            </a:extLst>
          </p:cNvPr>
          <p:cNvSpPr>
            <a:spLocks noGrp="1"/>
          </p:cNvSpPr>
          <p:nvPr>
            <p:ph type="sldNum" sz="quarter" idx="12"/>
          </p:nvPr>
        </p:nvSpPr>
        <p:spPr/>
        <p:txBody>
          <a:bodyPr/>
          <a:lstStyle/>
          <a:p>
            <a:fld id="{321170DD-A9AC-47BA-BAE3-7B3D2CBC2E5A}" type="slidenum">
              <a:rPr lang="cs-CZ" smtClean="0"/>
              <a:t>‹#›</a:t>
            </a:fld>
            <a:endParaRPr lang="cs-CZ"/>
          </a:p>
        </p:txBody>
      </p:sp>
    </p:spTree>
    <p:extLst>
      <p:ext uri="{BB962C8B-B14F-4D97-AF65-F5344CB8AC3E}">
        <p14:creationId xmlns:p14="http://schemas.microsoft.com/office/powerpoint/2010/main" val="2496036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7DD886C0-0D3F-4544-8504-1B102D0D7FC6}"/>
              </a:ext>
            </a:extLst>
          </p:cNvPr>
          <p:cNvSpPr>
            <a:spLocks noGrp="1"/>
          </p:cNvSpPr>
          <p:nvPr>
            <p:ph type="dt" sz="half" idx="10"/>
          </p:nvPr>
        </p:nvSpPr>
        <p:spPr/>
        <p:txBody>
          <a:bodyPr/>
          <a:lstStyle/>
          <a:p>
            <a:fld id="{DB6A4C7B-9B83-4878-B43B-337A10CDFB6E}" type="datetimeFigureOut">
              <a:rPr lang="cs-CZ" smtClean="0"/>
              <a:t>03.03.2022</a:t>
            </a:fld>
            <a:endParaRPr lang="cs-CZ"/>
          </a:p>
        </p:txBody>
      </p:sp>
      <p:sp>
        <p:nvSpPr>
          <p:cNvPr id="3" name="Zástupný symbol pro zápatí 2">
            <a:extLst>
              <a:ext uri="{FF2B5EF4-FFF2-40B4-BE49-F238E27FC236}">
                <a16:creationId xmlns:a16="http://schemas.microsoft.com/office/drawing/2014/main" id="{B100F4DD-EA29-4462-ADB2-689674C807CF}"/>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550F8326-DECA-4582-8662-6D45B34CC290}"/>
              </a:ext>
            </a:extLst>
          </p:cNvPr>
          <p:cNvSpPr>
            <a:spLocks noGrp="1"/>
          </p:cNvSpPr>
          <p:nvPr>
            <p:ph type="sldNum" sz="quarter" idx="12"/>
          </p:nvPr>
        </p:nvSpPr>
        <p:spPr/>
        <p:txBody>
          <a:bodyPr/>
          <a:lstStyle/>
          <a:p>
            <a:fld id="{321170DD-A9AC-47BA-BAE3-7B3D2CBC2E5A}" type="slidenum">
              <a:rPr lang="cs-CZ" smtClean="0"/>
              <a:t>‹#›</a:t>
            </a:fld>
            <a:endParaRPr lang="cs-CZ"/>
          </a:p>
        </p:txBody>
      </p:sp>
    </p:spTree>
    <p:extLst>
      <p:ext uri="{BB962C8B-B14F-4D97-AF65-F5344CB8AC3E}">
        <p14:creationId xmlns:p14="http://schemas.microsoft.com/office/powerpoint/2010/main" val="1663391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02F478-C4F2-4146-B391-CD87178299AE}"/>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0388ED0A-C3BC-4D27-AFD2-0FEAD32729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0C641109-E444-4139-AD5D-C4F550B30D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3C59DC19-5A21-417D-9981-C8538297F974}"/>
              </a:ext>
            </a:extLst>
          </p:cNvPr>
          <p:cNvSpPr>
            <a:spLocks noGrp="1"/>
          </p:cNvSpPr>
          <p:nvPr>
            <p:ph type="dt" sz="half" idx="10"/>
          </p:nvPr>
        </p:nvSpPr>
        <p:spPr/>
        <p:txBody>
          <a:bodyPr/>
          <a:lstStyle/>
          <a:p>
            <a:fld id="{DB6A4C7B-9B83-4878-B43B-337A10CDFB6E}" type="datetimeFigureOut">
              <a:rPr lang="cs-CZ" smtClean="0"/>
              <a:t>03.03.2022</a:t>
            </a:fld>
            <a:endParaRPr lang="cs-CZ"/>
          </a:p>
        </p:txBody>
      </p:sp>
      <p:sp>
        <p:nvSpPr>
          <p:cNvPr id="6" name="Zástupný symbol pro zápatí 5">
            <a:extLst>
              <a:ext uri="{FF2B5EF4-FFF2-40B4-BE49-F238E27FC236}">
                <a16:creationId xmlns:a16="http://schemas.microsoft.com/office/drawing/2014/main" id="{0E451D0F-BB63-4C4C-BB4F-116ED271804E}"/>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BF2C0F70-855A-480F-ABD1-38CE4A81C99D}"/>
              </a:ext>
            </a:extLst>
          </p:cNvPr>
          <p:cNvSpPr>
            <a:spLocks noGrp="1"/>
          </p:cNvSpPr>
          <p:nvPr>
            <p:ph type="sldNum" sz="quarter" idx="12"/>
          </p:nvPr>
        </p:nvSpPr>
        <p:spPr/>
        <p:txBody>
          <a:bodyPr/>
          <a:lstStyle/>
          <a:p>
            <a:fld id="{321170DD-A9AC-47BA-BAE3-7B3D2CBC2E5A}" type="slidenum">
              <a:rPr lang="cs-CZ" smtClean="0"/>
              <a:t>‹#›</a:t>
            </a:fld>
            <a:endParaRPr lang="cs-CZ"/>
          </a:p>
        </p:txBody>
      </p:sp>
    </p:spTree>
    <p:extLst>
      <p:ext uri="{BB962C8B-B14F-4D97-AF65-F5344CB8AC3E}">
        <p14:creationId xmlns:p14="http://schemas.microsoft.com/office/powerpoint/2010/main" val="3397675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AB93C4-1B07-4F84-9452-D83B3F460014}"/>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C31BDFE9-04D9-44E5-A2FF-CC1DC3814A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F6D87364-E2FD-42FD-A1B8-E31AD3238F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485AB2AC-1955-4C62-82B3-6120F5FA3143}"/>
              </a:ext>
            </a:extLst>
          </p:cNvPr>
          <p:cNvSpPr>
            <a:spLocks noGrp="1"/>
          </p:cNvSpPr>
          <p:nvPr>
            <p:ph type="dt" sz="half" idx="10"/>
          </p:nvPr>
        </p:nvSpPr>
        <p:spPr/>
        <p:txBody>
          <a:bodyPr/>
          <a:lstStyle/>
          <a:p>
            <a:fld id="{DB6A4C7B-9B83-4878-B43B-337A10CDFB6E}" type="datetimeFigureOut">
              <a:rPr lang="cs-CZ" smtClean="0"/>
              <a:t>03.03.2022</a:t>
            </a:fld>
            <a:endParaRPr lang="cs-CZ"/>
          </a:p>
        </p:txBody>
      </p:sp>
      <p:sp>
        <p:nvSpPr>
          <p:cNvPr id="6" name="Zástupný symbol pro zápatí 5">
            <a:extLst>
              <a:ext uri="{FF2B5EF4-FFF2-40B4-BE49-F238E27FC236}">
                <a16:creationId xmlns:a16="http://schemas.microsoft.com/office/drawing/2014/main" id="{3AE42317-3A21-4831-A2A1-21800B6C635C}"/>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2BEA929D-1512-4A84-B823-7698CF807C20}"/>
              </a:ext>
            </a:extLst>
          </p:cNvPr>
          <p:cNvSpPr>
            <a:spLocks noGrp="1"/>
          </p:cNvSpPr>
          <p:nvPr>
            <p:ph type="sldNum" sz="quarter" idx="12"/>
          </p:nvPr>
        </p:nvSpPr>
        <p:spPr/>
        <p:txBody>
          <a:bodyPr/>
          <a:lstStyle/>
          <a:p>
            <a:fld id="{321170DD-A9AC-47BA-BAE3-7B3D2CBC2E5A}" type="slidenum">
              <a:rPr lang="cs-CZ" smtClean="0"/>
              <a:t>‹#›</a:t>
            </a:fld>
            <a:endParaRPr lang="cs-CZ"/>
          </a:p>
        </p:txBody>
      </p:sp>
    </p:spTree>
    <p:extLst>
      <p:ext uri="{BB962C8B-B14F-4D97-AF65-F5344CB8AC3E}">
        <p14:creationId xmlns:p14="http://schemas.microsoft.com/office/powerpoint/2010/main" val="343192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D45BC6FE-5355-4B89-8ACD-70F5DADB07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0723F770-8E03-4F08-9EEF-BCCCD43CD0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5A85704-81D2-445A-B286-CF4B83D9C2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6A4C7B-9B83-4878-B43B-337A10CDFB6E}" type="datetimeFigureOut">
              <a:rPr lang="cs-CZ" smtClean="0"/>
              <a:t>03.03.2022</a:t>
            </a:fld>
            <a:endParaRPr lang="cs-CZ"/>
          </a:p>
        </p:txBody>
      </p:sp>
      <p:sp>
        <p:nvSpPr>
          <p:cNvPr id="5" name="Zástupný symbol pro zápatí 4">
            <a:extLst>
              <a:ext uri="{FF2B5EF4-FFF2-40B4-BE49-F238E27FC236}">
                <a16:creationId xmlns:a16="http://schemas.microsoft.com/office/drawing/2014/main" id="{5D65FFB7-3AD7-4905-A9D0-5F19D4A56F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E4D2C9EE-B9E1-4E81-9630-FFCF8C531F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1170DD-A9AC-47BA-BAE3-7B3D2CBC2E5A}" type="slidenum">
              <a:rPr lang="cs-CZ" smtClean="0"/>
              <a:t>‹#›</a:t>
            </a:fld>
            <a:endParaRPr lang="cs-CZ"/>
          </a:p>
        </p:txBody>
      </p:sp>
    </p:spTree>
    <p:extLst>
      <p:ext uri="{BB962C8B-B14F-4D97-AF65-F5344CB8AC3E}">
        <p14:creationId xmlns:p14="http://schemas.microsoft.com/office/powerpoint/2010/main" val="341418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Wu9z2L7XD0Y" TargetMode="External"/><Relationship Id="rId2" Type="http://schemas.openxmlformats.org/officeDocument/2006/relationships/hyperlink" Target="https://espacodearquitetura.com/projetos/museu-de-serralves/" TargetMode="External"/><Relationship Id="rId1" Type="http://schemas.openxmlformats.org/officeDocument/2006/relationships/slideLayout" Target="../slideLayouts/slideLayout6.xml"/><Relationship Id="rId5" Type="http://schemas.openxmlformats.org/officeDocument/2006/relationships/hyperlink" Target="https://www.viajecomigo.com/2015/02/12/serralves-porto/" TargetMode="Externa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Sxtu3S2fA88" TargetMode="External"/><Relationship Id="rId2" Type="http://schemas.openxmlformats.org/officeDocument/2006/relationships/hyperlink" Target="https://www.youtube.com/watch?v=Wu9z2L7XD0Y" TargetMode="Externa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www.rtp.pt/play/p5656/e429030/visita-guiada" TargetMode="External"/><Relationship Id="rId2" Type="http://schemas.openxmlformats.org/officeDocument/2006/relationships/hyperlink" Target="https://www.rtp.pt/play/p5656/e399814/visita-guiada" TargetMode="Externa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hyperlink" Target="https://www.infopedia.pt/dicionarios/lingua-portuguesa/ilha"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youtube.com/watch?v=FPnYBK_GHxU" TargetMode="Externa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hyperlink" Target="http://www.patrimoniocultural.gov.pt/pt/patrimonio/patrimonio-imovel/pesquisa-do-patrimonio/classificado-ou-em-vias-de-classificacao/geral/view/5975244/"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hyperlink" Target="https://www.youtube.com/watch?v=UDlb7uvwkR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82F96B36-0F35-4B01-8134-556C9B560910}"/>
              </a:ext>
            </a:extLst>
          </p:cNvPr>
          <p:cNvSpPr>
            <a:spLocks noGrp="1"/>
          </p:cNvSpPr>
          <p:nvPr>
            <p:ph type="title"/>
          </p:nvPr>
        </p:nvSpPr>
        <p:spPr>
          <a:xfrm>
            <a:off x="760022" y="0"/>
            <a:ext cx="10593778" cy="2256311"/>
          </a:xfrm>
        </p:spPr>
        <p:txBody>
          <a:bodyPr>
            <a:normAutofit/>
          </a:bodyPr>
          <a:lstStyle/>
          <a:p>
            <a:r>
              <a:rPr lang="cs-CZ" sz="2800" b="1" dirty="0">
                <a:solidFill>
                  <a:srgbClr val="FF0000"/>
                </a:solidFill>
              </a:rPr>
              <a:t>Porto –</a:t>
            </a:r>
            <a:r>
              <a:rPr lang="cs-CZ" sz="2800" b="1" dirty="0"/>
              <a:t> </a:t>
            </a:r>
            <a:r>
              <a:rPr lang="pt-PT" sz="2800" b="1" dirty="0"/>
              <a:t>(</a:t>
            </a:r>
            <a:r>
              <a:rPr lang="cs-CZ" sz="2800" b="1" dirty="0"/>
              <a:t>15 </a:t>
            </a:r>
            <a:r>
              <a:rPr lang="cs-CZ" sz="2800" b="1" dirty="0" err="1"/>
              <a:t>freguesias</a:t>
            </a:r>
            <a:r>
              <a:rPr lang="pt-PT" sz="2800" b="1" dirty="0"/>
              <a:t>)  sede de Distrito – cidades de Matosinhos – Maia – Gondomar – Vila Nova de Gaia</a:t>
            </a:r>
            <a:br>
              <a:rPr lang="pt-PT" sz="2800" b="1" dirty="0"/>
            </a:br>
            <a:br>
              <a:rPr lang="pt-PT" sz="2800" b="1" dirty="0"/>
            </a:br>
            <a:r>
              <a:rPr lang="pt-PT" sz="2800" b="1" dirty="0"/>
              <a:t>Grande Porto /Área Metropolitana do Porto </a:t>
            </a:r>
            <a:br>
              <a:rPr lang="pt-PT" sz="2800" b="1" dirty="0"/>
            </a:br>
            <a:r>
              <a:rPr lang="pt-PT" sz="2800" b="1" dirty="0"/>
              <a:t>Centro Histórico  - Património Cultural da Humanidade -1996</a:t>
            </a:r>
            <a:endParaRPr lang="cs-CZ" sz="2800" b="1" dirty="0"/>
          </a:p>
        </p:txBody>
      </p:sp>
      <p:pic>
        <p:nvPicPr>
          <p:cNvPr id="5" name="Obrázek 4">
            <a:extLst>
              <a:ext uri="{FF2B5EF4-FFF2-40B4-BE49-F238E27FC236}">
                <a16:creationId xmlns:a16="http://schemas.microsoft.com/office/drawing/2014/main" id="{1305CC43-880A-4BD5-AE18-614C63A6F662}"/>
              </a:ext>
            </a:extLst>
          </p:cNvPr>
          <p:cNvPicPr>
            <a:picLocks noChangeAspect="1"/>
          </p:cNvPicPr>
          <p:nvPr/>
        </p:nvPicPr>
        <p:blipFill>
          <a:blip r:embed="rId2"/>
          <a:stretch>
            <a:fillRect/>
          </a:stretch>
        </p:blipFill>
        <p:spPr>
          <a:xfrm>
            <a:off x="261258" y="2256311"/>
            <a:ext cx="5688279" cy="3957794"/>
          </a:xfrm>
          <a:prstGeom prst="rect">
            <a:avLst/>
          </a:prstGeom>
        </p:spPr>
      </p:pic>
      <p:pic>
        <p:nvPicPr>
          <p:cNvPr id="6" name="Obrázek 5">
            <a:extLst>
              <a:ext uri="{FF2B5EF4-FFF2-40B4-BE49-F238E27FC236}">
                <a16:creationId xmlns:a16="http://schemas.microsoft.com/office/drawing/2014/main" id="{F1F89425-8AF4-4025-BEE7-B0AD1CC8D4A2}"/>
              </a:ext>
            </a:extLst>
          </p:cNvPr>
          <p:cNvPicPr>
            <a:picLocks noChangeAspect="1"/>
          </p:cNvPicPr>
          <p:nvPr/>
        </p:nvPicPr>
        <p:blipFill>
          <a:blip r:embed="rId3"/>
          <a:stretch>
            <a:fillRect/>
          </a:stretch>
        </p:blipFill>
        <p:spPr>
          <a:xfrm>
            <a:off x="6242465" y="2517567"/>
            <a:ext cx="5564669" cy="2612573"/>
          </a:xfrm>
          <a:prstGeom prst="rect">
            <a:avLst/>
          </a:prstGeom>
        </p:spPr>
      </p:pic>
    </p:spTree>
    <p:extLst>
      <p:ext uri="{BB962C8B-B14F-4D97-AF65-F5344CB8AC3E}">
        <p14:creationId xmlns:p14="http://schemas.microsoft.com/office/powerpoint/2010/main" val="764116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51E2EF-C0B8-43E6-9FE0-04019D570807}"/>
              </a:ext>
            </a:extLst>
          </p:cNvPr>
          <p:cNvSpPr>
            <a:spLocks noGrp="1"/>
          </p:cNvSpPr>
          <p:nvPr>
            <p:ph type="title"/>
          </p:nvPr>
        </p:nvSpPr>
        <p:spPr/>
        <p:txBody>
          <a:bodyPr>
            <a:normAutofit/>
          </a:bodyPr>
          <a:lstStyle/>
          <a:p>
            <a:r>
              <a:rPr lang="pt-BR" sz="2800" dirty="0"/>
              <a:t>A Fundação de Serralves no Parque de Serralves  -  Casa de Serralves e o Museu de Arte Contemporânea de Serralves.</a:t>
            </a:r>
            <a:endParaRPr lang="cs-CZ" sz="2800" dirty="0"/>
          </a:p>
        </p:txBody>
      </p:sp>
      <p:sp>
        <p:nvSpPr>
          <p:cNvPr id="4" name="TextovéPole 3">
            <a:extLst>
              <a:ext uri="{FF2B5EF4-FFF2-40B4-BE49-F238E27FC236}">
                <a16:creationId xmlns:a16="http://schemas.microsoft.com/office/drawing/2014/main" id="{65F0DE2E-E95C-4E66-911E-5FA8308D5180}"/>
              </a:ext>
            </a:extLst>
          </p:cNvPr>
          <p:cNvSpPr txBox="1"/>
          <p:nvPr/>
        </p:nvSpPr>
        <p:spPr>
          <a:xfrm>
            <a:off x="403761" y="1690689"/>
            <a:ext cx="11602192" cy="646331"/>
          </a:xfrm>
          <a:prstGeom prst="rect">
            <a:avLst/>
          </a:prstGeom>
          <a:noFill/>
        </p:spPr>
        <p:txBody>
          <a:bodyPr wrap="square">
            <a:spAutoFit/>
          </a:bodyPr>
          <a:lstStyle/>
          <a:p>
            <a:r>
              <a:rPr lang="pt-BR" dirty="0"/>
              <a:t>Concluída em 1940, a Casa de Serralves, foi mandada construir pelo 2.º Conde de Vizela, Carlos Alberto Cabral. O edifício, projeto do arquiteto português Marques da Silva, é considerado um exemplo único da arquitectura Art Déco em Portugal.</a:t>
            </a:r>
            <a:endParaRPr lang="cs-CZ" dirty="0"/>
          </a:p>
        </p:txBody>
      </p:sp>
      <p:sp>
        <p:nvSpPr>
          <p:cNvPr id="6" name="TextovéPole 5">
            <a:extLst>
              <a:ext uri="{FF2B5EF4-FFF2-40B4-BE49-F238E27FC236}">
                <a16:creationId xmlns:a16="http://schemas.microsoft.com/office/drawing/2014/main" id="{FA54C129-9AEF-4DFF-BEC4-068A7BA38987}"/>
              </a:ext>
            </a:extLst>
          </p:cNvPr>
          <p:cNvSpPr txBox="1"/>
          <p:nvPr/>
        </p:nvSpPr>
        <p:spPr>
          <a:xfrm>
            <a:off x="282039" y="3059668"/>
            <a:ext cx="8208818" cy="1200329"/>
          </a:xfrm>
          <a:prstGeom prst="rect">
            <a:avLst/>
          </a:prstGeom>
          <a:noFill/>
        </p:spPr>
        <p:txBody>
          <a:bodyPr wrap="square">
            <a:spAutoFit/>
          </a:bodyPr>
          <a:lstStyle/>
          <a:p>
            <a:r>
              <a:rPr lang="pt-BR" dirty="0"/>
              <a:t>Museu de Arte Contemporânea de Serralves – projeto do arquiteto Álvaro Siza Vieira</a:t>
            </a:r>
          </a:p>
          <a:p>
            <a:endParaRPr lang="pt-BR" dirty="0"/>
          </a:p>
          <a:p>
            <a:r>
              <a:rPr lang="pt-BR" dirty="0"/>
              <a:t> </a:t>
            </a:r>
            <a:r>
              <a:rPr lang="pt-BR" dirty="0">
                <a:hlinkClick r:id="rId2"/>
              </a:rPr>
              <a:t>https://espacodearquitetura.com/projetos/museu-de-serralves/</a:t>
            </a:r>
            <a:endParaRPr lang="pt-BR" dirty="0"/>
          </a:p>
          <a:p>
            <a:endParaRPr lang="cs-CZ" dirty="0"/>
          </a:p>
        </p:txBody>
      </p:sp>
      <p:sp>
        <p:nvSpPr>
          <p:cNvPr id="9" name="TextovéPole 8">
            <a:extLst>
              <a:ext uri="{FF2B5EF4-FFF2-40B4-BE49-F238E27FC236}">
                <a16:creationId xmlns:a16="http://schemas.microsoft.com/office/drawing/2014/main" id="{5E26E154-E66B-497B-AAD7-B8E90D0EF74F}"/>
              </a:ext>
            </a:extLst>
          </p:cNvPr>
          <p:cNvSpPr txBox="1"/>
          <p:nvPr/>
        </p:nvSpPr>
        <p:spPr>
          <a:xfrm flipV="1">
            <a:off x="1092529" y="3616634"/>
            <a:ext cx="10817431" cy="923330"/>
          </a:xfrm>
          <a:prstGeom prst="rect">
            <a:avLst/>
          </a:prstGeom>
          <a:noFill/>
        </p:spPr>
        <p:txBody>
          <a:bodyPr wrap="square">
            <a:spAutoFit/>
          </a:bodyPr>
          <a:lstStyle/>
          <a:p>
            <a:r>
              <a:rPr lang="cs-CZ" dirty="0">
                <a:hlinkClick r:id="rId3"/>
              </a:rPr>
              <a:t>https://www.youtube.com/watch?v=Wu9z2L7XD0Y</a:t>
            </a:r>
            <a:endParaRPr lang="cs-CZ" dirty="0"/>
          </a:p>
          <a:p>
            <a:endParaRPr lang="cs-CZ" dirty="0"/>
          </a:p>
          <a:p>
            <a:endParaRPr lang="cs-CZ" dirty="0"/>
          </a:p>
        </p:txBody>
      </p:sp>
      <p:pic>
        <p:nvPicPr>
          <p:cNvPr id="3" name="Obrázek 2">
            <a:extLst>
              <a:ext uri="{FF2B5EF4-FFF2-40B4-BE49-F238E27FC236}">
                <a16:creationId xmlns:a16="http://schemas.microsoft.com/office/drawing/2014/main" id="{6609F98C-06A2-4D1D-9DA5-F3B85FBA0D2F}"/>
              </a:ext>
            </a:extLst>
          </p:cNvPr>
          <p:cNvPicPr>
            <a:picLocks noChangeAspect="1"/>
          </p:cNvPicPr>
          <p:nvPr/>
        </p:nvPicPr>
        <p:blipFill>
          <a:blip r:embed="rId4"/>
          <a:stretch>
            <a:fillRect/>
          </a:stretch>
        </p:blipFill>
        <p:spPr>
          <a:xfrm flipH="1">
            <a:off x="8331034" y="2396709"/>
            <a:ext cx="1935596" cy="1288051"/>
          </a:xfrm>
          <a:prstGeom prst="rect">
            <a:avLst/>
          </a:prstGeom>
        </p:spPr>
      </p:pic>
      <p:sp>
        <p:nvSpPr>
          <p:cNvPr id="8" name="TextovéPole 7">
            <a:extLst>
              <a:ext uri="{FF2B5EF4-FFF2-40B4-BE49-F238E27FC236}">
                <a16:creationId xmlns:a16="http://schemas.microsoft.com/office/drawing/2014/main" id="{F27EFCE8-61C6-49F2-B243-BD99234D302D}"/>
              </a:ext>
            </a:extLst>
          </p:cNvPr>
          <p:cNvSpPr txBox="1"/>
          <p:nvPr/>
        </p:nvSpPr>
        <p:spPr>
          <a:xfrm>
            <a:off x="340531" y="3248161"/>
            <a:ext cx="8742502" cy="1477328"/>
          </a:xfrm>
          <a:prstGeom prst="rect">
            <a:avLst/>
          </a:prstGeom>
          <a:noFill/>
        </p:spPr>
        <p:txBody>
          <a:bodyPr wrap="square">
            <a:spAutoFit/>
          </a:bodyPr>
          <a:lstStyle/>
          <a:p>
            <a:endParaRPr lang="pt-BR" dirty="0"/>
          </a:p>
          <a:p>
            <a:endParaRPr lang="pt-BR" dirty="0"/>
          </a:p>
          <a:p>
            <a:endParaRPr lang="pt-BR" dirty="0"/>
          </a:p>
          <a:p>
            <a:r>
              <a:rPr lang="pt-BR" dirty="0">
                <a:hlinkClick r:id="rId5"/>
              </a:rPr>
              <a:t>https://www.viajecomigo.com/2015/02/12/serralves-porto/</a:t>
            </a:r>
            <a:endParaRPr lang="pt-BR" dirty="0"/>
          </a:p>
          <a:p>
            <a:endParaRPr lang="pt-BR" dirty="0"/>
          </a:p>
        </p:txBody>
      </p:sp>
    </p:spTree>
    <p:extLst>
      <p:ext uri="{BB962C8B-B14F-4D97-AF65-F5344CB8AC3E}">
        <p14:creationId xmlns:p14="http://schemas.microsoft.com/office/powerpoint/2010/main" val="1205597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F71BE1-64A2-4121-8B7B-83406386BEF0}"/>
              </a:ext>
            </a:extLst>
          </p:cNvPr>
          <p:cNvSpPr>
            <a:spLocks noGrp="1"/>
          </p:cNvSpPr>
          <p:nvPr>
            <p:ph type="title"/>
          </p:nvPr>
        </p:nvSpPr>
        <p:spPr/>
        <p:txBody>
          <a:bodyPr>
            <a:normAutofit fontScale="90000"/>
          </a:bodyPr>
          <a:lstStyle/>
          <a:p>
            <a:br>
              <a:rPr lang="pt-PT" dirty="0"/>
            </a:br>
            <a:r>
              <a:rPr lang="pt-PT" dirty="0"/>
              <a:t>Escola de Belas-Artes</a:t>
            </a:r>
            <a:br>
              <a:rPr lang="pt-PT" dirty="0"/>
            </a:br>
            <a:r>
              <a:rPr lang="pt-PT" dirty="0"/>
              <a:t>Escola de Arquitectura do Porto</a:t>
            </a:r>
            <a:br>
              <a:rPr lang="pt-PT" dirty="0"/>
            </a:br>
            <a:r>
              <a:rPr lang="pt-PT" dirty="0"/>
              <a:t> </a:t>
            </a:r>
            <a:br>
              <a:rPr lang="pt-PT" dirty="0"/>
            </a:br>
            <a:endParaRPr lang="cs-CZ" dirty="0"/>
          </a:p>
        </p:txBody>
      </p:sp>
      <p:sp>
        <p:nvSpPr>
          <p:cNvPr id="4" name="TextovéPole 3">
            <a:extLst>
              <a:ext uri="{FF2B5EF4-FFF2-40B4-BE49-F238E27FC236}">
                <a16:creationId xmlns:a16="http://schemas.microsoft.com/office/drawing/2014/main" id="{0F8E596A-6463-4EF2-BD0B-FB2C7A6DDD2C}"/>
              </a:ext>
            </a:extLst>
          </p:cNvPr>
          <p:cNvSpPr txBox="1"/>
          <p:nvPr/>
        </p:nvSpPr>
        <p:spPr>
          <a:xfrm>
            <a:off x="308758" y="2161309"/>
            <a:ext cx="8838210" cy="923330"/>
          </a:xfrm>
          <a:prstGeom prst="rect">
            <a:avLst/>
          </a:prstGeom>
          <a:noFill/>
        </p:spPr>
        <p:txBody>
          <a:bodyPr wrap="square">
            <a:spAutoFit/>
          </a:bodyPr>
          <a:lstStyle/>
          <a:p>
            <a:r>
              <a:rPr lang="pt-PT" dirty="0"/>
              <a:t>Entrevista a Álvaro Siza</a:t>
            </a:r>
          </a:p>
          <a:p>
            <a:r>
              <a:rPr lang="cs-CZ" dirty="0">
                <a:hlinkClick r:id="rId2"/>
              </a:rPr>
              <a:t>https://www.youtube.com/watch?v=Wu9z2L7XD0Y</a:t>
            </a:r>
            <a:endParaRPr lang="pt-PT" dirty="0"/>
          </a:p>
          <a:p>
            <a:endParaRPr lang="cs-CZ" dirty="0"/>
          </a:p>
        </p:txBody>
      </p:sp>
      <p:sp>
        <p:nvSpPr>
          <p:cNvPr id="6" name="TextovéPole 5">
            <a:extLst>
              <a:ext uri="{FF2B5EF4-FFF2-40B4-BE49-F238E27FC236}">
                <a16:creationId xmlns:a16="http://schemas.microsoft.com/office/drawing/2014/main" id="{2A7E5151-0A07-4EE0-95F5-5B24D61A4322}"/>
              </a:ext>
            </a:extLst>
          </p:cNvPr>
          <p:cNvSpPr txBox="1"/>
          <p:nvPr/>
        </p:nvSpPr>
        <p:spPr>
          <a:xfrm>
            <a:off x="7932716" y="570016"/>
            <a:ext cx="3950526" cy="3416320"/>
          </a:xfrm>
          <a:prstGeom prst="rect">
            <a:avLst/>
          </a:prstGeom>
          <a:noFill/>
        </p:spPr>
        <p:txBody>
          <a:bodyPr wrap="square">
            <a:spAutoFit/>
          </a:bodyPr>
          <a:lstStyle/>
          <a:p>
            <a:r>
              <a:rPr lang="pt-BR" dirty="0"/>
              <a:t>Alguns dos principais representantes da Escola do Porto:</a:t>
            </a:r>
          </a:p>
          <a:p>
            <a:endParaRPr lang="pt-BR" dirty="0"/>
          </a:p>
          <a:p>
            <a:r>
              <a:rPr lang="pt-BR" dirty="0"/>
              <a:t>Alcino Soutinho</a:t>
            </a:r>
          </a:p>
          <a:p>
            <a:r>
              <a:rPr lang="pt-BR" b="1" dirty="0"/>
              <a:t>Álvaro Siza Vieira</a:t>
            </a:r>
          </a:p>
          <a:p>
            <a:r>
              <a:rPr lang="pt-BR" dirty="0"/>
              <a:t>Arménio Losa</a:t>
            </a:r>
          </a:p>
          <a:p>
            <a:r>
              <a:rPr lang="pt-BR" dirty="0"/>
              <a:t>Alberto Neves</a:t>
            </a:r>
          </a:p>
          <a:p>
            <a:r>
              <a:rPr lang="pt-BR" dirty="0"/>
              <a:t>Carlos Ramos</a:t>
            </a:r>
          </a:p>
          <a:p>
            <a:r>
              <a:rPr lang="pt-BR" b="1" dirty="0"/>
              <a:t>Eduardo Souto de Moura</a:t>
            </a:r>
          </a:p>
          <a:p>
            <a:r>
              <a:rPr lang="pt-BR" b="1" dirty="0"/>
              <a:t>Fernando Távora</a:t>
            </a:r>
          </a:p>
          <a:p>
            <a:r>
              <a:rPr lang="pt-BR" dirty="0"/>
              <a:t>Marques da Silva</a:t>
            </a:r>
          </a:p>
          <a:p>
            <a:r>
              <a:rPr lang="pt-BR" dirty="0"/>
              <a:t>Viana de Lima</a:t>
            </a:r>
            <a:endParaRPr lang="cs-CZ" dirty="0"/>
          </a:p>
        </p:txBody>
      </p:sp>
      <p:sp>
        <p:nvSpPr>
          <p:cNvPr id="8" name="TextovéPole 7">
            <a:extLst>
              <a:ext uri="{FF2B5EF4-FFF2-40B4-BE49-F238E27FC236}">
                <a16:creationId xmlns:a16="http://schemas.microsoft.com/office/drawing/2014/main" id="{8C54C754-E479-469C-AD7B-14C36146F9EE}"/>
              </a:ext>
            </a:extLst>
          </p:cNvPr>
          <p:cNvSpPr txBox="1"/>
          <p:nvPr/>
        </p:nvSpPr>
        <p:spPr>
          <a:xfrm>
            <a:off x="427512" y="3986336"/>
            <a:ext cx="5670466" cy="646331"/>
          </a:xfrm>
          <a:prstGeom prst="rect">
            <a:avLst/>
          </a:prstGeom>
          <a:noFill/>
        </p:spPr>
        <p:txBody>
          <a:bodyPr wrap="square">
            <a:spAutoFit/>
          </a:bodyPr>
          <a:lstStyle/>
          <a:p>
            <a:r>
              <a:rPr lang="cs-CZ" dirty="0">
                <a:hlinkClick r:id="rId3"/>
              </a:rPr>
              <a:t>https://www.youtube.com/watch?v=Sxtu3S2fA88</a:t>
            </a:r>
            <a:endParaRPr lang="pt-PT" dirty="0"/>
          </a:p>
          <a:p>
            <a:endParaRPr lang="cs-CZ" dirty="0"/>
          </a:p>
        </p:txBody>
      </p:sp>
      <p:sp>
        <p:nvSpPr>
          <p:cNvPr id="10" name="TextovéPole 9">
            <a:extLst>
              <a:ext uri="{FF2B5EF4-FFF2-40B4-BE49-F238E27FC236}">
                <a16:creationId xmlns:a16="http://schemas.microsoft.com/office/drawing/2014/main" id="{304FCC73-F0C4-43BE-A305-EA26D9E4B1BF}"/>
              </a:ext>
            </a:extLst>
          </p:cNvPr>
          <p:cNvSpPr txBox="1"/>
          <p:nvPr/>
        </p:nvSpPr>
        <p:spPr>
          <a:xfrm>
            <a:off x="308758" y="3253839"/>
            <a:ext cx="5058889" cy="369332"/>
          </a:xfrm>
          <a:prstGeom prst="rect">
            <a:avLst/>
          </a:prstGeom>
          <a:noFill/>
        </p:spPr>
        <p:txBody>
          <a:bodyPr wrap="square">
            <a:spAutoFit/>
          </a:bodyPr>
          <a:lstStyle/>
          <a:p>
            <a:r>
              <a:rPr lang="pt-BR" dirty="0"/>
              <a:t>ÁLVARO SIZA, OBRAS E PROJECTOS - MATOSINHOS</a:t>
            </a:r>
            <a:endParaRPr lang="cs-CZ" dirty="0"/>
          </a:p>
        </p:txBody>
      </p:sp>
      <p:pic>
        <p:nvPicPr>
          <p:cNvPr id="11" name="Obrázek 10">
            <a:extLst>
              <a:ext uri="{FF2B5EF4-FFF2-40B4-BE49-F238E27FC236}">
                <a16:creationId xmlns:a16="http://schemas.microsoft.com/office/drawing/2014/main" id="{B6B213B3-99D5-466A-B66E-090512A4D5AF}"/>
              </a:ext>
            </a:extLst>
          </p:cNvPr>
          <p:cNvPicPr>
            <a:picLocks noChangeAspect="1"/>
          </p:cNvPicPr>
          <p:nvPr/>
        </p:nvPicPr>
        <p:blipFill>
          <a:blip r:embed="rId4"/>
          <a:stretch>
            <a:fillRect/>
          </a:stretch>
        </p:blipFill>
        <p:spPr>
          <a:xfrm>
            <a:off x="6951539" y="3986336"/>
            <a:ext cx="3950526" cy="2628895"/>
          </a:xfrm>
          <a:prstGeom prst="rect">
            <a:avLst/>
          </a:prstGeom>
        </p:spPr>
      </p:pic>
    </p:spTree>
    <p:extLst>
      <p:ext uri="{BB962C8B-B14F-4D97-AF65-F5344CB8AC3E}">
        <p14:creationId xmlns:p14="http://schemas.microsoft.com/office/powerpoint/2010/main" val="1446184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87C405-A084-4361-89A8-54CCFE183B50}"/>
              </a:ext>
            </a:extLst>
          </p:cNvPr>
          <p:cNvSpPr>
            <a:spLocks noGrp="1"/>
          </p:cNvSpPr>
          <p:nvPr>
            <p:ph type="title"/>
          </p:nvPr>
        </p:nvSpPr>
        <p:spPr/>
        <p:txBody>
          <a:bodyPr/>
          <a:lstStyle/>
          <a:p>
            <a:r>
              <a:rPr lang="pt-PT" dirty="0"/>
              <a:t>Livraria Lello</a:t>
            </a:r>
            <a:endParaRPr lang="cs-CZ" dirty="0"/>
          </a:p>
        </p:txBody>
      </p:sp>
      <p:pic>
        <p:nvPicPr>
          <p:cNvPr id="3" name="Obrázek 2">
            <a:extLst>
              <a:ext uri="{FF2B5EF4-FFF2-40B4-BE49-F238E27FC236}">
                <a16:creationId xmlns:a16="http://schemas.microsoft.com/office/drawing/2014/main" id="{372186E1-7484-414E-9628-2F64CCBC247F}"/>
              </a:ext>
            </a:extLst>
          </p:cNvPr>
          <p:cNvPicPr>
            <a:picLocks noChangeAspect="1"/>
          </p:cNvPicPr>
          <p:nvPr/>
        </p:nvPicPr>
        <p:blipFill>
          <a:blip r:embed="rId2"/>
          <a:stretch>
            <a:fillRect/>
          </a:stretch>
        </p:blipFill>
        <p:spPr>
          <a:xfrm>
            <a:off x="159117" y="1579418"/>
            <a:ext cx="5505413" cy="4123745"/>
          </a:xfrm>
          <a:prstGeom prst="rect">
            <a:avLst/>
          </a:prstGeom>
        </p:spPr>
      </p:pic>
      <p:pic>
        <p:nvPicPr>
          <p:cNvPr id="4" name="Obrázek 3">
            <a:extLst>
              <a:ext uri="{FF2B5EF4-FFF2-40B4-BE49-F238E27FC236}">
                <a16:creationId xmlns:a16="http://schemas.microsoft.com/office/drawing/2014/main" id="{555B886E-3E98-4060-A488-E67EC95325BD}"/>
              </a:ext>
            </a:extLst>
          </p:cNvPr>
          <p:cNvPicPr>
            <a:picLocks noChangeAspect="1"/>
          </p:cNvPicPr>
          <p:nvPr/>
        </p:nvPicPr>
        <p:blipFill>
          <a:blip r:embed="rId3"/>
          <a:stretch>
            <a:fillRect/>
          </a:stretch>
        </p:blipFill>
        <p:spPr>
          <a:xfrm>
            <a:off x="5664530" y="80851"/>
            <a:ext cx="3146961" cy="4657837"/>
          </a:xfrm>
          <a:prstGeom prst="rect">
            <a:avLst/>
          </a:prstGeom>
        </p:spPr>
      </p:pic>
    </p:spTree>
    <p:extLst>
      <p:ext uri="{BB962C8B-B14F-4D97-AF65-F5344CB8AC3E}">
        <p14:creationId xmlns:p14="http://schemas.microsoft.com/office/powerpoint/2010/main" val="1411991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D8367832-374E-439D-9B52-0509F6CD24AB}"/>
              </a:ext>
            </a:extLst>
          </p:cNvPr>
          <p:cNvSpPr txBox="1"/>
          <p:nvPr/>
        </p:nvSpPr>
        <p:spPr>
          <a:xfrm>
            <a:off x="560785" y="543997"/>
            <a:ext cx="6093618" cy="923330"/>
          </a:xfrm>
          <a:prstGeom prst="rect">
            <a:avLst/>
          </a:prstGeom>
          <a:noFill/>
        </p:spPr>
        <p:txBody>
          <a:bodyPr wrap="square">
            <a:spAutoFit/>
          </a:bodyPr>
          <a:lstStyle/>
          <a:p>
            <a:r>
              <a:rPr lang="cs-CZ" b="1" dirty="0" err="1"/>
              <a:t>Jardim</a:t>
            </a:r>
            <a:r>
              <a:rPr lang="cs-CZ" b="1" dirty="0"/>
              <a:t> Bot</a:t>
            </a:r>
            <a:r>
              <a:rPr lang="pt-PT" b="1" dirty="0"/>
              <a:t>ân</a:t>
            </a:r>
            <a:r>
              <a:rPr lang="cs-CZ" b="1" dirty="0" err="1"/>
              <a:t>ico</a:t>
            </a:r>
            <a:r>
              <a:rPr lang="cs-CZ" b="1" dirty="0"/>
              <a:t> do Porto</a:t>
            </a:r>
          </a:p>
          <a:p>
            <a:r>
              <a:rPr lang="cs-CZ" dirty="0">
                <a:hlinkClick r:id="rId2"/>
              </a:rPr>
              <a:t>https://www.rtp.pt/play/p5656/e399814/visita-guiada</a:t>
            </a:r>
            <a:endParaRPr lang="cs-CZ" dirty="0"/>
          </a:p>
          <a:p>
            <a:endParaRPr lang="cs-CZ" dirty="0"/>
          </a:p>
        </p:txBody>
      </p:sp>
      <p:sp>
        <p:nvSpPr>
          <p:cNvPr id="5" name="TextovéPole 4">
            <a:extLst>
              <a:ext uri="{FF2B5EF4-FFF2-40B4-BE49-F238E27FC236}">
                <a16:creationId xmlns:a16="http://schemas.microsoft.com/office/drawing/2014/main" id="{E2CAEFD0-40B6-48ED-8851-526EBB1A5D6B}"/>
              </a:ext>
            </a:extLst>
          </p:cNvPr>
          <p:cNvSpPr txBox="1"/>
          <p:nvPr/>
        </p:nvSpPr>
        <p:spPr>
          <a:xfrm>
            <a:off x="560785" y="2690336"/>
            <a:ext cx="8579643" cy="3139321"/>
          </a:xfrm>
          <a:prstGeom prst="rect">
            <a:avLst/>
          </a:prstGeom>
          <a:noFill/>
        </p:spPr>
        <p:txBody>
          <a:bodyPr wrap="square">
            <a:spAutoFit/>
          </a:bodyPr>
          <a:lstStyle/>
          <a:p>
            <a:r>
              <a:rPr lang="cs-CZ" dirty="0">
                <a:hlinkClick r:id="rId3"/>
              </a:rPr>
              <a:t>https://www.rtp.pt/play/p5656/e429030/visita-guiada</a:t>
            </a:r>
            <a:endParaRPr lang="pt-PT" dirty="0"/>
          </a:p>
          <a:p>
            <a:r>
              <a:rPr lang="pt-BR" dirty="0"/>
              <a:t>ILHA : ARQUITETURA núcleo de habitação operária, assente em zonas urbanas centrais, típico da cidade do Porto, provavelmente de inspiração inglesa, concebido e desenvolvido sobretudo na segunda metade do século XIX, aquando da industrialização e do crescimento da produção fabril, que se caracteriza pela existência de uma ou mais fileiras de pequenas habitações precárias, que partilham entre si um espaço comum, constituído por uma ou mais ruas pedonais muito estreitas que permitem o acesso às várias habitações e confluem num único ponto de acesso à via pública</a:t>
            </a:r>
          </a:p>
          <a:p>
            <a:r>
              <a:rPr lang="pt-BR" dirty="0">
                <a:hlinkClick r:id="rId4"/>
              </a:rPr>
              <a:t>https://www.infopedia.pt/dicionarios/lingua-portuguesa/ilha</a:t>
            </a:r>
            <a:endParaRPr lang="pt-BR" dirty="0"/>
          </a:p>
          <a:p>
            <a:endParaRPr lang="pt-BR" dirty="0"/>
          </a:p>
          <a:p>
            <a:endParaRPr lang="cs-CZ" dirty="0"/>
          </a:p>
        </p:txBody>
      </p:sp>
      <p:sp>
        <p:nvSpPr>
          <p:cNvPr id="7" name="TextovéPole 6">
            <a:extLst>
              <a:ext uri="{FF2B5EF4-FFF2-40B4-BE49-F238E27FC236}">
                <a16:creationId xmlns:a16="http://schemas.microsoft.com/office/drawing/2014/main" id="{34607D40-5645-46B7-B48E-3845613A2D2B}"/>
              </a:ext>
            </a:extLst>
          </p:cNvPr>
          <p:cNvSpPr txBox="1"/>
          <p:nvPr/>
        </p:nvSpPr>
        <p:spPr>
          <a:xfrm>
            <a:off x="560785" y="2321004"/>
            <a:ext cx="6093618" cy="369332"/>
          </a:xfrm>
          <a:prstGeom prst="rect">
            <a:avLst/>
          </a:prstGeom>
          <a:noFill/>
        </p:spPr>
        <p:txBody>
          <a:bodyPr wrap="square">
            <a:spAutoFit/>
          </a:bodyPr>
          <a:lstStyle/>
          <a:p>
            <a:r>
              <a:rPr lang="cs-CZ" b="1" dirty="0"/>
              <a:t>As </a:t>
            </a:r>
            <a:r>
              <a:rPr lang="cs-CZ" b="1" dirty="0" err="1"/>
              <a:t>Ilhas</a:t>
            </a:r>
            <a:r>
              <a:rPr lang="cs-CZ" b="1" dirty="0"/>
              <a:t> do Porto</a:t>
            </a:r>
          </a:p>
        </p:txBody>
      </p:sp>
      <p:pic>
        <p:nvPicPr>
          <p:cNvPr id="2" name="Obrázek 1">
            <a:extLst>
              <a:ext uri="{FF2B5EF4-FFF2-40B4-BE49-F238E27FC236}">
                <a16:creationId xmlns:a16="http://schemas.microsoft.com/office/drawing/2014/main" id="{702CC723-0C66-493F-8916-486569584ABA}"/>
              </a:ext>
            </a:extLst>
          </p:cNvPr>
          <p:cNvPicPr>
            <a:picLocks noChangeAspect="1"/>
          </p:cNvPicPr>
          <p:nvPr/>
        </p:nvPicPr>
        <p:blipFill>
          <a:blip r:embed="rId5"/>
          <a:stretch>
            <a:fillRect/>
          </a:stretch>
        </p:blipFill>
        <p:spPr>
          <a:xfrm flipH="1">
            <a:off x="8937670" y="796705"/>
            <a:ext cx="3254329" cy="6061294"/>
          </a:xfrm>
          <a:prstGeom prst="rect">
            <a:avLst/>
          </a:prstGeom>
        </p:spPr>
      </p:pic>
    </p:spTree>
    <p:extLst>
      <p:ext uri="{BB962C8B-B14F-4D97-AF65-F5344CB8AC3E}">
        <p14:creationId xmlns:p14="http://schemas.microsoft.com/office/powerpoint/2010/main" val="2251500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D5E71B-122B-4043-BC9E-B99A27079F4B}"/>
              </a:ext>
            </a:extLst>
          </p:cNvPr>
          <p:cNvSpPr>
            <a:spLocks noGrp="1"/>
          </p:cNvSpPr>
          <p:nvPr>
            <p:ph type="title"/>
          </p:nvPr>
        </p:nvSpPr>
        <p:spPr/>
        <p:txBody>
          <a:bodyPr/>
          <a:lstStyle/>
          <a:p>
            <a:r>
              <a:rPr lang="pt-PT" dirty="0"/>
              <a:t>Estação de São Bento</a:t>
            </a:r>
            <a:br>
              <a:rPr lang="pt-PT" dirty="0"/>
            </a:br>
            <a:r>
              <a:rPr lang="pt-PT" sz="1800" dirty="0"/>
              <a:t>(Marques da Silva)</a:t>
            </a:r>
            <a:endParaRPr lang="cs-CZ" sz="1800" dirty="0"/>
          </a:p>
        </p:txBody>
      </p:sp>
      <p:sp>
        <p:nvSpPr>
          <p:cNvPr id="4" name="TextovéPole 3">
            <a:extLst>
              <a:ext uri="{FF2B5EF4-FFF2-40B4-BE49-F238E27FC236}">
                <a16:creationId xmlns:a16="http://schemas.microsoft.com/office/drawing/2014/main" id="{CB17686F-549D-4CAA-B9B4-AAD1C33FD9A6}"/>
              </a:ext>
            </a:extLst>
          </p:cNvPr>
          <p:cNvSpPr txBox="1"/>
          <p:nvPr/>
        </p:nvSpPr>
        <p:spPr>
          <a:xfrm>
            <a:off x="838200" y="1900052"/>
            <a:ext cx="8308768" cy="646331"/>
          </a:xfrm>
          <a:prstGeom prst="rect">
            <a:avLst/>
          </a:prstGeom>
          <a:noFill/>
        </p:spPr>
        <p:txBody>
          <a:bodyPr wrap="square">
            <a:spAutoFit/>
          </a:bodyPr>
          <a:lstStyle/>
          <a:p>
            <a:r>
              <a:rPr lang="cs-CZ" dirty="0">
                <a:hlinkClick r:id="rId2"/>
              </a:rPr>
              <a:t>https://www.youtube.com/watch?v=FPnYBK_GHxU</a:t>
            </a:r>
            <a:endParaRPr lang="pt-PT" dirty="0"/>
          </a:p>
          <a:p>
            <a:endParaRPr lang="cs-CZ" dirty="0"/>
          </a:p>
        </p:txBody>
      </p:sp>
      <p:pic>
        <p:nvPicPr>
          <p:cNvPr id="5" name="Obrázek 4">
            <a:extLst>
              <a:ext uri="{FF2B5EF4-FFF2-40B4-BE49-F238E27FC236}">
                <a16:creationId xmlns:a16="http://schemas.microsoft.com/office/drawing/2014/main" id="{EF2B6A0B-2A14-4FC0-9C97-544C46E8A705}"/>
              </a:ext>
            </a:extLst>
          </p:cNvPr>
          <p:cNvPicPr>
            <a:picLocks noChangeAspect="1"/>
          </p:cNvPicPr>
          <p:nvPr/>
        </p:nvPicPr>
        <p:blipFill>
          <a:blip r:embed="rId3"/>
          <a:stretch>
            <a:fillRect/>
          </a:stretch>
        </p:blipFill>
        <p:spPr>
          <a:xfrm>
            <a:off x="6496779" y="495000"/>
            <a:ext cx="3597247" cy="3816618"/>
          </a:xfrm>
          <a:prstGeom prst="rect">
            <a:avLst/>
          </a:prstGeom>
        </p:spPr>
      </p:pic>
      <p:pic>
        <p:nvPicPr>
          <p:cNvPr id="6" name="Obrázek 5">
            <a:extLst>
              <a:ext uri="{FF2B5EF4-FFF2-40B4-BE49-F238E27FC236}">
                <a16:creationId xmlns:a16="http://schemas.microsoft.com/office/drawing/2014/main" id="{A0B259D1-89D1-4C7B-A3BD-C5C55CA1B4C7}"/>
              </a:ext>
            </a:extLst>
          </p:cNvPr>
          <p:cNvPicPr>
            <a:picLocks noChangeAspect="1"/>
          </p:cNvPicPr>
          <p:nvPr/>
        </p:nvPicPr>
        <p:blipFill>
          <a:blip r:embed="rId4"/>
          <a:stretch>
            <a:fillRect/>
          </a:stretch>
        </p:blipFill>
        <p:spPr>
          <a:xfrm>
            <a:off x="439387" y="2546383"/>
            <a:ext cx="5383367" cy="3909593"/>
          </a:xfrm>
          <a:prstGeom prst="rect">
            <a:avLst/>
          </a:prstGeom>
        </p:spPr>
      </p:pic>
      <p:sp>
        <p:nvSpPr>
          <p:cNvPr id="8" name="TextovéPole 7">
            <a:extLst>
              <a:ext uri="{FF2B5EF4-FFF2-40B4-BE49-F238E27FC236}">
                <a16:creationId xmlns:a16="http://schemas.microsoft.com/office/drawing/2014/main" id="{BA2557AF-9D07-4421-9512-842DE4A23ED8}"/>
              </a:ext>
            </a:extLst>
          </p:cNvPr>
          <p:cNvSpPr txBox="1"/>
          <p:nvPr/>
        </p:nvSpPr>
        <p:spPr>
          <a:xfrm>
            <a:off x="6097979" y="4526321"/>
            <a:ext cx="6097978" cy="369332"/>
          </a:xfrm>
          <a:prstGeom prst="rect">
            <a:avLst/>
          </a:prstGeom>
          <a:noFill/>
        </p:spPr>
        <p:txBody>
          <a:bodyPr wrap="square">
            <a:spAutoFit/>
          </a:bodyPr>
          <a:lstStyle/>
          <a:p>
            <a:r>
              <a:rPr lang="cs-CZ" dirty="0" err="1"/>
              <a:t>azulejos</a:t>
            </a:r>
            <a:r>
              <a:rPr lang="cs-CZ" dirty="0"/>
              <a:t> de </a:t>
            </a:r>
            <a:r>
              <a:rPr lang="cs-CZ" dirty="0" err="1"/>
              <a:t>temática</a:t>
            </a:r>
            <a:r>
              <a:rPr lang="cs-CZ" dirty="0"/>
              <a:t> </a:t>
            </a:r>
            <a:r>
              <a:rPr lang="cs-CZ" dirty="0" err="1"/>
              <a:t>histórica</a:t>
            </a:r>
            <a:r>
              <a:rPr lang="pt-PT" dirty="0"/>
              <a:t> e motivos da vida do campo</a:t>
            </a:r>
            <a:endParaRPr lang="cs-CZ" dirty="0"/>
          </a:p>
        </p:txBody>
      </p:sp>
    </p:spTree>
    <p:extLst>
      <p:ext uri="{BB962C8B-B14F-4D97-AF65-F5344CB8AC3E}">
        <p14:creationId xmlns:p14="http://schemas.microsoft.com/office/powerpoint/2010/main" val="787750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AE5786-7AF0-432C-90C8-5A364ADC5FB3}"/>
              </a:ext>
            </a:extLst>
          </p:cNvPr>
          <p:cNvSpPr>
            <a:spLocks noGrp="1"/>
          </p:cNvSpPr>
          <p:nvPr>
            <p:ph type="title"/>
          </p:nvPr>
        </p:nvSpPr>
        <p:spPr/>
        <p:txBody>
          <a:bodyPr/>
          <a:lstStyle/>
          <a:p>
            <a:r>
              <a:rPr lang="pt-PT" dirty="0"/>
              <a:t>Paisagem Urbana </a:t>
            </a:r>
            <a:endParaRPr lang="cs-CZ" dirty="0"/>
          </a:p>
        </p:txBody>
      </p:sp>
      <p:pic>
        <p:nvPicPr>
          <p:cNvPr id="3" name="Obrázek 2">
            <a:extLst>
              <a:ext uri="{FF2B5EF4-FFF2-40B4-BE49-F238E27FC236}">
                <a16:creationId xmlns:a16="http://schemas.microsoft.com/office/drawing/2014/main" id="{1419448A-DF6C-48D7-A261-FD04A8047F36}"/>
              </a:ext>
            </a:extLst>
          </p:cNvPr>
          <p:cNvPicPr>
            <a:picLocks noChangeAspect="1"/>
          </p:cNvPicPr>
          <p:nvPr/>
        </p:nvPicPr>
        <p:blipFill>
          <a:blip r:embed="rId2"/>
          <a:stretch>
            <a:fillRect/>
          </a:stretch>
        </p:blipFill>
        <p:spPr>
          <a:xfrm>
            <a:off x="838201" y="2018805"/>
            <a:ext cx="6573187" cy="4334493"/>
          </a:xfrm>
          <a:prstGeom prst="rect">
            <a:avLst/>
          </a:prstGeom>
        </p:spPr>
      </p:pic>
    </p:spTree>
    <p:extLst>
      <p:ext uri="{BB962C8B-B14F-4D97-AF65-F5344CB8AC3E}">
        <p14:creationId xmlns:p14="http://schemas.microsoft.com/office/powerpoint/2010/main" val="3152481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13AC8E8-6D8E-4330-9AC6-330DCDA02CD2}"/>
              </a:ext>
            </a:extLst>
          </p:cNvPr>
          <p:cNvPicPr>
            <a:picLocks noChangeAspect="1"/>
          </p:cNvPicPr>
          <p:nvPr/>
        </p:nvPicPr>
        <p:blipFill>
          <a:blip r:embed="rId2"/>
          <a:stretch>
            <a:fillRect/>
          </a:stretch>
        </p:blipFill>
        <p:spPr>
          <a:xfrm>
            <a:off x="108472" y="987552"/>
            <a:ext cx="6247359" cy="4182116"/>
          </a:xfrm>
          <a:prstGeom prst="rect">
            <a:avLst/>
          </a:prstGeom>
        </p:spPr>
      </p:pic>
      <p:pic>
        <p:nvPicPr>
          <p:cNvPr id="3" name="Obrázek 2">
            <a:extLst>
              <a:ext uri="{FF2B5EF4-FFF2-40B4-BE49-F238E27FC236}">
                <a16:creationId xmlns:a16="http://schemas.microsoft.com/office/drawing/2014/main" id="{473FD3B4-6A3C-4B94-B10E-4EACAE2EF30C}"/>
              </a:ext>
            </a:extLst>
          </p:cNvPr>
          <p:cNvPicPr>
            <a:picLocks noChangeAspect="1"/>
          </p:cNvPicPr>
          <p:nvPr/>
        </p:nvPicPr>
        <p:blipFill>
          <a:blip r:embed="rId3"/>
          <a:stretch>
            <a:fillRect/>
          </a:stretch>
        </p:blipFill>
        <p:spPr>
          <a:xfrm>
            <a:off x="7506966" y="436622"/>
            <a:ext cx="4083349" cy="2992378"/>
          </a:xfrm>
          <a:prstGeom prst="rect">
            <a:avLst/>
          </a:prstGeom>
        </p:spPr>
      </p:pic>
      <p:pic>
        <p:nvPicPr>
          <p:cNvPr id="4" name="Obrázek 3">
            <a:extLst>
              <a:ext uri="{FF2B5EF4-FFF2-40B4-BE49-F238E27FC236}">
                <a16:creationId xmlns:a16="http://schemas.microsoft.com/office/drawing/2014/main" id="{62FF2ABC-88D2-4228-A968-EE002D9559A8}"/>
              </a:ext>
            </a:extLst>
          </p:cNvPr>
          <p:cNvPicPr>
            <a:picLocks noChangeAspect="1"/>
          </p:cNvPicPr>
          <p:nvPr/>
        </p:nvPicPr>
        <p:blipFill>
          <a:blip r:embed="rId4"/>
          <a:stretch>
            <a:fillRect/>
          </a:stretch>
        </p:blipFill>
        <p:spPr>
          <a:xfrm>
            <a:off x="6355831" y="3078610"/>
            <a:ext cx="6036435" cy="4521500"/>
          </a:xfrm>
          <a:prstGeom prst="rect">
            <a:avLst/>
          </a:prstGeom>
        </p:spPr>
      </p:pic>
    </p:spTree>
    <p:extLst>
      <p:ext uri="{BB962C8B-B14F-4D97-AF65-F5344CB8AC3E}">
        <p14:creationId xmlns:p14="http://schemas.microsoft.com/office/powerpoint/2010/main" val="1061333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D2DF5117-2399-4B9A-99F2-CAC3183ADFC3}"/>
              </a:ext>
            </a:extLst>
          </p:cNvPr>
          <p:cNvPicPr>
            <a:picLocks noChangeAspect="1"/>
          </p:cNvPicPr>
          <p:nvPr/>
        </p:nvPicPr>
        <p:blipFill>
          <a:blip r:embed="rId2"/>
          <a:stretch>
            <a:fillRect/>
          </a:stretch>
        </p:blipFill>
        <p:spPr>
          <a:xfrm>
            <a:off x="147517" y="121921"/>
            <a:ext cx="3888988" cy="2907982"/>
          </a:xfrm>
          <a:prstGeom prst="rect">
            <a:avLst/>
          </a:prstGeom>
        </p:spPr>
      </p:pic>
      <p:sp>
        <p:nvSpPr>
          <p:cNvPr id="4" name="TextovéPole 3">
            <a:extLst>
              <a:ext uri="{FF2B5EF4-FFF2-40B4-BE49-F238E27FC236}">
                <a16:creationId xmlns:a16="http://schemas.microsoft.com/office/drawing/2014/main" id="{81324C3A-243D-4E71-935F-D6631F6E0B78}"/>
              </a:ext>
            </a:extLst>
          </p:cNvPr>
          <p:cNvSpPr txBox="1"/>
          <p:nvPr/>
        </p:nvSpPr>
        <p:spPr>
          <a:xfrm>
            <a:off x="147517" y="3218213"/>
            <a:ext cx="3888988" cy="369332"/>
          </a:xfrm>
          <a:prstGeom prst="rect">
            <a:avLst/>
          </a:prstGeom>
          <a:noFill/>
        </p:spPr>
        <p:txBody>
          <a:bodyPr wrap="square">
            <a:spAutoFit/>
          </a:bodyPr>
          <a:lstStyle/>
          <a:p>
            <a:r>
              <a:rPr lang="cs-CZ" dirty="0"/>
              <a:t>http://www.torredosclerigos.pt/pt/</a:t>
            </a:r>
          </a:p>
        </p:txBody>
      </p:sp>
      <p:sp>
        <p:nvSpPr>
          <p:cNvPr id="6" name="TextovéPole 5">
            <a:extLst>
              <a:ext uri="{FF2B5EF4-FFF2-40B4-BE49-F238E27FC236}">
                <a16:creationId xmlns:a16="http://schemas.microsoft.com/office/drawing/2014/main" id="{3CF99E82-AC00-472E-8908-3E2CCB78F94B}"/>
              </a:ext>
            </a:extLst>
          </p:cNvPr>
          <p:cNvSpPr txBox="1"/>
          <p:nvPr/>
        </p:nvSpPr>
        <p:spPr>
          <a:xfrm>
            <a:off x="4279392" y="272534"/>
            <a:ext cx="6096000" cy="2308324"/>
          </a:xfrm>
          <a:prstGeom prst="rect">
            <a:avLst/>
          </a:prstGeom>
          <a:noFill/>
        </p:spPr>
        <p:txBody>
          <a:bodyPr wrap="square">
            <a:spAutoFit/>
          </a:bodyPr>
          <a:lstStyle/>
          <a:p>
            <a:endParaRPr lang="pt-PT" dirty="0"/>
          </a:p>
          <a:p>
            <a:r>
              <a:rPr lang="pt-PT" dirty="0"/>
              <a:t>Arquiteto  italiano - </a:t>
            </a:r>
            <a:r>
              <a:rPr lang="cs-CZ" dirty="0" err="1"/>
              <a:t>Nicolau</a:t>
            </a:r>
            <a:r>
              <a:rPr lang="cs-CZ" dirty="0"/>
              <a:t> </a:t>
            </a:r>
            <a:r>
              <a:rPr lang="cs-CZ" dirty="0" err="1"/>
              <a:t>Nasoni</a:t>
            </a:r>
            <a:r>
              <a:rPr lang="cs-CZ" dirty="0"/>
              <a:t> </a:t>
            </a:r>
            <a:r>
              <a:rPr lang="pt-PT" dirty="0"/>
              <a:t>  /arquitetura barroca e rococó</a:t>
            </a:r>
          </a:p>
          <a:p>
            <a:endParaRPr lang="pt-PT" dirty="0"/>
          </a:p>
          <a:p>
            <a:r>
              <a:rPr lang="pt-PT" dirty="0"/>
              <a:t> Começa a  ser construída em 1732 e é concluída em 1779 </a:t>
            </a:r>
          </a:p>
          <a:p>
            <a:endParaRPr lang="pt-PT" dirty="0"/>
          </a:p>
          <a:p>
            <a:endParaRPr lang="pt-PT" dirty="0"/>
          </a:p>
          <a:p>
            <a:endParaRPr lang="cs-CZ" dirty="0"/>
          </a:p>
        </p:txBody>
      </p:sp>
      <p:pic>
        <p:nvPicPr>
          <p:cNvPr id="7" name="Obrázek 6">
            <a:extLst>
              <a:ext uri="{FF2B5EF4-FFF2-40B4-BE49-F238E27FC236}">
                <a16:creationId xmlns:a16="http://schemas.microsoft.com/office/drawing/2014/main" id="{E8E21E93-A1A5-48FB-89A8-FB235B24EC33}"/>
              </a:ext>
            </a:extLst>
          </p:cNvPr>
          <p:cNvPicPr>
            <a:picLocks noChangeAspect="1"/>
          </p:cNvPicPr>
          <p:nvPr/>
        </p:nvPicPr>
        <p:blipFill>
          <a:blip r:embed="rId3"/>
          <a:stretch>
            <a:fillRect/>
          </a:stretch>
        </p:blipFill>
        <p:spPr>
          <a:xfrm>
            <a:off x="4786312" y="2058498"/>
            <a:ext cx="6668083" cy="4437305"/>
          </a:xfrm>
          <a:prstGeom prst="rect">
            <a:avLst/>
          </a:prstGeom>
        </p:spPr>
      </p:pic>
      <p:pic>
        <p:nvPicPr>
          <p:cNvPr id="8" name="Obrázek 7">
            <a:extLst>
              <a:ext uri="{FF2B5EF4-FFF2-40B4-BE49-F238E27FC236}">
                <a16:creationId xmlns:a16="http://schemas.microsoft.com/office/drawing/2014/main" id="{A186B928-1932-4374-B7FF-3F5A736C8691}"/>
              </a:ext>
            </a:extLst>
          </p:cNvPr>
          <p:cNvPicPr>
            <a:picLocks noChangeAspect="1"/>
          </p:cNvPicPr>
          <p:nvPr/>
        </p:nvPicPr>
        <p:blipFill>
          <a:blip r:embed="rId4"/>
          <a:stretch>
            <a:fillRect/>
          </a:stretch>
        </p:blipFill>
        <p:spPr>
          <a:xfrm>
            <a:off x="24307" y="3645799"/>
            <a:ext cx="4583874" cy="3212201"/>
          </a:xfrm>
          <a:prstGeom prst="rect">
            <a:avLst/>
          </a:prstGeom>
        </p:spPr>
      </p:pic>
    </p:spTree>
    <p:extLst>
      <p:ext uri="{BB962C8B-B14F-4D97-AF65-F5344CB8AC3E}">
        <p14:creationId xmlns:p14="http://schemas.microsoft.com/office/powerpoint/2010/main" val="2795061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93B548CA-6E94-40E2-A201-3890E612ACAB}"/>
              </a:ext>
            </a:extLst>
          </p:cNvPr>
          <p:cNvPicPr>
            <a:picLocks noChangeAspect="1"/>
          </p:cNvPicPr>
          <p:nvPr/>
        </p:nvPicPr>
        <p:blipFill>
          <a:blip r:embed="rId2"/>
          <a:stretch>
            <a:fillRect/>
          </a:stretch>
        </p:blipFill>
        <p:spPr>
          <a:xfrm>
            <a:off x="782764" y="536448"/>
            <a:ext cx="3077243" cy="2802255"/>
          </a:xfrm>
          <a:prstGeom prst="rect">
            <a:avLst/>
          </a:prstGeom>
        </p:spPr>
      </p:pic>
      <p:pic>
        <p:nvPicPr>
          <p:cNvPr id="7" name="Obrázek 6">
            <a:extLst>
              <a:ext uri="{FF2B5EF4-FFF2-40B4-BE49-F238E27FC236}">
                <a16:creationId xmlns:a16="http://schemas.microsoft.com/office/drawing/2014/main" id="{4B0E202D-B4A9-45CE-A064-81E82AB361A8}"/>
              </a:ext>
            </a:extLst>
          </p:cNvPr>
          <p:cNvPicPr>
            <a:picLocks noChangeAspect="1"/>
          </p:cNvPicPr>
          <p:nvPr/>
        </p:nvPicPr>
        <p:blipFill>
          <a:blip r:embed="rId3"/>
          <a:stretch>
            <a:fillRect/>
          </a:stretch>
        </p:blipFill>
        <p:spPr>
          <a:xfrm>
            <a:off x="4159072" y="434721"/>
            <a:ext cx="4172923" cy="2802255"/>
          </a:xfrm>
          <a:prstGeom prst="rect">
            <a:avLst/>
          </a:prstGeom>
        </p:spPr>
      </p:pic>
      <p:pic>
        <p:nvPicPr>
          <p:cNvPr id="8" name="Obrázek 7">
            <a:extLst>
              <a:ext uri="{FF2B5EF4-FFF2-40B4-BE49-F238E27FC236}">
                <a16:creationId xmlns:a16="http://schemas.microsoft.com/office/drawing/2014/main" id="{30E0FCB0-15AF-4A34-955D-8E41C80CE69A}"/>
              </a:ext>
            </a:extLst>
          </p:cNvPr>
          <p:cNvPicPr>
            <a:picLocks noChangeAspect="1"/>
          </p:cNvPicPr>
          <p:nvPr/>
        </p:nvPicPr>
        <p:blipFill>
          <a:blip r:embed="rId4"/>
          <a:stretch>
            <a:fillRect/>
          </a:stretch>
        </p:blipFill>
        <p:spPr>
          <a:xfrm>
            <a:off x="1011697" y="3589507"/>
            <a:ext cx="4389359" cy="2962656"/>
          </a:xfrm>
          <a:prstGeom prst="rect">
            <a:avLst/>
          </a:prstGeom>
        </p:spPr>
      </p:pic>
      <p:pic>
        <p:nvPicPr>
          <p:cNvPr id="9" name="Obrázek 8">
            <a:extLst>
              <a:ext uri="{FF2B5EF4-FFF2-40B4-BE49-F238E27FC236}">
                <a16:creationId xmlns:a16="http://schemas.microsoft.com/office/drawing/2014/main" id="{DC07BD7B-BBC0-4897-89FB-D8681F1769B4}"/>
              </a:ext>
            </a:extLst>
          </p:cNvPr>
          <p:cNvPicPr>
            <a:picLocks noChangeAspect="1"/>
          </p:cNvPicPr>
          <p:nvPr/>
        </p:nvPicPr>
        <p:blipFill>
          <a:blip r:embed="rId5"/>
          <a:stretch>
            <a:fillRect/>
          </a:stretch>
        </p:blipFill>
        <p:spPr>
          <a:xfrm>
            <a:off x="8866442" y="839343"/>
            <a:ext cx="1847850" cy="2466975"/>
          </a:xfrm>
          <a:prstGeom prst="rect">
            <a:avLst/>
          </a:prstGeom>
        </p:spPr>
      </p:pic>
      <p:sp>
        <p:nvSpPr>
          <p:cNvPr id="11" name="TextovéPole 10">
            <a:extLst>
              <a:ext uri="{FF2B5EF4-FFF2-40B4-BE49-F238E27FC236}">
                <a16:creationId xmlns:a16="http://schemas.microsoft.com/office/drawing/2014/main" id="{668AEF34-A7A3-4608-8269-DA6C25A3ECCC}"/>
              </a:ext>
            </a:extLst>
          </p:cNvPr>
          <p:cNvSpPr txBox="1"/>
          <p:nvPr/>
        </p:nvSpPr>
        <p:spPr>
          <a:xfrm>
            <a:off x="5498276" y="4547613"/>
            <a:ext cx="2833718" cy="523220"/>
          </a:xfrm>
          <a:prstGeom prst="rect">
            <a:avLst/>
          </a:prstGeom>
          <a:noFill/>
        </p:spPr>
        <p:txBody>
          <a:bodyPr wrap="square">
            <a:spAutoFit/>
          </a:bodyPr>
          <a:lstStyle/>
          <a:p>
            <a:r>
              <a:rPr lang="cs-CZ" sz="2800" b="1" dirty="0" err="1"/>
              <a:t>Sé</a:t>
            </a:r>
            <a:r>
              <a:rPr lang="cs-CZ" sz="2800" b="1" dirty="0"/>
              <a:t> do</a:t>
            </a:r>
            <a:r>
              <a:rPr lang="pt-PT" sz="2800" b="1" dirty="0"/>
              <a:t> </a:t>
            </a:r>
            <a:r>
              <a:rPr lang="cs-CZ" sz="2800" b="1" dirty="0"/>
              <a:t>Porto</a:t>
            </a:r>
            <a:r>
              <a:rPr lang="pt-PT" sz="2800" b="1" dirty="0"/>
              <a:t>/ XII</a:t>
            </a:r>
            <a:endParaRPr lang="cs-CZ" sz="2800" b="1" dirty="0"/>
          </a:p>
        </p:txBody>
      </p:sp>
      <p:pic>
        <p:nvPicPr>
          <p:cNvPr id="12" name="Obrázek 11">
            <a:extLst>
              <a:ext uri="{FF2B5EF4-FFF2-40B4-BE49-F238E27FC236}">
                <a16:creationId xmlns:a16="http://schemas.microsoft.com/office/drawing/2014/main" id="{A75829F8-92EC-40A0-8421-0D35F7A3A0AC}"/>
              </a:ext>
            </a:extLst>
          </p:cNvPr>
          <p:cNvPicPr>
            <a:picLocks noChangeAspect="1"/>
          </p:cNvPicPr>
          <p:nvPr/>
        </p:nvPicPr>
        <p:blipFill>
          <a:blip r:embed="rId6"/>
          <a:stretch>
            <a:fillRect/>
          </a:stretch>
        </p:blipFill>
        <p:spPr>
          <a:xfrm>
            <a:off x="8331994" y="3593901"/>
            <a:ext cx="3860006" cy="2989780"/>
          </a:xfrm>
          <a:prstGeom prst="rect">
            <a:avLst/>
          </a:prstGeom>
        </p:spPr>
      </p:pic>
    </p:spTree>
    <p:extLst>
      <p:ext uri="{BB962C8B-B14F-4D97-AF65-F5344CB8AC3E}">
        <p14:creationId xmlns:p14="http://schemas.microsoft.com/office/powerpoint/2010/main" val="3403395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064F9471-43AD-47F6-B297-0EE75FED9B3E}"/>
              </a:ext>
            </a:extLst>
          </p:cNvPr>
          <p:cNvSpPr txBox="1"/>
          <p:nvPr/>
        </p:nvSpPr>
        <p:spPr>
          <a:xfrm>
            <a:off x="498764" y="1"/>
            <a:ext cx="11210305" cy="6463308"/>
          </a:xfrm>
          <a:prstGeom prst="rect">
            <a:avLst/>
          </a:prstGeom>
          <a:noFill/>
        </p:spPr>
        <p:txBody>
          <a:bodyPr wrap="square">
            <a:spAutoFit/>
          </a:bodyPr>
          <a:lstStyle/>
          <a:p>
            <a:r>
              <a:rPr lang="pt-BR" dirty="0"/>
              <a:t>A Catedral do Porto -  primeira cintura de muralhas da cidade, nasceu no século </a:t>
            </a:r>
            <a:r>
              <a:rPr lang="pt-BR" dirty="0">
                <a:solidFill>
                  <a:srgbClr val="FF0000"/>
                </a:solidFill>
              </a:rPr>
              <a:t>XII</a:t>
            </a:r>
            <a:r>
              <a:rPr lang="pt-BR" dirty="0"/>
              <a:t> por iniciativa do seu primeiro bispo, D. Hugo. O templo também é conhecido como igreja de Santa Maria do Porto, de Nossa Senhora do Porto da Eterna Salvação ou de Nossa Senhora da Vandoma – o que atesta bem a importância que nela tem o culto mariano.</a:t>
            </a:r>
          </a:p>
          <a:p>
            <a:endParaRPr lang="pt-BR" dirty="0"/>
          </a:p>
          <a:p>
            <a:r>
              <a:rPr lang="pt-BR" dirty="0"/>
              <a:t>O edifício atingiu a sua atual volumetria no século </a:t>
            </a:r>
            <a:r>
              <a:rPr lang="pt-BR" dirty="0">
                <a:solidFill>
                  <a:srgbClr val="FF0000"/>
                </a:solidFill>
              </a:rPr>
              <a:t>XIII</a:t>
            </a:r>
            <a:r>
              <a:rPr lang="pt-BR" dirty="0"/>
              <a:t> e </a:t>
            </a:r>
            <a:r>
              <a:rPr lang="pt-BR" dirty="0">
                <a:solidFill>
                  <a:srgbClr val="FF0000"/>
                </a:solidFill>
              </a:rPr>
              <a:t>XIV  </a:t>
            </a:r>
            <a:r>
              <a:rPr lang="pt-BR" dirty="0"/>
              <a:t>foi-lhe acrescentado o claustro, construído em estilo gótico. </a:t>
            </a:r>
          </a:p>
          <a:p>
            <a:endParaRPr lang="pt-BR" dirty="0"/>
          </a:p>
          <a:p>
            <a:r>
              <a:rPr lang="pt-BR" dirty="0"/>
              <a:t>Ainda no século </a:t>
            </a:r>
            <a:r>
              <a:rPr lang="pt-BR" dirty="0">
                <a:solidFill>
                  <a:srgbClr val="FF0000"/>
                </a:solidFill>
              </a:rPr>
              <a:t>XIV</a:t>
            </a:r>
            <a:r>
              <a:rPr lang="pt-BR" dirty="0"/>
              <a:t>, no dia 14 de fevereiro de 1387, os reis </a:t>
            </a:r>
            <a:r>
              <a:rPr lang="pt-BR" dirty="0">
                <a:solidFill>
                  <a:srgbClr val="FF0000"/>
                </a:solidFill>
              </a:rPr>
              <a:t>D. João I e D. Filipa </a:t>
            </a:r>
            <a:r>
              <a:rPr lang="pt-BR" dirty="0"/>
              <a:t>de Lencastre casaram-se na Catedral do Porto, tendo as gentes do Porto vestido as melhores roupas e a cidade sido coberta de flores e ervas de bons cheiros para a festa de comemoração.</a:t>
            </a:r>
          </a:p>
          <a:p>
            <a:endParaRPr lang="pt-BR" dirty="0"/>
          </a:p>
          <a:p>
            <a:r>
              <a:rPr lang="pt-BR" dirty="0"/>
              <a:t>Mais tarde, nos séculos XVII e XVIII, o aspeto exterior e interior da catedral foi alterado pelo gosto barroco. Data desse período a transformação do portal (que ainda conserva a rosácea medieval), da fachada norte e de vários outros locais, como a capela-mor e a capela do Santíssimo Sacramento, que desde então alberga um grandioso retábulo de prata, executado por </a:t>
            </a:r>
            <a:r>
              <a:rPr lang="pt-BR" dirty="0">
                <a:solidFill>
                  <a:srgbClr val="FF0000"/>
                </a:solidFill>
              </a:rPr>
              <a:t>ourives portuenses.</a:t>
            </a:r>
          </a:p>
          <a:p>
            <a:endParaRPr lang="pt-BR" dirty="0"/>
          </a:p>
          <a:p>
            <a:r>
              <a:rPr lang="pt-BR" dirty="0"/>
              <a:t>Diversos retábulos e capelas materializam o culto mariano sob diferentes títulos, como Nossa Senhora do Presépio, Nossa Senhora da Silva, Nossa Senhora da Piedade, Nossa Senhora da Esperança, Nossa Senhora da Expectação, Nossa Senhora da Conceição e Nossa Senhora da Vandoma – sendo esta última a mais importante, enquanto patrona da cidade e inscrita no brasão municipal desde o século XVI. </a:t>
            </a:r>
          </a:p>
          <a:p>
            <a:endParaRPr lang="pt-BR" dirty="0"/>
          </a:p>
          <a:p>
            <a:r>
              <a:rPr lang="pt-BR" dirty="0"/>
              <a:t>Faz parte deste conjunto arquitetónico o grandioso edifício do Paço Episcopal, cuja construção remonta também ao século XII.</a:t>
            </a:r>
            <a:endParaRPr lang="cs-CZ" dirty="0"/>
          </a:p>
        </p:txBody>
      </p:sp>
    </p:spTree>
    <p:extLst>
      <p:ext uri="{BB962C8B-B14F-4D97-AF65-F5344CB8AC3E}">
        <p14:creationId xmlns:p14="http://schemas.microsoft.com/office/powerpoint/2010/main" val="3378086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11FD59A2-8BD9-40A7-AAAC-BB219B0BB667}"/>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kern="1200">
                <a:solidFill>
                  <a:schemeClr val="bg1"/>
                </a:solidFill>
                <a:latin typeface="+mj-lt"/>
                <a:ea typeface="+mj-ea"/>
                <a:cs typeface="+mj-cs"/>
              </a:rPr>
              <a:t>Igreja de Nossa Senhora da Lapa</a:t>
            </a:r>
          </a:p>
        </p:txBody>
      </p:sp>
      <p:pic>
        <p:nvPicPr>
          <p:cNvPr id="3" name="Obrázek 2">
            <a:extLst>
              <a:ext uri="{FF2B5EF4-FFF2-40B4-BE49-F238E27FC236}">
                <a16:creationId xmlns:a16="http://schemas.microsoft.com/office/drawing/2014/main" id="{F4251448-76C7-40D4-8D0D-C31CBB12F6AC}"/>
              </a:ext>
            </a:extLst>
          </p:cNvPr>
          <p:cNvPicPr>
            <a:picLocks noChangeAspect="1"/>
          </p:cNvPicPr>
          <p:nvPr/>
        </p:nvPicPr>
        <p:blipFill rotWithShape="1">
          <a:blip r:embed="rId2"/>
          <a:srcRect r="4670"/>
          <a:stretch/>
        </p:blipFill>
        <p:spPr>
          <a:xfrm>
            <a:off x="393308" y="352931"/>
            <a:ext cx="5559480" cy="3749040"/>
          </a:xfrm>
          <a:prstGeom prst="rect">
            <a:avLst/>
          </a:prstGeom>
        </p:spPr>
      </p:pic>
      <p:pic>
        <p:nvPicPr>
          <p:cNvPr id="6" name="Obrázek 5">
            <a:extLst>
              <a:ext uri="{FF2B5EF4-FFF2-40B4-BE49-F238E27FC236}">
                <a16:creationId xmlns:a16="http://schemas.microsoft.com/office/drawing/2014/main" id="{99DF8837-A1D1-4E91-8DD5-9B1BA9BAE60E}"/>
              </a:ext>
            </a:extLst>
          </p:cNvPr>
          <p:cNvPicPr>
            <a:picLocks noChangeAspect="1"/>
          </p:cNvPicPr>
          <p:nvPr/>
        </p:nvPicPr>
        <p:blipFill rotWithShape="1">
          <a:blip r:embed="rId3"/>
          <a:srcRect t="5954" r="1" b="39716"/>
          <a:stretch/>
        </p:blipFill>
        <p:spPr>
          <a:xfrm flipH="1">
            <a:off x="6251736" y="357013"/>
            <a:ext cx="5546955" cy="3749040"/>
          </a:xfrm>
          <a:prstGeom prst="rect">
            <a:avLst/>
          </a:prstGeom>
        </p:spPr>
      </p:pic>
      <p:cxnSp>
        <p:nvCxnSpPr>
          <p:cNvPr id="13" name="Straight Connector 12">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5" name="TextovéPole 4">
            <a:extLst>
              <a:ext uri="{FF2B5EF4-FFF2-40B4-BE49-F238E27FC236}">
                <a16:creationId xmlns:a16="http://schemas.microsoft.com/office/drawing/2014/main" id="{6C1A4C84-5138-4FD7-8820-3850C16191BF}"/>
              </a:ext>
            </a:extLst>
          </p:cNvPr>
          <p:cNvSpPr txBox="1"/>
          <p:nvPr/>
        </p:nvSpPr>
        <p:spPr>
          <a:xfrm>
            <a:off x="4945336" y="4615840"/>
            <a:ext cx="6609921" cy="1526741"/>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900" dirty="0">
                <a:solidFill>
                  <a:schemeClr val="bg1"/>
                </a:solidFill>
              </a:rPr>
              <a:t>A </a:t>
            </a:r>
            <a:r>
              <a:rPr lang="en-US" sz="1900" dirty="0" err="1">
                <a:solidFill>
                  <a:schemeClr val="bg1"/>
                </a:solidFill>
              </a:rPr>
              <a:t>igreja</a:t>
            </a:r>
            <a:r>
              <a:rPr lang="en-US" sz="1900" dirty="0">
                <a:solidFill>
                  <a:schemeClr val="bg1"/>
                </a:solidFill>
              </a:rPr>
              <a:t> </a:t>
            </a:r>
            <a:r>
              <a:rPr lang="en-US" sz="1900" dirty="0" err="1">
                <a:solidFill>
                  <a:schemeClr val="bg1"/>
                </a:solidFill>
              </a:rPr>
              <a:t>foi</a:t>
            </a:r>
            <a:r>
              <a:rPr lang="en-US" sz="1900" dirty="0">
                <a:solidFill>
                  <a:schemeClr val="bg1"/>
                </a:solidFill>
              </a:rPr>
              <a:t> </a:t>
            </a:r>
            <a:r>
              <a:rPr lang="en-US" sz="1900" dirty="0" err="1">
                <a:solidFill>
                  <a:schemeClr val="bg1"/>
                </a:solidFill>
              </a:rPr>
              <a:t>edificada</a:t>
            </a:r>
            <a:r>
              <a:rPr lang="en-US" sz="1900" dirty="0">
                <a:solidFill>
                  <a:schemeClr val="bg1"/>
                </a:solidFill>
              </a:rPr>
              <a:t> pela </a:t>
            </a:r>
            <a:r>
              <a:rPr lang="en-US" sz="1900" dirty="0" err="1">
                <a:solidFill>
                  <a:schemeClr val="bg1"/>
                </a:solidFill>
              </a:rPr>
              <a:t>Irmandade</a:t>
            </a:r>
            <a:r>
              <a:rPr lang="en-US" sz="1900" dirty="0">
                <a:solidFill>
                  <a:schemeClr val="bg1"/>
                </a:solidFill>
              </a:rPr>
              <a:t> da </a:t>
            </a:r>
            <a:r>
              <a:rPr lang="en-US" sz="1900" dirty="0" err="1">
                <a:solidFill>
                  <a:schemeClr val="bg1"/>
                </a:solidFill>
              </a:rPr>
              <a:t>Nossa</a:t>
            </a:r>
            <a:r>
              <a:rPr lang="en-US" sz="1900" dirty="0">
                <a:solidFill>
                  <a:schemeClr val="bg1"/>
                </a:solidFill>
              </a:rPr>
              <a:t> Senhora da Lapa, </a:t>
            </a:r>
            <a:r>
              <a:rPr lang="en-US" sz="1900" dirty="0" err="1">
                <a:solidFill>
                  <a:schemeClr val="bg1"/>
                </a:solidFill>
              </a:rPr>
              <a:t>instituída</a:t>
            </a:r>
            <a:r>
              <a:rPr lang="en-US" sz="1900" dirty="0">
                <a:solidFill>
                  <a:schemeClr val="bg1"/>
                </a:solidFill>
              </a:rPr>
              <a:t> </a:t>
            </a:r>
            <a:r>
              <a:rPr lang="en-US" sz="1900" dirty="0" err="1">
                <a:solidFill>
                  <a:schemeClr val="bg1"/>
                </a:solidFill>
              </a:rPr>
              <a:t>em</a:t>
            </a:r>
            <a:r>
              <a:rPr lang="en-US" sz="1900" dirty="0">
                <a:solidFill>
                  <a:schemeClr val="bg1"/>
                </a:solidFill>
              </a:rPr>
              <a:t> 1755 -  </a:t>
            </a:r>
            <a:r>
              <a:rPr lang="en-US" sz="1900" dirty="0" err="1">
                <a:solidFill>
                  <a:schemeClr val="bg1"/>
                </a:solidFill>
              </a:rPr>
              <a:t>inclui</a:t>
            </a:r>
            <a:r>
              <a:rPr lang="en-US" sz="1900" dirty="0">
                <a:solidFill>
                  <a:schemeClr val="bg1"/>
                </a:solidFill>
              </a:rPr>
              <a:t> o </a:t>
            </a:r>
            <a:r>
              <a:rPr lang="en-US" sz="1900" dirty="0" err="1">
                <a:solidFill>
                  <a:schemeClr val="bg1"/>
                </a:solidFill>
              </a:rPr>
              <a:t>cemitério</a:t>
            </a:r>
            <a:r>
              <a:rPr lang="en-US" sz="1900" dirty="0">
                <a:solidFill>
                  <a:schemeClr val="bg1"/>
                </a:solidFill>
              </a:rPr>
              <a:t> da Lapa, a </a:t>
            </a:r>
            <a:r>
              <a:rPr lang="en-US" sz="1900" dirty="0" err="1">
                <a:solidFill>
                  <a:schemeClr val="bg1"/>
                </a:solidFill>
              </a:rPr>
              <a:t>escola</a:t>
            </a:r>
            <a:r>
              <a:rPr lang="en-US" sz="1900" dirty="0">
                <a:solidFill>
                  <a:schemeClr val="bg1"/>
                </a:solidFill>
              </a:rPr>
              <a:t> </a:t>
            </a:r>
            <a:r>
              <a:rPr lang="en-US" sz="1900" dirty="0" err="1">
                <a:solidFill>
                  <a:schemeClr val="bg1"/>
                </a:solidFill>
              </a:rPr>
              <a:t>primária</a:t>
            </a:r>
            <a:r>
              <a:rPr lang="en-US" sz="1900" dirty="0">
                <a:solidFill>
                  <a:schemeClr val="bg1"/>
                </a:solidFill>
              </a:rPr>
              <a:t> da </a:t>
            </a:r>
            <a:r>
              <a:rPr lang="en-US" sz="1900" dirty="0" err="1">
                <a:solidFill>
                  <a:schemeClr val="bg1"/>
                </a:solidFill>
              </a:rPr>
              <a:t>Irmandade</a:t>
            </a:r>
            <a:r>
              <a:rPr lang="en-US" sz="1900" dirty="0">
                <a:solidFill>
                  <a:schemeClr val="bg1"/>
                </a:solidFill>
              </a:rPr>
              <a:t> e o Hospital da </a:t>
            </a:r>
            <a:r>
              <a:rPr lang="en-US" sz="1900" dirty="0" err="1">
                <a:solidFill>
                  <a:schemeClr val="bg1"/>
                </a:solidFill>
              </a:rPr>
              <a:t>Irmandade</a:t>
            </a:r>
            <a:r>
              <a:rPr lang="en-US" sz="1900" dirty="0">
                <a:solidFill>
                  <a:schemeClr val="bg1"/>
                </a:solidFill>
              </a:rPr>
              <a:t> da Lapa. </a:t>
            </a:r>
          </a:p>
          <a:p>
            <a:pPr indent="-228600">
              <a:lnSpc>
                <a:spcPct val="90000"/>
              </a:lnSpc>
              <a:spcAft>
                <a:spcPts val="600"/>
              </a:spcAft>
              <a:buFont typeface="Arial" panose="020B0604020202020204" pitchFamily="34" charset="0"/>
              <a:buChar char="•"/>
            </a:pPr>
            <a:r>
              <a:rPr lang="en-US" sz="1900" dirty="0">
                <a:solidFill>
                  <a:schemeClr val="bg1"/>
                </a:solidFill>
              </a:rPr>
              <a:t>Na </a:t>
            </a:r>
            <a:r>
              <a:rPr lang="en-US" sz="1900" dirty="0" err="1">
                <a:solidFill>
                  <a:schemeClr val="bg1"/>
                </a:solidFill>
              </a:rPr>
              <a:t>capela</a:t>
            </a:r>
            <a:r>
              <a:rPr lang="en-US" sz="1900" dirty="0">
                <a:solidFill>
                  <a:schemeClr val="bg1"/>
                </a:solidFill>
              </a:rPr>
              <a:t>-mor da </a:t>
            </a:r>
            <a:r>
              <a:rPr lang="en-US" sz="1900" dirty="0" err="1">
                <a:solidFill>
                  <a:schemeClr val="bg1"/>
                </a:solidFill>
              </a:rPr>
              <a:t>igreja</a:t>
            </a:r>
            <a:r>
              <a:rPr lang="en-US" sz="1900" dirty="0">
                <a:solidFill>
                  <a:schemeClr val="bg1"/>
                </a:solidFill>
              </a:rPr>
              <a:t> </a:t>
            </a:r>
            <a:r>
              <a:rPr lang="en-US" sz="1900" dirty="0" err="1">
                <a:solidFill>
                  <a:schemeClr val="bg1"/>
                </a:solidFill>
              </a:rPr>
              <a:t>encontra</a:t>
            </a:r>
            <a:r>
              <a:rPr lang="en-US" sz="1900" dirty="0">
                <a:solidFill>
                  <a:schemeClr val="bg1"/>
                </a:solidFill>
              </a:rPr>
              <a:t>-se </a:t>
            </a:r>
            <a:r>
              <a:rPr lang="en-US" sz="1900" dirty="0" err="1">
                <a:solidFill>
                  <a:schemeClr val="bg1"/>
                </a:solidFill>
              </a:rPr>
              <a:t>sepultado</a:t>
            </a:r>
            <a:r>
              <a:rPr lang="en-US" sz="1900" dirty="0">
                <a:solidFill>
                  <a:schemeClr val="bg1"/>
                </a:solidFill>
              </a:rPr>
              <a:t> o </a:t>
            </a:r>
            <a:r>
              <a:rPr lang="en-US" sz="1900" dirty="0" err="1">
                <a:solidFill>
                  <a:schemeClr val="bg1"/>
                </a:solidFill>
              </a:rPr>
              <a:t>coração</a:t>
            </a:r>
            <a:r>
              <a:rPr lang="en-US" sz="1900" dirty="0">
                <a:solidFill>
                  <a:schemeClr val="bg1"/>
                </a:solidFill>
              </a:rPr>
              <a:t> do rei Pedro IV de Portugal, </a:t>
            </a:r>
            <a:r>
              <a:rPr lang="en-US" sz="1900" dirty="0" err="1">
                <a:solidFill>
                  <a:schemeClr val="bg1"/>
                </a:solidFill>
              </a:rPr>
              <a:t>doado</a:t>
            </a:r>
            <a:r>
              <a:rPr lang="en-US" sz="1900" dirty="0">
                <a:solidFill>
                  <a:schemeClr val="bg1"/>
                </a:solidFill>
              </a:rPr>
              <a:t> </a:t>
            </a:r>
            <a:r>
              <a:rPr lang="en-US" sz="1900" dirty="0" err="1">
                <a:solidFill>
                  <a:schemeClr val="bg1"/>
                </a:solidFill>
              </a:rPr>
              <a:t>em</a:t>
            </a:r>
            <a:r>
              <a:rPr lang="en-US" sz="1900" dirty="0">
                <a:solidFill>
                  <a:schemeClr val="bg1"/>
                </a:solidFill>
              </a:rPr>
              <a:t> </a:t>
            </a:r>
            <a:r>
              <a:rPr lang="en-US" sz="1900" dirty="0" err="1">
                <a:solidFill>
                  <a:schemeClr val="bg1"/>
                </a:solidFill>
              </a:rPr>
              <a:t>testamento</a:t>
            </a:r>
            <a:r>
              <a:rPr lang="en-US" sz="1900" dirty="0">
                <a:solidFill>
                  <a:schemeClr val="bg1"/>
                </a:solidFill>
              </a:rPr>
              <a:t> à </a:t>
            </a:r>
            <a:r>
              <a:rPr lang="en-US" sz="1900" dirty="0" err="1">
                <a:solidFill>
                  <a:schemeClr val="bg1"/>
                </a:solidFill>
              </a:rPr>
              <a:t>irmandade</a:t>
            </a:r>
            <a:r>
              <a:rPr lang="en-US" sz="1900" dirty="0">
                <a:solidFill>
                  <a:schemeClr val="bg1"/>
                </a:solidFill>
              </a:rPr>
              <a:t>.</a:t>
            </a:r>
          </a:p>
        </p:txBody>
      </p:sp>
    </p:spTree>
    <p:extLst>
      <p:ext uri="{BB962C8B-B14F-4D97-AF65-F5344CB8AC3E}">
        <p14:creationId xmlns:p14="http://schemas.microsoft.com/office/powerpoint/2010/main" val="3258975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14">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6">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ovéPole 2">
            <a:extLst>
              <a:ext uri="{FF2B5EF4-FFF2-40B4-BE49-F238E27FC236}">
                <a16:creationId xmlns:a16="http://schemas.microsoft.com/office/drawing/2014/main" id="{7F0B404F-6EE8-4BA0-A961-08DBC167F341}"/>
              </a:ext>
            </a:extLst>
          </p:cNvPr>
          <p:cNvSpPr txBox="1"/>
          <p:nvPr/>
        </p:nvSpPr>
        <p:spPr>
          <a:xfrm>
            <a:off x="838200" y="2057400"/>
            <a:ext cx="10515600" cy="387176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000" dirty="0"/>
              <a:t>Nota </a:t>
            </a:r>
            <a:r>
              <a:rPr lang="en-US" sz="1000" dirty="0" err="1"/>
              <a:t>Histórico-Artística</a:t>
            </a:r>
            <a:endParaRPr lang="en-US" sz="1000" dirty="0"/>
          </a:p>
          <a:p>
            <a:pPr indent="-228600">
              <a:lnSpc>
                <a:spcPct val="90000"/>
              </a:lnSpc>
              <a:spcAft>
                <a:spcPts val="600"/>
              </a:spcAft>
              <a:buFont typeface="Arial" panose="020B0604020202020204" pitchFamily="34" charset="0"/>
              <a:buChar char="•"/>
            </a:pPr>
            <a:endParaRPr lang="en-US" sz="1000" dirty="0"/>
          </a:p>
          <a:p>
            <a:pPr indent="-228600">
              <a:lnSpc>
                <a:spcPct val="90000"/>
              </a:lnSpc>
              <a:spcAft>
                <a:spcPts val="600"/>
              </a:spcAft>
              <a:buFont typeface="Arial" panose="020B0604020202020204" pitchFamily="34" charset="0"/>
              <a:buChar char="•"/>
            </a:pPr>
            <a:r>
              <a:rPr lang="en-US" sz="1000" dirty="0"/>
              <a:t>A </a:t>
            </a:r>
            <a:r>
              <a:rPr lang="en-US" sz="1000" dirty="0" err="1"/>
              <a:t>primitiva</a:t>
            </a:r>
            <a:r>
              <a:rPr lang="en-US" sz="1000" dirty="0"/>
              <a:t> </a:t>
            </a:r>
            <a:r>
              <a:rPr lang="en-US" sz="1000" dirty="0" err="1">
                <a:highlight>
                  <a:srgbClr val="FFFF00"/>
                </a:highlight>
              </a:rPr>
              <a:t>capela</a:t>
            </a:r>
            <a:r>
              <a:rPr lang="en-US" sz="1000" dirty="0">
                <a:highlight>
                  <a:srgbClr val="FFFF00"/>
                </a:highlight>
              </a:rPr>
              <a:t> da Lapa</a:t>
            </a:r>
            <a:r>
              <a:rPr lang="en-US" sz="1000" dirty="0"/>
              <a:t>, que </a:t>
            </a:r>
            <a:r>
              <a:rPr lang="en-US" sz="1000" dirty="0" err="1"/>
              <a:t>guardava</a:t>
            </a:r>
            <a:r>
              <a:rPr lang="en-US" sz="1000" dirty="0"/>
              <a:t> a </a:t>
            </a:r>
            <a:r>
              <a:rPr lang="en-US" sz="1000" dirty="0" err="1"/>
              <a:t>imagem</a:t>
            </a:r>
            <a:r>
              <a:rPr lang="en-US" sz="1000" dirty="0"/>
              <a:t> </a:t>
            </a:r>
            <a:r>
              <a:rPr lang="en-US" sz="1000" dirty="0" err="1"/>
              <a:t>desta</a:t>
            </a:r>
            <a:r>
              <a:rPr lang="en-US" sz="1000" dirty="0"/>
              <a:t> </a:t>
            </a:r>
            <a:r>
              <a:rPr lang="en-US" sz="1000" dirty="0" err="1"/>
              <a:t>invocação</a:t>
            </a:r>
            <a:r>
              <a:rPr lang="en-US" sz="1000" dirty="0"/>
              <a:t>, era </a:t>
            </a:r>
            <a:r>
              <a:rPr lang="en-US" sz="1000" dirty="0" err="1"/>
              <a:t>muito</a:t>
            </a:r>
            <a:r>
              <a:rPr lang="en-US" sz="1000" dirty="0"/>
              <a:t> </a:t>
            </a:r>
            <a:r>
              <a:rPr lang="en-US" sz="1000" dirty="0" err="1"/>
              <a:t>concorrida</a:t>
            </a:r>
            <a:r>
              <a:rPr lang="en-US" sz="1000" dirty="0"/>
              <a:t> e o </a:t>
            </a:r>
            <a:r>
              <a:rPr lang="en-US" sz="1000" dirty="0" err="1"/>
              <a:t>aumento</a:t>
            </a:r>
            <a:r>
              <a:rPr lang="en-US" sz="1000" dirty="0"/>
              <a:t> do </a:t>
            </a:r>
            <a:r>
              <a:rPr lang="en-US" sz="1000" dirty="0" err="1"/>
              <a:t>número</a:t>
            </a:r>
            <a:r>
              <a:rPr lang="en-US" sz="1000" dirty="0"/>
              <a:t> de </a:t>
            </a:r>
            <a:r>
              <a:rPr lang="en-US" sz="1000" dirty="0" err="1"/>
              <a:t>peregrinos</a:t>
            </a:r>
            <a:r>
              <a:rPr lang="en-US" sz="1000" dirty="0"/>
              <a:t> e </a:t>
            </a:r>
            <a:r>
              <a:rPr lang="en-US" sz="1000" dirty="0" err="1"/>
              <a:t>crentes</a:t>
            </a:r>
            <a:r>
              <a:rPr lang="en-US" sz="1000" dirty="0"/>
              <a:t> que a </a:t>
            </a:r>
            <a:r>
              <a:rPr lang="en-US" sz="1000" dirty="0" err="1"/>
              <a:t>procuravam</a:t>
            </a:r>
            <a:r>
              <a:rPr lang="en-US" sz="1000" dirty="0"/>
              <a:t> </a:t>
            </a:r>
            <a:r>
              <a:rPr lang="en-US" sz="1000" dirty="0" err="1"/>
              <a:t>levou</a:t>
            </a:r>
            <a:r>
              <a:rPr lang="en-US" sz="1000" dirty="0"/>
              <a:t> à </a:t>
            </a:r>
            <a:r>
              <a:rPr lang="en-US" sz="1000" dirty="0" err="1"/>
              <a:t>construção</a:t>
            </a:r>
            <a:r>
              <a:rPr lang="en-US" sz="1000" dirty="0"/>
              <a:t> do </a:t>
            </a:r>
            <a:r>
              <a:rPr lang="en-US" sz="1000" dirty="0" err="1"/>
              <a:t>templo</a:t>
            </a:r>
            <a:r>
              <a:rPr lang="en-US" sz="1000" dirty="0"/>
              <a:t> que </a:t>
            </a:r>
            <a:r>
              <a:rPr lang="en-US" sz="1000" dirty="0" err="1"/>
              <a:t>hoje</a:t>
            </a:r>
            <a:r>
              <a:rPr lang="en-US" sz="1000" dirty="0"/>
              <a:t> </a:t>
            </a:r>
            <a:r>
              <a:rPr lang="en-US" sz="1000" dirty="0" err="1"/>
              <a:t>conhecemos</a:t>
            </a:r>
            <a:r>
              <a:rPr lang="en-US" sz="1000" dirty="0"/>
              <a:t>. A </a:t>
            </a:r>
            <a:r>
              <a:rPr lang="en-US" sz="1000" dirty="0" err="1">
                <a:highlight>
                  <a:srgbClr val="FFFF00"/>
                </a:highlight>
              </a:rPr>
              <a:t>Irmandade</a:t>
            </a:r>
            <a:r>
              <a:rPr lang="en-US" sz="1000" dirty="0">
                <a:highlight>
                  <a:srgbClr val="FFFF00"/>
                </a:highlight>
              </a:rPr>
              <a:t> de </a:t>
            </a:r>
            <a:r>
              <a:rPr lang="en-US" sz="1000" dirty="0" err="1">
                <a:highlight>
                  <a:srgbClr val="FFFF00"/>
                </a:highlight>
              </a:rPr>
              <a:t>Nossa</a:t>
            </a:r>
            <a:r>
              <a:rPr lang="en-US" sz="1000" dirty="0">
                <a:highlight>
                  <a:srgbClr val="FFFF00"/>
                </a:highlight>
              </a:rPr>
              <a:t> Senhora </a:t>
            </a:r>
            <a:r>
              <a:rPr lang="en-US" sz="1000" dirty="0"/>
              <a:t>da Lapa </a:t>
            </a:r>
            <a:r>
              <a:rPr lang="en-US" sz="1000" dirty="0" err="1"/>
              <a:t>foi</a:t>
            </a:r>
            <a:r>
              <a:rPr lang="en-US" sz="1000" dirty="0"/>
              <a:t> </a:t>
            </a:r>
            <a:r>
              <a:rPr lang="en-US" sz="1000" dirty="0" err="1"/>
              <a:t>instituída</a:t>
            </a:r>
            <a:r>
              <a:rPr lang="en-US" sz="1000" dirty="0"/>
              <a:t> </a:t>
            </a:r>
            <a:r>
              <a:rPr lang="en-US" sz="1000" dirty="0" err="1"/>
              <a:t>em</a:t>
            </a:r>
            <a:r>
              <a:rPr lang="en-US" sz="1000" dirty="0"/>
              <a:t> 1755, e um </a:t>
            </a:r>
            <a:r>
              <a:rPr lang="en-US" sz="1000" dirty="0" err="1"/>
              <a:t>ano</a:t>
            </a:r>
            <a:r>
              <a:rPr lang="en-US" sz="1000" dirty="0"/>
              <a:t> </a:t>
            </a:r>
            <a:r>
              <a:rPr lang="en-US" sz="1000" dirty="0" err="1"/>
              <a:t>mais</a:t>
            </a:r>
            <a:r>
              <a:rPr lang="en-US" sz="1000" dirty="0"/>
              <a:t> </a:t>
            </a:r>
            <a:r>
              <a:rPr lang="en-US" sz="1000" dirty="0" err="1"/>
              <a:t>tarde</a:t>
            </a:r>
            <a:r>
              <a:rPr lang="en-US" sz="1000" dirty="0"/>
              <a:t> </a:t>
            </a:r>
            <a:r>
              <a:rPr lang="en-US" sz="1000" dirty="0" err="1"/>
              <a:t>tiveram</a:t>
            </a:r>
            <a:r>
              <a:rPr lang="en-US" sz="1000" dirty="0"/>
              <a:t> </a:t>
            </a:r>
            <a:r>
              <a:rPr lang="en-US" sz="1000" dirty="0" err="1"/>
              <a:t>início</a:t>
            </a:r>
            <a:r>
              <a:rPr lang="en-US" sz="1000" dirty="0"/>
              <a:t> </a:t>
            </a:r>
            <a:r>
              <a:rPr lang="en-US" sz="1000" dirty="0" err="1"/>
              <a:t>os</a:t>
            </a:r>
            <a:r>
              <a:rPr lang="en-US" sz="1000" dirty="0"/>
              <a:t> </a:t>
            </a:r>
            <a:r>
              <a:rPr lang="en-US" sz="1000" dirty="0" err="1"/>
              <a:t>trabalhos</a:t>
            </a:r>
            <a:r>
              <a:rPr lang="en-US" sz="1000" dirty="0"/>
              <a:t> da </a:t>
            </a:r>
            <a:r>
              <a:rPr lang="en-US" sz="1000" dirty="0">
                <a:highlight>
                  <a:srgbClr val="FFFF00"/>
                </a:highlight>
              </a:rPr>
              <a:t>nova </a:t>
            </a:r>
            <a:r>
              <a:rPr lang="en-US" sz="1000" dirty="0" err="1">
                <a:highlight>
                  <a:srgbClr val="FFFF00"/>
                </a:highlight>
              </a:rPr>
              <a:t>igreja</a:t>
            </a:r>
            <a:r>
              <a:rPr lang="en-US" sz="1000" dirty="0"/>
              <a:t>, com a </a:t>
            </a:r>
            <a:r>
              <a:rPr lang="en-US" sz="1000" dirty="0" err="1"/>
              <a:t>primeira</a:t>
            </a:r>
            <a:r>
              <a:rPr lang="en-US" sz="1000" dirty="0"/>
              <a:t> </a:t>
            </a:r>
            <a:r>
              <a:rPr lang="en-US" sz="1000" dirty="0" err="1"/>
              <a:t>pedra</a:t>
            </a:r>
            <a:r>
              <a:rPr lang="en-US" sz="1000" dirty="0"/>
              <a:t> a ser </a:t>
            </a:r>
            <a:r>
              <a:rPr lang="en-US" sz="1000" dirty="0" err="1"/>
              <a:t>lançada</a:t>
            </a:r>
            <a:r>
              <a:rPr lang="en-US" sz="1000" dirty="0"/>
              <a:t> a 17 de </a:t>
            </a:r>
            <a:r>
              <a:rPr lang="en-US" sz="1000" dirty="0" err="1"/>
              <a:t>Julho</a:t>
            </a:r>
            <a:r>
              <a:rPr lang="en-US" sz="1000" dirty="0"/>
              <a:t>. </a:t>
            </a:r>
            <a:r>
              <a:rPr lang="en-US" sz="1000" dirty="0" err="1"/>
              <a:t>Todavia</a:t>
            </a:r>
            <a:r>
              <a:rPr lang="en-US" sz="1000" dirty="0"/>
              <a:t>, </a:t>
            </a:r>
            <a:r>
              <a:rPr lang="en-US" sz="1000" dirty="0" err="1"/>
              <a:t>muitos</a:t>
            </a:r>
            <a:r>
              <a:rPr lang="en-US" sz="1000" dirty="0"/>
              <a:t> </a:t>
            </a:r>
            <a:r>
              <a:rPr lang="en-US" sz="1000" dirty="0" err="1"/>
              <a:t>anos</a:t>
            </a:r>
            <a:r>
              <a:rPr lang="en-US" sz="1000" dirty="0"/>
              <a:t> </a:t>
            </a:r>
            <a:r>
              <a:rPr lang="en-US" sz="1000" dirty="0" err="1"/>
              <a:t>haveriam</a:t>
            </a:r>
            <a:r>
              <a:rPr lang="en-US" sz="1000" dirty="0"/>
              <a:t> de </a:t>
            </a:r>
            <a:r>
              <a:rPr lang="en-US" sz="1000" dirty="0" err="1"/>
              <a:t>passar</a:t>
            </a:r>
            <a:r>
              <a:rPr lang="en-US" sz="1000" dirty="0"/>
              <a:t> </a:t>
            </a:r>
            <a:r>
              <a:rPr lang="en-US" sz="1000" dirty="0" err="1"/>
              <a:t>até</a:t>
            </a:r>
            <a:r>
              <a:rPr lang="en-US" sz="1000" dirty="0"/>
              <a:t> o </a:t>
            </a:r>
            <a:r>
              <a:rPr lang="en-US" sz="1000" dirty="0" err="1"/>
              <a:t>templo</a:t>
            </a:r>
            <a:r>
              <a:rPr lang="en-US" sz="1000" dirty="0"/>
              <a:t> </a:t>
            </a:r>
            <a:r>
              <a:rPr lang="en-US" sz="1000" dirty="0" err="1"/>
              <a:t>ficar</a:t>
            </a:r>
            <a:r>
              <a:rPr lang="en-US" sz="1000" dirty="0"/>
              <a:t> </a:t>
            </a:r>
            <a:r>
              <a:rPr lang="en-US" sz="1000" dirty="0" err="1"/>
              <a:t>concluído</a:t>
            </a:r>
            <a:r>
              <a:rPr lang="en-US" sz="1000" dirty="0"/>
              <a:t>. É </a:t>
            </a:r>
            <a:r>
              <a:rPr lang="en-US" sz="1000" dirty="0" err="1"/>
              <a:t>certo</a:t>
            </a:r>
            <a:r>
              <a:rPr lang="en-US" sz="1000" dirty="0"/>
              <a:t> que </a:t>
            </a:r>
            <a:r>
              <a:rPr lang="en-US" sz="1000" dirty="0" err="1"/>
              <a:t>em</a:t>
            </a:r>
            <a:r>
              <a:rPr lang="en-US" sz="1000" dirty="0"/>
              <a:t> 1779 </a:t>
            </a:r>
            <a:r>
              <a:rPr lang="en-US" sz="1000" dirty="0" err="1"/>
              <a:t>foi</a:t>
            </a:r>
            <a:r>
              <a:rPr lang="en-US" sz="1000" dirty="0"/>
              <a:t> </a:t>
            </a:r>
            <a:r>
              <a:rPr lang="en-US" sz="1000" dirty="0" err="1"/>
              <a:t>celebrada</a:t>
            </a:r>
            <a:r>
              <a:rPr lang="en-US" sz="1000" dirty="0"/>
              <a:t> a </a:t>
            </a:r>
            <a:r>
              <a:rPr lang="en-US" sz="1000" dirty="0" err="1"/>
              <a:t>dedicação</a:t>
            </a:r>
            <a:r>
              <a:rPr lang="en-US" sz="1000" dirty="0"/>
              <a:t> da </a:t>
            </a:r>
            <a:r>
              <a:rPr lang="en-US" sz="1000" dirty="0" err="1"/>
              <a:t>igreja</a:t>
            </a:r>
            <a:r>
              <a:rPr lang="en-US" sz="1000" dirty="0"/>
              <a:t>, mas as </a:t>
            </a:r>
            <a:r>
              <a:rPr lang="en-US" sz="1000" dirty="0" err="1"/>
              <a:t>torres</a:t>
            </a:r>
            <a:r>
              <a:rPr lang="en-US" sz="1000" dirty="0"/>
              <a:t> </a:t>
            </a:r>
            <a:r>
              <a:rPr lang="en-US" sz="1000" dirty="0" err="1"/>
              <a:t>só</a:t>
            </a:r>
            <a:r>
              <a:rPr lang="en-US" sz="1000" dirty="0"/>
              <a:t> </a:t>
            </a:r>
            <a:r>
              <a:rPr lang="en-US" sz="1000" dirty="0" err="1"/>
              <a:t>foram</a:t>
            </a:r>
            <a:r>
              <a:rPr lang="en-US" sz="1000" dirty="0"/>
              <a:t> </a:t>
            </a:r>
            <a:r>
              <a:rPr lang="en-US" sz="1000" dirty="0" err="1"/>
              <a:t>terminadas</a:t>
            </a:r>
            <a:r>
              <a:rPr lang="en-US" sz="1000" dirty="0"/>
              <a:t> </a:t>
            </a:r>
            <a:r>
              <a:rPr lang="en-US" sz="1000" dirty="0" err="1"/>
              <a:t>em</a:t>
            </a:r>
            <a:r>
              <a:rPr lang="en-US" sz="1000" dirty="0"/>
              <a:t> 1863. As </a:t>
            </a:r>
            <a:r>
              <a:rPr lang="en-US" sz="1000" dirty="0" err="1"/>
              <a:t>opções</a:t>
            </a:r>
            <a:r>
              <a:rPr lang="en-US" sz="1000" dirty="0"/>
              <a:t> da </a:t>
            </a:r>
            <a:r>
              <a:rPr lang="en-US" sz="1000" dirty="0" err="1"/>
              <a:t>Irmandade</a:t>
            </a:r>
            <a:r>
              <a:rPr lang="en-US" sz="1000" dirty="0"/>
              <a:t> </a:t>
            </a:r>
            <a:r>
              <a:rPr lang="en-US" sz="1000" dirty="0" err="1"/>
              <a:t>prejudicaram</a:t>
            </a:r>
            <a:r>
              <a:rPr lang="en-US" sz="1000" dirty="0"/>
              <a:t>, </a:t>
            </a:r>
            <a:r>
              <a:rPr lang="en-US" sz="1000" dirty="0" err="1"/>
              <a:t>muito</a:t>
            </a:r>
            <a:r>
              <a:rPr lang="en-US" sz="1000" dirty="0"/>
              <a:t> </a:t>
            </a:r>
            <a:r>
              <a:rPr lang="en-US" sz="1000" dirty="0" err="1"/>
              <a:t>possivelmente</a:t>
            </a:r>
            <a:r>
              <a:rPr lang="en-US" sz="1000" dirty="0"/>
              <a:t>, o </a:t>
            </a:r>
            <a:r>
              <a:rPr lang="en-US" sz="1000" dirty="0" err="1"/>
              <a:t>bom</a:t>
            </a:r>
            <a:r>
              <a:rPr lang="en-US" sz="1000" dirty="0"/>
              <a:t> </a:t>
            </a:r>
            <a:r>
              <a:rPr lang="en-US" sz="1000" dirty="0" err="1"/>
              <a:t>andamento</a:t>
            </a:r>
            <a:r>
              <a:rPr lang="en-US" sz="1000" dirty="0"/>
              <a:t> dos </a:t>
            </a:r>
            <a:r>
              <a:rPr lang="en-US" sz="1000" dirty="0" err="1"/>
              <a:t>trabalhos</a:t>
            </a:r>
            <a:r>
              <a:rPr lang="en-US" sz="1000" dirty="0"/>
              <a:t>, </a:t>
            </a:r>
            <a:r>
              <a:rPr lang="en-US" sz="1000" dirty="0" err="1"/>
              <a:t>até</a:t>
            </a:r>
            <a:r>
              <a:rPr lang="en-US" sz="1000" dirty="0"/>
              <a:t> </a:t>
            </a:r>
            <a:r>
              <a:rPr lang="en-US" sz="1000" dirty="0" err="1"/>
              <a:t>acordar</a:t>
            </a:r>
            <a:r>
              <a:rPr lang="en-US" sz="1000" dirty="0"/>
              <a:t> um novo </a:t>
            </a:r>
            <a:r>
              <a:rPr lang="en-US" sz="1000" dirty="0" err="1"/>
              <a:t>plano</a:t>
            </a:r>
            <a:r>
              <a:rPr lang="en-US" sz="1000" dirty="0"/>
              <a:t> com José de </a:t>
            </a:r>
            <a:r>
              <a:rPr lang="en-US" sz="1000" dirty="0" err="1"/>
              <a:t>Figueiredo</a:t>
            </a:r>
            <a:r>
              <a:rPr lang="en-US" sz="1000" dirty="0"/>
              <a:t> </a:t>
            </a:r>
            <a:r>
              <a:rPr lang="en-US" sz="1000" dirty="0" err="1"/>
              <a:t>Seixas</a:t>
            </a:r>
            <a:r>
              <a:rPr lang="en-US" sz="1000" dirty="0"/>
              <a:t> que </a:t>
            </a:r>
            <a:r>
              <a:rPr lang="en-US" sz="1000" dirty="0" err="1"/>
              <a:t>dirigiu</a:t>
            </a:r>
            <a:r>
              <a:rPr lang="en-US" sz="1000" dirty="0"/>
              <a:t> </a:t>
            </a:r>
            <a:r>
              <a:rPr lang="en-US" sz="1000" dirty="0" err="1"/>
              <a:t>também</a:t>
            </a:r>
            <a:r>
              <a:rPr lang="en-US" sz="1000" dirty="0"/>
              <a:t> as </a:t>
            </a:r>
            <a:r>
              <a:rPr lang="en-US" sz="1000" dirty="0" err="1"/>
              <a:t>obras</a:t>
            </a:r>
            <a:r>
              <a:rPr lang="en-US" sz="1000" dirty="0"/>
              <a:t> </a:t>
            </a:r>
            <a:r>
              <a:rPr lang="en-US" sz="1000" dirty="0" err="1"/>
              <a:t>até</a:t>
            </a:r>
            <a:r>
              <a:rPr lang="en-US" sz="1000" dirty="0"/>
              <a:t> à data da </a:t>
            </a:r>
            <a:r>
              <a:rPr lang="en-US" sz="1000" dirty="0" err="1"/>
              <a:t>sua</a:t>
            </a:r>
            <a:r>
              <a:rPr lang="en-US" sz="1000" dirty="0"/>
              <a:t> </a:t>
            </a:r>
            <a:r>
              <a:rPr lang="en-US" sz="1000" dirty="0" err="1"/>
              <a:t>morte</a:t>
            </a:r>
            <a:r>
              <a:rPr lang="en-US" sz="1000" dirty="0"/>
              <a:t>, </a:t>
            </a:r>
            <a:r>
              <a:rPr lang="en-US" sz="1000" dirty="0" err="1"/>
              <a:t>em</a:t>
            </a:r>
            <a:r>
              <a:rPr lang="en-US" sz="1000" dirty="0"/>
              <a:t> 1773. A </a:t>
            </a:r>
            <a:r>
              <a:rPr lang="en-US" sz="1000" dirty="0" err="1"/>
              <a:t>marca</a:t>
            </a:r>
            <a:r>
              <a:rPr lang="en-US" sz="1000" dirty="0"/>
              <a:t> </a:t>
            </a:r>
            <a:r>
              <a:rPr lang="en-US" sz="1000" dirty="0" err="1"/>
              <a:t>deste</a:t>
            </a:r>
            <a:r>
              <a:rPr lang="en-US" sz="1000" dirty="0"/>
              <a:t> </a:t>
            </a:r>
            <a:r>
              <a:rPr lang="en-US" sz="1000" dirty="0" err="1"/>
              <a:t>último</a:t>
            </a:r>
            <a:r>
              <a:rPr lang="en-US" sz="1000" dirty="0"/>
              <a:t> </a:t>
            </a:r>
            <a:r>
              <a:rPr lang="en-US" sz="1000" dirty="0" err="1"/>
              <a:t>arquitecto</a:t>
            </a:r>
            <a:r>
              <a:rPr lang="en-US" sz="1000" dirty="0"/>
              <a:t> </a:t>
            </a:r>
            <a:r>
              <a:rPr lang="en-US" sz="1000" dirty="0" err="1"/>
              <a:t>está</a:t>
            </a:r>
            <a:r>
              <a:rPr lang="en-US" sz="1000" dirty="0"/>
              <a:t> </a:t>
            </a:r>
            <a:r>
              <a:rPr lang="en-US" sz="1000" dirty="0" err="1"/>
              <a:t>bem</a:t>
            </a:r>
            <a:r>
              <a:rPr lang="en-US" sz="1000" dirty="0"/>
              <a:t> </a:t>
            </a:r>
            <a:r>
              <a:rPr lang="en-US" sz="1000" dirty="0" err="1"/>
              <a:t>presente</a:t>
            </a:r>
            <a:r>
              <a:rPr lang="en-US" sz="1000" dirty="0"/>
              <a:t> no interior, de </a:t>
            </a:r>
            <a:r>
              <a:rPr lang="en-US" sz="1000" dirty="0" err="1"/>
              <a:t>gosto</a:t>
            </a:r>
            <a:r>
              <a:rPr lang="en-US" sz="1000" dirty="0"/>
              <a:t> </a:t>
            </a:r>
            <a:r>
              <a:rPr lang="en-US" sz="1000" dirty="0" err="1"/>
              <a:t>claramente</a:t>
            </a:r>
            <a:r>
              <a:rPr lang="en-US" sz="1000" dirty="0"/>
              <a:t> </a:t>
            </a:r>
            <a:r>
              <a:rPr lang="en-US" sz="1000" dirty="0" err="1"/>
              <a:t>neoclássico</a:t>
            </a:r>
            <a:r>
              <a:rPr lang="en-US" sz="1000" dirty="0"/>
              <a:t>. Por </a:t>
            </a:r>
            <a:r>
              <a:rPr lang="en-US" sz="1000" dirty="0" err="1"/>
              <a:t>fim</a:t>
            </a:r>
            <a:r>
              <a:rPr lang="en-US" sz="1000" dirty="0"/>
              <a:t>, </a:t>
            </a:r>
            <a:r>
              <a:rPr lang="en-US" sz="1000" dirty="0" err="1"/>
              <a:t>resta</a:t>
            </a:r>
            <a:r>
              <a:rPr lang="en-US" sz="1000" dirty="0"/>
              <a:t> </a:t>
            </a:r>
            <a:r>
              <a:rPr lang="en-US" sz="1000" dirty="0" err="1"/>
              <a:t>referir</a:t>
            </a:r>
            <a:r>
              <a:rPr lang="en-US" sz="1000" dirty="0"/>
              <a:t> José Luís Nogueira Júnior, </a:t>
            </a:r>
            <a:r>
              <a:rPr lang="en-US" sz="1000" dirty="0" err="1"/>
              <a:t>responsável</a:t>
            </a:r>
            <a:r>
              <a:rPr lang="en-US" sz="1000" dirty="0"/>
              <a:t> pela </a:t>
            </a:r>
            <a:r>
              <a:rPr lang="en-US" sz="1000" dirty="0" err="1"/>
              <a:t>obra</a:t>
            </a:r>
            <a:r>
              <a:rPr lang="en-US" sz="1000" dirty="0"/>
              <a:t> </a:t>
            </a:r>
            <a:r>
              <a:rPr lang="en-US" sz="1000" dirty="0" err="1"/>
              <a:t>na</a:t>
            </a:r>
            <a:r>
              <a:rPr lang="en-US" sz="1000" dirty="0"/>
              <a:t> </a:t>
            </a:r>
            <a:r>
              <a:rPr lang="en-US" sz="1000" dirty="0" err="1"/>
              <a:t>fase</a:t>
            </a:r>
            <a:r>
              <a:rPr lang="en-US" sz="1000" dirty="0"/>
              <a:t> do </a:t>
            </a:r>
            <a:r>
              <a:rPr lang="en-US" sz="1000" dirty="0" err="1"/>
              <a:t>levantamento</a:t>
            </a:r>
            <a:r>
              <a:rPr lang="en-US" sz="1000" dirty="0"/>
              <a:t> das </a:t>
            </a:r>
            <a:r>
              <a:rPr lang="en-US" sz="1000" dirty="0" err="1"/>
              <a:t>torres</a:t>
            </a:r>
            <a:r>
              <a:rPr lang="en-US" sz="1000" dirty="0"/>
              <a:t>, </a:t>
            </a:r>
            <a:r>
              <a:rPr lang="en-US" sz="1000" dirty="0" err="1"/>
              <a:t>muito</a:t>
            </a:r>
            <a:r>
              <a:rPr lang="en-US" sz="1000" dirty="0"/>
              <a:t> </a:t>
            </a:r>
            <a:r>
              <a:rPr lang="en-US" sz="1000" dirty="0" err="1"/>
              <a:t>elevadas</a:t>
            </a:r>
            <a:r>
              <a:rPr lang="en-US" sz="1000" dirty="0"/>
              <a:t> </a:t>
            </a:r>
            <a:r>
              <a:rPr lang="en-US" sz="1000" dirty="0" err="1"/>
              <a:t>em</a:t>
            </a:r>
            <a:r>
              <a:rPr lang="en-US" sz="1000" dirty="0"/>
              <a:t> </a:t>
            </a:r>
            <a:r>
              <a:rPr lang="en-US" sz="1000" dirty="0" err="1"/>
              <a:t>relação</a:t>
            </a:r>
            <a:r>
              <a:rPr lang="en-US" sz="1000" dirty="0"/>
              <a:t> à </a:t>
            </a:r>
            <a:r>
              <a:rPr lang="en-US" sz="1000" dirty="0" err="1"/>
              <a:t>fachada</a:t>
            </a:r>
            <a:r>
              <a:rPr lang="en-US" sz="1000" dirty="0"/>
              <a:t>. </a:t>
            </a:r>
            <a:r>
              <a:rPr lang="en-US" sz="1000" dirty="0" err="1"/>
              <a:t>Erguida</a:t>
            </a:r>
            <a:r>
              <a:rPr lang="en-US" sz="1000" dirty="0"/>
              <a:t> </a:t>
            </a:r>
            <a:r>
              <a:rPr lang="en-US" sz="1000" dirty="0" err="1"/>
              <a:t>ao</a:t>
            </a:r>
            <a:r>
              <a:rPr lang="en-US" sz="1000" dirty="0"/>
              <a:t> </a:t>
            </a:r>
            <a:r>
              <a:rPr lang="en-US" sz="1000" dirty="0" err="1"/>
              <a:t>longo</a:t>
            </a:r>
            <a:r>
              <a:rPr lang="en-US" sz="1000" dirty="0"/>
              <a:t> de </a:t>
            </a:r>
            <a:r>
              <a:rPr lang="en-US" sz="1000" dirty="0" err="1"/>
              <a:t>mais</a:t>
            </a:r>
            <a:r>
              <a:rPr lang="en-US" sz="1000" dirty="0"/>
              <a:t> de um </a:t>
            </a:r>
            <a:r>
              <a:rPr lang="en-US" sz="1000" dirty="0" err="1"/>
              <a:t>século</a:t>
            </a:r>
            <a:r>
              <a:rPr lang="en-US" sz="1000" dirty="0"/>
              <a:t> a </a:t>
            </a:r>
            <a:r>
              <a:rPr lang="en-US" sz="1000" dirty="0" err="1"/>
              <a:t>igreja</a:t>
            </a:r>
            <a:r>
              <a:rPr lang="en-US" sz="1000" dirty="0"/>
              <a:t> da Lapa </a:t>
            </a:r>
            <a:r>
              <a:rPr lang="en-US" sz="1000" dirty="0" err="1"/>
              <a:t>não</a:t>
            </a:r>
            <a:r>
              <a:rPr lang="en-US" sz="1000" dirty="0"/>
              <a:t> </a:t>
            </a:r>
            <a:r>
              <a:rPr lang="en-US" sz="1000" dirty="0" err="1"/>
              <a:t>poderia</a:t>
            </a:r>
            <a:r>
              <a:rPr lang="en-US" sz="1000" dirty="0"/>
              <a:t> </a:t>
            </a:r>
            <a:r>
              <a:rPr lang="en-US" sz="1000" dirty="0" err="1"/>
              <a:t>deixar</a:t>
            </a:r>
            <a:r>
              <a:rPr lang="en-US" sz="1000" dirty="0"/>
              <a:t> de </a:t>
            </a:r>
            <a:r>
              <a:rPr lang="en-US" sz="1000" dirty="0" err="1"/>
              <a:t>exprimir</a:t>
            </a:r>
            <a:r>
              <a:rPr lang="en-US" sz="1000" dirty="0"/>
              <a:t> </a:t>
            </a:r>
            <a:r>
              <a:rPr lang="en-US" sz="1000" dirty="0" err="1"/>
              <a:t>os</a:t>
            </a:r>
            <a:r>
              <a:rPr lang="en-US" sz="1000" dirty="0"/>
              <a:t> </a:t>
            </a:r>
            <a:r>
              <a:rPr lang="en-US" sz="1000" dirty="0" err="1"/>
              <a:t>vários</a:t>
            </a:r>
            <a:r>
              <a:rPr lang="en-US" sz="1000" dirty="0"/>
              <a:t> </a:t>
            </a:r>
            <a:r>
              <a:rPr lang="en-US" sz="1000" dirty="0" err="1"/>
              <a:t>gostos</a:t>
            </a:r>
            <a:r>
              <a:rPr lang="en-US" sz="1000" dirty="0"/>
              <a:t> das </a:t>
            </a:r>
            <a:r>
              <a:rPr lang="en-US" sz="1000" dirty="0" err="1"/>
              <a:t>diferentes</a:t>
            </a:r>
            <a:r>
              <a:rPr lang="en-US" sz="1000" dirty="0"/>
              <a:t> </a:t>
            </a:r>
            <a:r>
              <a:rPr lang="en-US" sz="1000" dirty="0" err="1"/>
              <a:t>épocas</a:t>
            </a:r>
            <a:r>
              <a:rPr lang="en-US" sz="1000" dirty="0"/>
              <a:t>, </a:t>
            </a:r>
            <a:r>
              <a:rPr lang="en-US" sz="1000" dirty="0" err="1"/>
              <a:t>equilibrando</a:t>
            </a:r>
            <a:r>
              <a:rPr lang="en-US" sz="1000" dirty="0"/>
              <a:t>-se entre o </a:t>
            </a:r>
            <a:r>
              <a:rPr lang="en-US" sz="1000" dirty="0" err="1"/>
              <a:t>rococó</a:t>
            </a:r>
            <a:r>
              <a:rPr lang="en-US" sz="1000" dirty="0"/>
              <a:t> e o </a:t>
            </a:r>
            <a:r>
              <a:rPr lang="en-US" sz="1000" dirty="0" err="1"/>
              <a:t>neoclassicismo</a:t>
            </a:r>
            <a:r>
              <a:rPr lang="en-US" sz="1000" dirty="0"/>
              <a:t>, que </a:t>
            </a:r>
            <a:r>
              <a:rPr lang="en-US" sz="1000" dirty="0" err="1"/>
              <a:t>apear</a:t>
            </a:r>
            <a:r>
              <a:rPr lang="en-US" sz="1000" dirty="0"/>
              <a:t> das </a:t>
            </a:r>
            <a:r>
              <a:rPr lang="en-US" sz="1000" dirty="0" err="1"/>
              <a:t>muitas</a:t>
            </a:r>
            <a:r>
              <a:rPr lang="en-US" sz="1000" dirty="0"/>
              <a:t> e </a:t>
            </a:r>
            <a:r>
              <a:rPr lang="en-US" sz="1000" dirty="0" err="1"/>
              <a:t>variadas</a:t>
            </a:r>
            <a:r>
              <a:rPr lang="en-US" sz="1000" dirty="0"/>
              <a:t> </a:t>
            </a:r>
            <a:r>
              <a:rPr lang="en-US" sz="1000" dirty="0" err="1"/>
              <a:t>intervenções</a:t>
            </a:r>
            <a:r>
              <a:rPr lang="en-US" sz="1000" dirty="0"/>
              <a:t>, </a:t>
            </a:r>
            <a:r>
              <a:rPr lang="en-US" sz="1000" dirty="0" err="1"/>
              <a:t>logrou</a:t>
            </a:r>
            <a:r>
              <a:rPr lang="en-US" sz="1000" dirty="0"/>
              <a:t> </a:t>
            </a:r>
            <a:r>
              <a:rPr lang="en-US" sz="1000" dirty="0" err="1"/>
              <a:t>alcançar</a:t>
            </a:r>
            <a:r>
              <a:rPr lang="en-US" sz="1000" dirty="0"/>
              <a:t> um </a:t>
            </a:r>
            <a:r>
              <a:rPr lang="en-US" sz="1000" dirty="0" err="1"/>
              <a:t>equilíbrio</a:t>
            </a:r>
            <a:r>
              <a:rPr lang="en-US" sz="1000" dirty="0"/>
              <a:t> formal </a:t>
            </a:r>
            <a:r>
              <a:rPr lang="en-US" sz="1000" dirty="0" err="1"/>
              <a:t>quer</a:t>
            </a:r>
            <a:r>
              <a:rPr lang="en-US" sz="1000" dirty="0"/>
              <a:t> no exterior </a:t>
            </a:r>
            <a:r>
              <a:rPr lang="en-US" sz="1000" dirty="0" err="1"/>
              <a:t>quer</a:t>
            </a:r>
            <a:r>
              <a:rPr lang="en-US" sz="1000" dirty="0"/>
              <a:t> no interior.</a:t>
            </a:r>
          </a:p>
          <a:p>
            <a:pPr indent="-228600">
              <a:lnSpc>
                <a:spcPct val="90000"/>
              </a:lnSpc>
              <a:spcAft>
                <a:spcPts val="600"/>
              </a:spcAft>
              <a:buFont typeface="Arial" panose="020B0604020202020204" pitchFamily="34" charset="0"/>
              <a:buChar char="•"/>
            </a:pPr>
            <a:r>
              <a:rPr lang="en-US" sz="1000" dirty="0"/>
              <a:t>A </a:t>
            </a:r>
            <a:r>
              <a:rPr lang="en-US" sz="1000" dirty="0" err="1"/>
              <a:t>fachada</a:t>
            </a:r>
            <a:r>
              <a:rPr lang="en-US" sz="1000" dirty="0"/>
              <a:t>, de </a:t>
            </a:r>
            <a:r>
              <a:rPr lang="en-US" sz="1000" dirty="0" err="1"/>
              <a:t>dois</a:t>
            </a:r>
            <a:r>
              <a:rPr lang="en-US" sz="1000" dirty="0"/>
              <a:t> </a:t>
            </a:r>
            <a:r>
              <a:rPr lang="en-US" sz="1000" dirty="0" err="1"/>
              <a:t>registos</a:t>
            </a:r>
            <a:r>
              <a:rPr lang="en-US" sz="1000" dirty="0"/>
              <a:t>, é </a:t>
            </a:r>
            <a:r>
              <a:rPr lang="en-US" sz="1000" dirty="0" err="1"/>
              <a:t>seccionada</a:t>
            </a:r>
            <a:r>
              <a:rPr lang="en-US" sz="1000" dirty="0"/>
              <a:t> por </a:t>
            </a:r>
            <a:r>
              <a:rPr lang="en-US" sz="1000" dirty="0" err="1"/>
              <a:t>pilastras</a:t>
            </a:r>
            <a:r>
              <a:rPr lang="en-US" sz="1000" dirty="0"/>
              <a:t> que </a:t>
            </a:r>
            <a:r>
              <a:rPr lang="en-US" sz="1000" dirty="0" err="1"/>
              <a:t>definem</a:t>
            </a:r>
            <a:r>
              <a:rPr lang="en-US" sz="1000" dirty="0"/>
              <a:t> </a:t>
            </a:r>
            <a:r>
              <a:rPr lang="en-US" sz="1000" dirty="0" err="1"/>
              <a:t>cinco</a:t>
            </a:r>
            <a:r>
              <a:rPr lang="en-US" sz="1000" dirty="0"/>
              <a:t> </a:t>
            </a:r>
            <a:r>
              <a:rPr lang="en-US" sz="1000" dirty="0" err="1"/>
              <a:t>panos</a:t>
            </a:r>
            <a:r>
              <a:rPr lang="en-US" sz="1000" dirty="0"/>
              <a:t> </a:t>
            </a:r>
            <a:r>
              <a:rPr lang="en-US" sz="1000" dirty="0" err="1"/>
              <a:t>abertos</a:t>
            </a:r>
            <a:r>
              <a:rPr lang="en-US" sz="1000" dirty="0"/>
              <a:t> por </a:t>
            </a:r>
            <a:r>
              <a:rPr lang="en-US" sz="1000" dirty="0" err="1"/>
              <a:t>vãos</a:t>
            </a:r>
            <a:r>
              <a:rPr lang="en-US" sz="1000" dirty="0"/>
              <a:t> </a:t>
            </a:r>
            <a:r>
              <a:rPr lang="en-US" sz="1000" dirty="0" err="1"/>
              <a:t>diversos</a:t>
            </a:r>
            <a:r>
              <a:rPr lang="en-US" sz="1000" dirty="0"/>
              <a:t>. No inferior, </a:t>
            </a:r>
            <a:r>
              <a:rPr lang="en-US" sz="1000" dirty="0" err="1"/>
              <a:t>rasgam</a:t>
            </a:r>
            <a:r>
              <a:rPr lang="en-US" sz="1000" dirty="0"/>
              <a:t>-se </a:t>
            </a:r>
            <a:r>
              <a:rPr lang="en-US" sz="1000" dirty="0" err="1"/>
              <a:t>três</a:t>
            </a:r>
            <a:r>
              <a:rPr lang="en-US" sz="1000" dirty="0"/>
              <a:t> </a:t>
            </a:r>
            <a:r>
              <a:rPr lang="en-US" sz="1000" dirty="0" err="1"/>
              <a:t>portas</a:t>
            </a:r>
            <a:r>
              <a:rPr lang="en-US" sz="1000" dirty="0"/>
              <a:t>, </a:t>
            </a:r>
            <a:r>
              <a:rPr lang="en-US" sz="1000" dirty="0" err="1"/>
              <a:t>sendo</a:t>
            </a:r>
            <a:r>
              <a:rPr lang="en-US" sz="1000" dirty="0"/>
              <a:t> que as </a:t>
            </a:r>
            <a:r>
              <a:rPr lang="en-US" sz="1000" dirty="0" err="1"/>
              <a:t>laterais</a:t>
            </a:r>
            <a:r>
              <a:rPr lang="en-US" sz="1000" dirty="0"/>
              <a:t> </a:t>
            </a:r>
            <a:r>
              <a:rPr lang="en-US" sz="1000" dirty="0" err="1"/>
              <a:t>conduzem</a:t>
            </a:r>
            <a:r>
              <a:rPr lang="en-US" sz="1000" dirty="0"/>
              <a:t> a </a:t>
            </a:r>
            <a:r>
              <a:rPr lang="en-US" sz="1000" dirty="0" err="1"/>
              <a:t>longos</a:t>
            </a:r>
            <a:r>
              <a:rPr lang="en-US" sz="1000" dirty="0"/>
              <a:t> </a:t>
            </a:r>
            <a:r>
              <a:rPr lang="en-US" sz="1000" dirty="0" err="1"/>
              <a:t>corredores</a:t>
            </a:r>
            <a:r>
              <a:rPr lang="en-US" sz="1000" dirty="0"/>
              <a:t> de </a:t>
            </a:r>
            <a:r>
              <a:rPr lang="en-US" sz="1000" dirty="0" err="1"/>
              <a:t>acesso</a:t>
            </a:r>
            <a:r>
              <a:rPr lang="en-US" sz="1000" dirty="0"/>
              <a:t> à </a:t>
            </a:r>
            <a:r>
              <a:rPr lang="en-US" sz="1000" dirty="0" err="1"/>
              <a:t>sacristia</a:t>
            </a:r>
            <a:r>
              <a:rPr lang="en-US" sz="1000" dirty="0"/>
              <a:t> </a:t>
            </a:r>
            <a:r>
              <a:rPr lang="en-US" sz="1000" dirty="0" err="1"/>
              <a:t>ou</a:t>
            </a:r>
            <a:r>
              <a:rPr lang="en-US" sz="1000" dirty="0"/>
              <a:t> á Casa da </a:t>
            </a:r>
            <a:r>
              <a:rPr lang="en-US" sz="1000" dirty="0" err="1"/>
              <a:t>Irmandade</a:t>
            </a:r>
            <a:r>
              <a:rPr lang="en-US" sz="1000" dirty="0"/>
              <a:t>. O </a:t>
            </a:r>
            <a:r>
              <a:rPr lang="en-US" sz="1000" dirty="0" err="1"/>
              <a:t>segundo</a:t>
            </a:r>
            <a:r>
              <a:rPr lang="en-US" sz="1000" dirty="0"/>
              <a:t> </a:t>
            </a:r>
            <a:r>
              <a:rPr lang="en-US" sz="1000" dirty="0" err="1"/>
              <a:t>registo</a:t>
            </a:r>
            <a:r>
              <a:rPr lang="en-US" sz="1000" dirty="0"/>
              <a:t>, </a:t>
            </a:r>
            <a:r>
              <a:rPr lang="en-US" sz="1000" dirty="0" err="1"/>
              <a:t>mais</a:t>
            </a:r>
            <a:r>
              <a:rPr lang="en-US" sz="1000" dirty="0"/>
              <a:t> </a:t>
            </a:r>
            <a:r>
              <a:rPr lang="en-US" sz="1000" dirty="0" err="1"/>
              <a:t>neoclássico</a:t>
            </a:r>
            <a:r>
              <a:rPr lang="en-US" sz="1000" dirty="0"/>
              <a:t>, antecede o </a:t>
            </a:r>
            <a:r>
              <a:rPr lang="en-US" sz="1000" dirty="0" err="1"/>
              <a:t>frontão</a:t>
            </a:r>
            <a:r>
              <a:rPr lang="en-US" sz="1000" dirty="0"/>
              <a:t> triangular que </a:t>
            </a:r>
            <a:r>
              <a:rPr lang="en-US" sz="1000" dirty="0" err="1"/>
              <a:t>remata</a:t>
            </a:r>
            <a:r>
              <a:rPr lang="en-US" sz="1000" dirty="0"/>
              <a:t> o </a:t>
            </a:r>
            <a:r>
              <a:rPr lang="en-US" sz="1000" dirty="0" err="1"/>
              <a:t>alçado</a:t>
            </a:r>
            <a:r>
              <a:rPr lang="en-US" sz="1000" dirty="0"/>
              <a:t> e </a:t>
            </a:r>
            <a:r>
              <a:rPr lang="en-US" sz="1000" dirty="0" err="1"/>
              <a:t>sobre</a:t>
            </a:r>
            <a:r>
              <a:rPr lang="en-US" sz="1000" dirty="0"/>
              <a:t> o qual se </a:t>
            </a:r>
            <a:r>
              <a:rPr lang="en-US" sz="1000" dirty="0" err="1"/>
              <a:t>elevam</a:t>
            </a:r>
            <a:r>
              <a:rPr lang="en-US" sz="1000" dirty="0"/>
              <a:t> as </a:t>
            </a:r>
            <a:r>
              <a:rPr lang="en-US" sz="1000" dirty="0" err="1"/>
              <a:t>esculturas</a:t>
            </a:r>
            <a:r>
              <a:rPr lang="en-US" sz="1000" dirty="0"/>
              <a:t> </a:t>
            </a:r>
            <a:r>
              <a:rPr lang="en-US" sz="1000" dirty="0" err="1"/>
              <a:t>representando</a:t>
            </a:r>
            <a:r>
              <a:rPr lang="en-US" sz="1000" dirty="0"/>
              <a:t> Raquel, </a:t>
            </a:r>
            <a:r>
              <a:rPr lang="en-US" sz="1000" dirty="0" err="1"/>
              <a:t>Judite</a:t>
            </a:r>
            <a:r>
              <a:rPr lang="en-US" sz="1000" dirty="0"/>
              <a:t>, Ester e Sara. O </a:t>
            </a:r>
            <a:r>
              <a:rPr lang="en-US" sz="1000" dirty="0" err="1"/>
              <a:t>vitral</a:t>
            </a:r>
            <a:r>
              <a:rPr lang="en-US" sz="1000" dirty="0"/>
              <a:t> </a:t>
            </a:r>
            <a:r>
              <a:rPr lang="en-US" sz="1000" dirty="0" err="1"/>
              <a:t>foi</a:t>
            </a:r>
            <a:r>
              <a:rPr lang="en-US" sz="1000" dirty="0"/>
              <a:t> </a:t>
            </a:r>
            <a:r>
              <a:rPr lang="en-US" sz="1000" dirty="0" err="1"/>
              <a:t>realizado</a:t>
            </a:r>
            <a:r>
              <a:rPr lang="en-US" sz="1000" dirty="0"/>
              <a:t> </a:t>
            </a:r>
            <a:r>
              <a:rPr lang="en-US" sz="1000" dirty="0" err="1"/>
              <a:t>em</a:t>
            </a:r>
            <a:r>
              <a:rPr lang="en-US" sz="1000" dirty="0"/>
              <a:t> 1931 por Ricardo Leone e </a:t>
            </a:r>
            <a:r>
              <a:rPr lang="en-US" sz="1000" dirty="0" err="1"/>
              <a:t>representa</a:t>
            </a:r>
            <a:r>
              <a:rPr lang="en-US" sz="1000" dirty="0"/>
              <a:t> a </a:t>
            </a:r>
            <a:r>
              <a:rPr lang="en-US" sz="1000" dirty="0" err="1"/>
              <a:t>Adoração</a:t>
            </a:r>
            <a:r>
              <a:rPr lang="en-US" sz="1000" dirty="0"/>
              <a:t> dos </a:t>
            </a:r>
            <a:r>
              <a:rPr lang="en-US" sz="1000" dirty="0" err="1"/>
              <a:t>Pastores</a:t>
            </a:r>
            <a:r>
              <a:rPr lang="en-US" sz="1000" dirty="0"/>
              <a:t> .</a:t>
            </a:r>
          </a:p>
          <a:p>
            <a:pPr indent="-228600">
              <a:lnSpc>
                <a:spcPct val="90000"/>
              </a:lnSpc>
              <a:spcAft>
                <a:spcPts val="600"/>
              </a:spcAft>
              <a:buFont typeface="Arial" panose="020B0604020202020204" pitchFamily="34" charset="0"/>
              <a:buChar char="•"/>
            </a:pPr>
            <a:r>
              <a:rPr lang="en-US" sz="1000" dirty="0"/>
              <a:t>No interior, a nave </a:t>
            </a:r>
            <a:r>
              <a:rPr lang="en-US" sz="1000" dirty="0" err="1"/>
              <a:t>única</a:t>
            </a:r>
            <a:r>
              <a:rPr lang="en-US" sz="1000" dirty="0"/>
              <a:t> </a:t>
            </a:r>
            <a:r>
              <a:rPr lang="en-US" sz="1000" dirty="0" err="1"/>
              <a:t>apresenta</a:t>
            </a:r>
            <a:r>
              <a:rPr lang="en-US" sz="1000" dirty="0"/>
              <a:t> </a:t>
            </a:r>
            <a:r>
              <a:rPr lang="en-US" sz="1000" dirty="0" err="1"/>
              <a:t>alçados</a:t>
            </a:r>
            <a:r>
              <a:rPr lang="en-US" sz="1000" dirty="0"/>
              <a:t> </a:t>
            </a:r>
            <a:r>
              <a:rPr lang="en-US" sz="1000" dirty="0" err="1"/>
              <a:t>marcados</a:t>
            </a:r>
            <a:r>
              <a:rPr lang="en-US" sz="1000" dirty="0"/>
              <a:t> por </a:t>
            </a:r>
            <a:r>
              <a:rPr lang="en-US" sz="1000" dirty="0" err="1"/>
              <a:t>pilastras</a:t>
            </a:r>
            <a:r>
              <a:rPr lang="en-US" sz="1000" dirty="0"/>
              <a:t> a </a:t>
            </a:r>
            <a:r>
              <a:rPr lang="en-US" sz="1000" dirty="0" err="1"/>
              <a:t>enquadrar</a:t>
            </a:r>
            <a:r>
              <a:rPr lang="en-US" sz="1000" dirty="0"/>
              <a:t> </a:t>
            </a:r>
            <a:r>
              <a:rPr lang="en-US" sz="1000" dirty="0" err="1"/>
              <a:t>os</a:t>
            </a:r>
            <a:r>
              <a:rPr lang="en-US" sz="1000" dirty="0"/>
              <a:t> </a:t>
            </a:r>
            <a:r>
              <a:rPr lang="en-US" sz="1000" dirty="0" err="1"/>
              <a:t>arcos</a:t>
            </a:r>
            <a:r>
              <a:rPr lang="en-US" sz="1000" dirty="0"/>
              <a:t> </a:t>
            </a:r>
            <a:r>
              <a:rPr lang="en-US" sz="1000" dirty="0" err="1"/>
              <a:t>onde</a:t>
            </a:r>
            <a:r>
              <a:rPr lang="en-US" sz="1000" dirty="0"/>
              <a:t> se </a:t>
            </a:r>
            <a:r>
              <a:rPr lang="en-US" sz="1000" dirty="0" err="1"/>
              <a:t>inscrevem</a:t>
            </a:r>
            <a:r>
              <a:rPr lang="en-US" sz="1000" dirty="0"/>
              <a:t> </a:t>
            </a:r>
            <a:r>
              <a:rPr lang="en-US" sz="1000" dirty="0" err="1"/>
              <a:t>os</a:t>
            </a:r>
            <a:r>
              <a:rPr lang="en-US" sz="1000" dirty="0"/>
              <a:t> </a:t>
            </a:r>
            <a:r>
              <a:rPr lang="en-US" sz="1000" dirty="0" err="1"/>
              <a:t>retábulos</a:t>
            </a:r>
            <a:r>
              <a:rPr lang="en-US" sz="1000" dirty="0"/>
              <a:t>, </a:t>
            </a:r>
            <a:r>
              <a:rPr lang="en-US" sz="1000" dirty="0" err="1"/>
              <a:t>sobrepujados</a:t>
            </a:r>
            <a:r>
              <a:rPr lang="en-US" sz="1000" dirty="0"/>
              <a:t> </a:t>
            </a:r>
            <a:r>
              <a:rPr lang="en-US" sz="1000" dirty="0" err="1"/>
              <a:t>pelas</a:t>
            </a:r>
            <a:r>
              <a:rPr lang="en-US" sz="1000" dirty="0"/>
              <a:t> </a:t>
            </a:r>
            <a:r>
              <a:rPr lang="en-US" sz="1000" dirty="0" err="1"/>
              <a:t>janelas</a:t>
            </a:r>
            <a:r>
              <a:rPr lang="en-US" sz="1000" dirty="0"/>
              <a:t> das </a:t>
            </a:r>
            <a:r>
              <a:rPr lang="en-US" sz="1000" dirty="0" err="1"/>
              <a:t>tribunas</a:t>
            </a:r>
            <a:r>
              <a:rPr lang="en-US" sz="1000" dirty="0"/>
              <a:t>. </a:t>
            </a:r>
            <a:r>
              <a:rPr lang="en-US" sz="1000" dirty="0" err="1"/>
              <a:t>Todos</a:t>
            </a:r>
            <a:r>
              <a:rPr lang="en-US" sz="1000" dirty="0"/>
              <a:t> </a:t>
            </a:r>
            <a:r>
              <a:rPr lang="en-US" sz="1000" dirty="0" err="1"/>
              <a:t>eles</a:t>
            </a:r>
            <a:r>
              <a:rPr lang="en-US" sz="1000" dirty="0"/>
              <a:t> </a:t>
            </a:r>
            <a:r>
              <a:rPr lang="en-US" sz="1000" dirty="0" err="1"/>
              <a:t>exibem</a:t>
            </a:r>
            <a:r>
              <a:rPr lang="en-US" sz="1000" dirty="0"/>
              <a:t> </a:t>
            </a:r>
            <a:r>
              <a:rPr lang="en-US" sz="1000" dirty="0" err="1"/>
              <a:t>retábulos</a:t>
            </a:r>
            <a:r>
              <a:rPr lang="en-US" sz="1000" dirty="0"/>
              <a:t> </a:t>
            </a:r>
            <a:r>
              <a:rPr lang="en-US" sz="1000" dirty="0" err="1"/>
              <a:t>neoclássicos</a:t>
            </a:r>
            <a:r>
              <a:rPr lang="en-US" sz="1000" dirty="0"/>
              <a:t>. O da </a:t>
            </a:r>
            <a:r>
              <a:rPr lang="en-US" sz="1000" dirty="0" err="1"/>
              <a:t>capela</a:t>
            </a:r>
            <a:r>
              <a:rPr lang="en-US" sz="1000" dirty="0"/>
              <a:t>-mor, </a:t>
            </a:r>
            <a:r>
              <a:rPr lang="en-US" sz="1000" dirty="0" err="1"/>
              <a:t>desenhado</a:t>
            </a:r>
            <a:r>
              <a:rPr lang="en-US" sz="1000" dirty="0"/>
              <a:t> </a:t>
            </a:r>
            <a:r>
              <a:rPr lang="en-US" sz="1000" dirty="0" err="1"/>
              <a:t>pelo</a:t>
            </a:r>
            <a:r>
              <a:rPr lang="en-US" sz="1000" dirty="0"/>
              <a:t> </a:t>
            </a:r>
            <a:r>
              <a:rPr lang="en-US" sz="1000" dirty="0" err="1"/>
              <a:t>escultor</a:t>
            </a:r>
            <a:r>
              <a:rPr lang="en-US" sz="1000" dirty="0"/>
              <a:t> </a:t>
            </a:r>
            <a:r>
              <a:rPr lang="en-US" sz="1000" dirty="0" err="1"/>
              <a:t>Simão</a:t>
            </a:r>
            <a:r>
              <a:rPr lang="en-US" sz="1000" dirty="0"/>
              <a:t> de Brito, </a:t>
            </a:r>
            <a:r>
              <a:rPr lang="en-US" sz="1000" dirty="0" err="1"/>
              <a:t>foi</a:t>
            </a:r>
            <a:r>
              <a:rPr lang="en-US" sz="1000" dirty="0"/>
              <a:t> </a:t>
            </a:r>
            <a:r>
              <a:rPr lang="en-US" sz="1000" dirty="0" err="1"/>
              <a:t>executado</a:t>
            </a:r>
            <a:r>
              <a:rPr lang="en-US" sz="1000" dirty="0"/>
              <a:t> por Manuel </a:t>
            </a:r>
            <a:r>
              <a:rPr lang="en-US" sz="1000" dirty="0" err="1"/>
              <a:t>Moreia</a:t>
            </a:r>
            <a:r>
              <a:rPr lang="en-US" sz="1000" dirty="0"/>
              <a:t> da Silva, </a:t>
            </a:r>
            <a:r>
              <a:rPr lang="en-US" sz="1000" dirty="0" err="1"/>
              <a:t>em</a:t>
            </a:r>
            <a:r>
              <a:rPr lang="en-US" sz="1000" dirty="0"/>
              <a:t> 1806, </a:t>
            </a:r>
            <a:r>
              <a:rPr lang="en-US" sz="1000" dirty="0" err="1"/>
              <a:t>mantendo</a:t>
            </a:r>
            <a:r>
              <a:rPr lang="en-US" sz="1000" dirty="0"/>
              <a:t> a </a:t>
            </a:r>
            <a:r>
              <a:rPr lang="en-US" sz="1000" dirty="0" err="1"/>
              <a:t>unidade</a:t>
            </a:r>
            <a:r>
              <a:rPr lang="en-US" sz="1000" dirty="0"/>
              <a:t> dos </a:t>
            </a:r>
            <a:r>
              <a:rPr lang="en-US" sz="1000" dirty="0" err="1"/>
              <a:t>restantes</a:t>
            </a:r>
            <a:r>
              <a:rPr lang="en-US" sz="1000" dirty="0"/>
              <a:t>, com </a:t>
            </a:r>
            <a:r>
              <a:rPr lang="en-US" sz="1000" dirty="0" err="1"/>
              <a:t>uma</a:t>
            </a:r>
            <a:r>
              <a:rPr lang="en-US" sz="1000" dirty="0"/>
              <a:t> </a:t>
            </a:r>
            <a:r>
              <a:rPr lang="en-US" sz="1000" dirty="0" err="1"/>
              <a:t>imagem</a:t>
            </a:r>
            <a:r>
              <a:rPr lang="en-US" sz="1000" dirty="0"/>
              <a:t> </a:t>
            </a:r>
            <a:r>
              <a:rPr lang="en-US" sz="1000" dirty="0" err="1"/>
              <a:t>setecentista</a:t>
            </a:r>
            <a:r>
              <a:rPr lang="en-US" sz="1000" dirty="0"/>
              <a:t> da </a:t>
            </a:r>
            <a:r>
              <a:rPr lang="en-US" sz="1000" dirty="0" err="1"/>
              <a:t>padroeira</a:t>
            </a:r>
            <a:r>
              <a:rPr lang="en-US" sz="1000" dirty="0"/>
              <a:t> </a:t>
            </a:r>
            <a:r>
              <a:rPr lang="en-US" sz="1000" dirty="0" err="1"/>
              <a:t>ou</a:t>
            </a:r>
            <a:r>
              <a:rPr lang="en-US" sz="1000" dirty="0"/>
              <a:t> com a </a:t>
            </a:r>
            <a:r>
              <a:rPr lang="en-US" sz="1000" dirty="0" err="1"/>
              <a:t>Adoração</a:t>
            </a:r>
            <a:r>
              <a:rPr lang="en-US" sz="1000" dirty="0"/>
              <a:t> dos </a:t>
            </a:r>
            <a:r>
              <a:rPr lang="en-US" sz="1000" dirty="0" err="1"/>
              <a:t>Pastores</a:t>
            </a:r>
            <a:r>
              <a:rPr lang="en-US" sz="1000" dirty="0"/>
              <a:t> </a:t>
            </a:r>
            <a:r>
              <a:rPr lang="en-US" sz="1000" dirty="0" err="1"/>
              <a:t>pintada</a:t>
            </a:r>
            <a:r>
              <a:rPr lang="en-US" sz="1000" dirty="0"/>
              <a:t> por Joaquim Rafael. Na </a:t>
            </a:r>
            <a:r>
              <a:rPr lang="en-US" sz="1000" dirty="0" err="1"/>
              <a:t>capela</a:t>
            </a:r>
            <a:r>
              <a:rPr lang="en-US" sz="1000" dirty="0"/>
              <a:t>-mor </a:t>
            </a:r>
            <a:r>
              <a:rPr lang="en-US" sz="1000" dirty="0" err="1"/>
              <a:t>conserva</a:t>
            </a:r>
            <a:r>
              <a:rPr lang="en-US" sz="1000" dirty="0"/>
              <a:t>-se o </a:t>
            </a:r>
            <a:r>
              <a:rPr lang="en-US" sz="1000" dirty="0" err="1"/>
              <a:t>mausoléo</a:t>
            </a:r>
            <a:r>
              <a:rPr lang="en-US" sz="1000" dirty="0"/>
              <a:t> com o </a:t>
            </a:r>
            <a:r>
              <a:rPr lang="en-US" sz="1000" dirty="0" err="1"/>
              <a:t>coração</a:t>
            </a:r>
            <a:r>
              <a:rPr lang="en-US" sz="1000" dirty="0"/>
              <a:t> de D. Pedro IV, 1º </a:t>
            </a:r>
            <a:r>
              <a:rPr lang="en-US" sz="1000" dirty="0" err="1"/>
              <a:t>Imperador</a:t>
            </a:r>
            <a:r>
              <a:rPr lang="en-US" sz="1000" dirty="0"/>
              <a:t> do </a:t>
            </a:r>
            <a:r>
              <a:rPr lang="en-US" sz="1000" dirty="0" err="1"/>
              <a:t>Brasil</a:t>
            </a:r>
            <a:r>
              <a:rPr lang="en-US" sz="1000" dirty="0"/>
              <a:t>, </a:t>
            </a:r>
            <a:r>
              <a:rPr lang="en-US" sz="1000" dirty="0" err="1"/>
              <a:t>conforme</a:t>
            </a:r>
            <a:r>
              <a:rPr lang="en-US" sz="1000" dirty="0"/>
              <a:t> era </a:t>
            </a:r>
            <a:r>
              <a:rPr lang="en-US" sz="1000" dirty="0" err="1"/>
              <a:t>seu</a:t>
            </a:r>
            <a:r>
              <a:rPr lang="en-US" sz="1000" dirty="0"/>
              <a:t> </a:t>
            </a:r>
            <a:r>
              <a:rPr lang="en-US" sz="1000" dirty="0" err="1"/>
              <a:t>desejo</a:t>
            </a:r>
            <a:r>
              <a:rPr lang="en-US" sz="1000" dirty="0"/>
              <a:t>.</a:t>
            </a:r>
          </a:p>
          <a:p>
            <a:pPr indent="-228600">
              <a:lnSpc>
                <a:spcPct val="90000"/>
              </a:lnSpc>
              <a:spcAft>
                <a:spcPts val="600"/>
              </a:spcAft>
              <a:buFont typeface="Arial" panose="020B0604020202020204" pitchFamily="34" charset="0"/>
              <a:buChar char="•"/>
            </a:pPr>
            <a:r>
              <a:rPr lang="en-US" sz="1000" dirty="0" err="1"/>
              <a:t>Quando</a:t>
            </a:r>
            <a:r>
              <a:rPr lang="en-US" sz="1000" dirty="0"/>
              <a:t> </a:t>
            </a:r>
            <a:r>
              <a:rPr lang="en-US" sz="1000" dirty="0" err="1"/>
              <a:t>em</a:t>
            </a:r>
            <a:r>
              <a:rPr lang="en-US" sz="1000" dirty="0"/>
              <a:t> </a:t>
            </a:r>
            <a:r>
              <a:rPr lang="en-US" sz="1000" dirty="0">
                <a:highlight>
                  <a:srgbClr val="FFFF00"/>
                </a:highlight>
              </a:rPr>
              <a:t>1833 o </a:t>
            </a:r>
            <a:r>
              <a:rPr lang="en-US" sz="1000" dirty="0" err="1">
                <a:highlight>
                  <a:srgbClr val="FFFF00"/>
                </a:highlight>
              </a:rPr>
              <a:t>Cerco</a:t>
            </a:r>
            <a:r>
              <a:rPr lang="en-US" sz="1000" dirty="0">
                <a:highlight>
                  <a:srgbClr val="FFFF00"/>
                </a:highlight>
              </a:rPr>
              <a:t> do Porto </a:t>
            </a:r>
            <a:r>
              <a:rPr lang="en-US" sz="1000" dirty="0" err="1">
                <a:highlight>
                  <a:srgbClr val="FFFF00"/>
                </a:highlight>
              </a:rPr>
              <a:t>provocou</a:t>
            </a:r>
            <a:r>
              <a:rPr lang="en-US" sz="1000" dirty="0">
                <a:highlight>
                  <a:srgbClr val="FFFF00"/>
                </a:highlight>
              </a:rPr>
              <a:t> </a:t>
            </a:r>
            <a:r>
              <a:rPr lang="en-US" sz="1000" dirty="0" err="1">
                <a:highlight>
                  <a:srgbClr val="FFFF00"/>
                </a:highlight>
              </a:rPr>
              <a:t>inúmeras</a:t>
            </a:r>
            <a:r>
              <a:rPr lang="en-US" sz="1000" dirty="0">
                <a:highlight>
                  <a:srgbClr val="FFFF00"/>
                </a:highlight>
              </a:rPr>
              <a:t> </a:t>
            </a:r>
            <a:r>
              <a:rPr lang="en-US" sz="1000" dirty="0" err="1">
                <a:highlight>
                  <a:srgbClr val="FFFF00"/>
                </a:highlight>
              </a:rPr>
              <a:t>baixas</a:t>
            </a:r>
            <a:r>
              <a:rPr lang="en-US" sz="1000" dirty="0">
                <a:highlight>
                  <a:srgbClr val="FFFF00"/>
                </a:highlight>
              </a:rPr>
              <a:t> </a:t>
            </a:r>
            <a:r>
              <a:rPr lang="en-US" sz="1000" dirty="0" err="1">
                <a:highlight>
                  <a:srgbClr val="FFFF00"/>
                </a:highlight>
              </a:rPr>
              <a:t>na</a:t>
            </a:r>
            <a:r>
              <a:rPr lang="en-US" sz="1000" dirty="0">
                <a:highlight>
                  <a:srgbClr val="FFFF00"/>
                </a:highlight>
              </a:rPr>
              <a:t> </a:t>
            </a:r>
            <a:r>
              <a:rPr lang="en-US" sz="1000" dirty="0" err="1">
                <a:highlight>
                  <a:srgbClr val="FFFF00"/>
                </a:highlight>
              </a:rPr>
              <a:t>cidade</a:t>
            </a:r>
            <a:r>
              <a:rPr lang="en-US" sz="1000" dirty="0"/>
              <a:t>, a </a:t>
            </a:r>
            <a:r>
              <a:rPr lang="en-US" sz="1000" dirty="0" err="1"/>
              <a:t>Irmandade</a:t>
            </a:r>
            <a:r>
              <a:rPr lang="en-US" sz="1000" dirty="0"/>
              <a:t> </a:t>
            </a:r>
            <a:r>
              <a:rPr lang="en-US" sz="1000" dirty="0" err="1"/>
              <a:t>pediu</a:t>
            </a:r>
            <a:r>
              <a:rPr lang="en-US" sz="1000" dirty="0"/>
              <a:t> a D. Pedro IV </a:t>
            </a:r>
            <a:r>
              <a:rPr lang="en-US" sz="1000" dirty="0" err="1"/>
              <a:t>autorização</a:t>
            </a:r>
            <a:r>
              <a:rPr lang="en-US" sz="1000" dirty="0"/>
              <a:t> para </a:t>
            </a:r>
            <a:r>
              <a:rPr lang="en-US" sz="1000" dirty="0" err="1"/>
              <a:t>construir</a:t>
            </a:r>
            <a:r>
              <a:rPr lang="en-US" sz="1000" dirty="0"/>
              <a:t> um </a:t>
            </a:r>
            <a:r>
              <a:rPr lang="en-US" sz="1000" dirty="0" err="1">
                <a:highlight>
                  <a:srgbClr val="FFFF00"/>
                </a:highlight>
              </a:rPr>
              <a:t>cemitério</a:t>
            </a:r>
            <a:r>
              <a:rPr lang="en-US" sz="1000" dirty="0"/>
              <a:t> </a:t>
            </a:r>
            <a:r>
              <a:rPr lang="en-US" sz="1000" dirty="0" err="1"/>
              <a:t>próprio</a:t>
            </a:r>
            <a:r>
              <a:rPr lang="en-US" sz="1000" dirty="0"/>
              <a:t>, junto à </a:t>
            </a:r>
            <a:r>
              <a:rPr lang="en-US" sz="1000" dirty="0" err="1"/>
              <a:t>sua</a:t>
            </a:r>
            <a:r>
              <a:rPr lang="en-US" sz="1000" dirty="0"/>
              <a:t> </a:t>
            </a:r>
            <a:r>
              <a:rPr lang="en-US" sz="1000" dirty="0" err="1"/>
              <a:t>igreja</a:t>
            </a:r>
            <a:r>
              <a:rPr lang="en-US" sz="1000" dirty="0"/>
              <a:t>. A </a:t>
            </a:r>
            <a:r>
              <a:rPr lang="en-US" sz="1000" dirty="0" err="1"/>
              <a:t>autorização</a:t>
            </a:r>
            <a:r>
              <a:rPr lang="en-US" sz="1000" dirty="0"/>
              <a:t> </a:t>
            </a:r>
            <a:r>
              <a:rPr lang="en-US" sz="1000" dirty="0" err="1"/>
              <a:t>foi</a:t>
            </a:r>
            <a:r>
              <a:rPr lang="en-US" sz="1000" dirty="0"/>
              <a:t> </a:t>
            </a:r>
            <a:r>
              <a:rPr lang="en-US" sz="1000" dirty="0" err="1"/>
              <a:t>concedida</a:t>
            </a:r>
            <a:r>
              <a:rPr lang="en-US" sz="1000" dirty="0"/>
              <a:t> e a </a:t>
            </a:r>
            <a:r>
              <a:rPr lang="en-US" sz="1000" dirty="0" err="1"/>
              <a:t>Irmandade</a:t>
            </a:r>
            <a:r>
              <a:rPr lang="en-US" sz="1000" dirty="0"/>
              <a:t> </a:t>
            </a:r>
            <a:r>
              <a:rPr lang="en-US" sz="1000" dirty="0" err="1"/>
              <a:t>pôde</a:t>
            </a:r>
            <a:r>
              <a:rPr lang="en-US" sz="1000" dirty="0"/>
              <a:t> </a:t>
            </a:r>
            <a:r>
              <a:rPr lang="en-US" sz="1000" dirty="0" err="1"/>
              <a:t>dispor</a:t>
            </a:r>
            <a:r>
              <a:rPr lang="en-US" sz="1000" dirty="0"/>
              <a:t> de um </a:t>
            </a:r>
            <a:r>
              <a:rPr lang="en-US" sz="1000" dirty="0" err="1"/>
              <a:t>cemitério</a:t>
            </a:r>
            <a:r>
              <a:rPr lang="en-US" sz="1000" dirty="0"/>
              <a:t> "</a:t>
            </a:r>
            <a:r>
              <a:rPr lang="en-US" sz="1000" dirty="0" err="1"/>
              <a:t>ao</a:t>
            </a:r>
            <a:r>
              <a:rPr lang="en-US" sz="1000" dirty="0"/>
              <a:t> </a:t>
            </a:r>
            <a:r>
              <a:rPr lang="en-US" sz="1000" dirty="0" err="1"/>
              <a:t>moderno</a:t>
            </a:r>
            <a:r>
              <a:rPr lang="en-US" sz="1000" dirty="0"/>
              <a:t>", com </a:t>
            </a:r>
            <a:r>
              <a:rPr lang="en-US" sz="1000" dirty="0" err="1"/>
              <a:t>muro</a:t>
            </a:r>
            <a:r>
              <a:rPr lang="en-US" sz="1000" dirty="0"/>
              <a:t> e portal, </a:t>
            </a:r>
            <a:r>
              <a:rPr lang="en-US" sz="1000" dirty="0" err="1"/>
              <a:t>como</a:t>
            </a:r>
            <a:r>
              <a:rPr lang="en-US" sz="1000" dirty="0"/>
              <a:t> </a:t>
            </a:r>
            <a:r>
              <a:rPr lang="en-US" sz="1000" dirty="0" err="1"/>
              <a:t>acontecia</a:t>
            </a:r>
            <a:r>
              <a:rPr lang="en-US" sz="1000" dirty="0"/>
              <a:t> </a:t>
            </a:r>
            <a:r>
              <a:rPr lang="en-US" sz="1000" dirty="0" err="1"/>
              <a:t>noutras</a:t>
            </a:r>
            <a:r>
              <a:rPr lang="en-US" sz="1000" dirty="0"/>
              <a:t> </a:t>
            </a:r>
            <a:r>
              <a:rPr lang="en-US" sz="1000" dirty="0" err="1"/>
              <a:t>cidades</a:t>
            </a:r>
            <a:r>
              <a:rPr lang="en-US" sz="1000" dirty="0"/>
              <a:t> </a:t>
            </a:r>
            <a:r>
              <a:rPr lang="en-US" sz="1000" dirty="0" err="1"/>
              <a:t>europeias</a:t>
            </a:r>
            <a:r>
              <a:rPr lang="en-US" sz="1000" dirty="0"/>
              <a:t>, </a:t>
            </a:r>
            <a:r>
              <a:rPr lang="en-US" sz="1000" dirty="0" err="1"/>
              <a:t>nomeadamente</a:t>
            </a:r>
            <a:r>
              <a:rPr lang="en-US" sz="1000" dirty="0"/>
              <a:t> </a:t>
            </a:r>
            <a:r>
              <a:rPr lang="en-US" sz="1000" dirty="0" err="1"/>
              <a:t>em</a:t>
            </a:r>
            <a:r>
              <a:rPr lang="en-US" sz="1000" dirty="0"/>
              <a:t> Paris (QUEIROZ, 2000). </a:t>
            </a:r>
            <a:r>
              <a:rPr lang="en-US" sz="1000" dirty="0" err="1"/>
              <a:t>Benzido</a:t>
            </a:r>
            <a:r>
              <a:rPr lang="en-US" sz="1000" dirty="0"/>
              <a:t> </a:t>
            </a:r>
            <a:r>
              <a:rPr lang="en-US" sz="1000" dirty="0" err="1"/>
              <a:t>em</a:t>
            </a:r>
            <a:r>
              <a:rPr lang="en-US" sz="1000" dirty="0"/>
              <a:t> 1838, </a:t>
            </a:r>
            <a:r>
              <a:rPr lang="en-US" sz="1000" dirty="0" err="1"/>
              <a:t>teve</a:t>
            </a:r>
            <a:r>
              <a:rPr lang="en-US" sz="1000" dirty="0"/>
              <a:t> </a:t>
            </a:r>
            <a:r>
              <a:rPr lang="en-US" sz="1000" dirty="0" err="1"/>
              <a:t>os</a:t>
            </a:r>
            <a:r>
              <a:rPr lang="en-US" sz="1000" dirty="0"/>
              <a:t> </a:t>
            </a:r>
            <a:r>
              <a:rPr lang="en-US" sz="1000" dirty="0" err="1"/>
              <a:t>primeiros</a:t>
            </a:r>
            <a:r>
              <a:rPr lang="en-US" sz="1000" dirty="0"/>
              <a:t> </a:t>
            </a:r>
            <a:r>
              <a:rPr lang="en-US" sz="1000" dirty="0" err="1"/>
              <a:t>monumentos</a:t>
            </a:r>
            <a:r>
              <a:rPr lang="en-US" sz="1000" dirty="0"/>
              <a:t> </a:t>
            </a:r>
            <a:r>
              <a:rPr lang="en-US" sz="1000" dirty="0" err="1"/>
              <a:t>em</a:t>
            </a:r>
            <a:r>
              <a:rPr lang="en-US" sz="1000" dirty="0"/>
              <a:t> 1839, e </a:t>
            </a:r>
            <a:r>
              <a:rPr lang="en-US" sz="1000" dirty="0" err="1"/>
              <a:t>até</a:t>
            </a:r>
            <a:r>
              <a:rPr lang="en-US" sz="1000" dirty="0"/>
              <a:t> </a:t>
            </a:r>
            <a:r>
              <a:rPr lang="en-US" sz="1000" dirty="0" err="1"/>
              <a:t>ao</a:t>
            </a:r>
            <a:r>
              <a:rPr lang="en-US" sz="1000" dirty="0"/>
              <a:t> final do </a:t>
            </a:r>
            <a:r>
              <a:rPr lang="en-US" sz="1000" dirty="0" err="1"/>
              <a:t>século</a:t>
            </a:r>
            <a:r>
              <a:rPr lang="en-US" sz="1000" dirty="0"/>
              <a:t> XIX, </a:t>
            </a:r>
            <a:r>
              <a:rPr lang="en-US" sz="1000" dirty="0" err="1"/>
              <a:t>quando</a:t>
            </a:r>
            <a:r>
              <a:rPr lang="en-US" sz="1000" dirty="0"/>
              <a:t> </a:t>
            </a:r>
            <a:r>
              <a:rPr lang="en-US" sz="1000" dirty="0" err="1"/>
              <a:t>começaram</a:t>
            </a:r>
            <a:r>
              <a:rPr lang="en-US" sz="1000" dirty="0"/>
              <a:t> a </a:t>
            </a:r>
            <a:r>
              <a:rPr lang="en-US" sz="1000" dirty="0" err="1"/>
              <a:t>surgir</a:t>
            </a:r>
            <a:r>
              <a:rPr lang="en-US" sz="1000" dirty="0"/>
              <a:t> outros </a:t>
            </a:r>
            <a:r>
              <a:rPr lang="en-US" sz="1000" dirty="0" err="1"/>
              <a:t>cemitérios</a:t>
            </a:r>
            <a:r>
              <a:rPr lang="en-US" sz="1000" dirty="0"/>
              <a:t>, </a:t>
            </a:r>
            <a:r>
              <a:rPr lang="en-US" sz="1000" dirty="0" err="1"/>
              <a:t>foi</a:t>
            </a:r>
            <a:r>
              <a:rPr lang="en-US" sz="1000" dirty="0"/>
              <a:t> o </a:t>
            </a:r>
            <a:r>
              <a:rPr lang="en-US" sz="1000" dirty="0" err="1"/>
              <a:t>mais</a:t>
            </a:r>
            <a:r>
              <a:rPr lang="en-US" sz="1000" dirty="0"/>
              <a:t> </a:t>
            </a:r>
            <a:r>
              <a:rPr lang="en-US" sz="1000" dirty="0" err="1"/>
              <a:t>importante</a:t>
            </a:r>
            <a:r>
              <a:rPr lang="en-US" sz="1000" dirty="0"/>
              <a:t> do Porto, </a:t>
            </a:r>
            <a:r>
              <a:rPr lang="en-US" sz="1000" dirty="0" err="1"/>
              <a:t>onde</a:t>
            </a:r>
            <a:r>
              <a:rPr lang="en-US" sz="1000" dirty="0"/>
              <a:t> </a:t>
            </a:r>
            <a:r>
              <a:rPr lang="en-US" sz="1000" dirty="0" err="1"/>
              <a:t>eram</a:t>
            </a:r>
            <a:r>
              <a:rPr lang="en-US" sz="1000" dirty="0"/>
              <a:t> </a:t>
            </a:r>
            <a:r>
              <a:rPr lang="en-US" sz="1000" dirty="0" err="1"/>
              <a:t>sepultada</a:t>
            </a:r>
            <a:r>
              <a:rPr lang="en-US" sz="1000" dirty="0"/>
              <a:t> a elite local. A </a:t>
            </a:r>
            <a:r>
              <a:rPr lang="en-US" sz="1000" dirty="0" err="1"/>
              <a:t>exiguidade</a:t>
            </a:r>
            <a:r>
              <a:rPr lang="en-US" sz="1000" dirty="0"/>
              <a:t> do </a:t>
            </a:r>
            <a:r>
              <a:rPr lang="en-US" sz="1000" dirty="0" err="1"/>
              <a:t>espaço</a:t>
            </a:r>
            <a:r>
              <a:rPr lang="en-US" sz="1000" dirty="0"/>
              <a:t> e a </a:t>
            </a:r>
            <a:r>
              <a:rPr lang="en-US" sz="1000" dirty="0" err="1"/>
              <a:t>impossibilidade</a:t>
            </a:r>
            <a:r>
              <a:rPr lang="en-US" sz="1000" dirty="0"/>
              <a:t> de </a:t>
            </a:r>
            <a:r>
              <a:rPr lang="en-US" sz="1000" dirty="0" err="1"/>
              <a:t>fazer</a:t>
            </a:r>
            <a:r>
              <a:rPr lang="en-US" sz="1000" dirty="0"/>
              <a:t> </a:t>
            </a:r>
            <a:r>
              <a:rPr lang="en-US" sz="1000" dirty="0" err="1"/>
              <a:t>crescer</a:t>
            </a:r>
            <a:r>
              <a:rPr lang="en-US" sz="1000" dirty="0"/>
              <a:t> a </a:t>
            </a:r>
            <a:r>
              <a:rPr lang="en-US" sz="1000" dirty="0" err="1"/>
              <a:t>área</a:t>
            </a:r>
            <a:r>
              <a:rPr lang="en-US" sz="1000" dirty="0"/>
              <a:t> do </a:t>
            </a:r>
            <a:r>
              <a:rPr lang="en-US" sz="1000" dirty="0" err="1"/>
              <a:t>cemitério</a:t>
            </a:r>
            <a:r>
              <a:rPr lang="en-US" sz="1000" dirty="0"/>
              <a:t> </a:t>
            </a:r>
            <a:r>
              <a:rPr lang="en-US" sz="1000" dirty="0" err="1"/>
              <a:t>levou</a:t>
            </a:r>
            <a:r>
              <a:rPr lang="en-US" sz="1000" dirty="0"/>
              <a:t> à </a:t>
            </a:r>
            <a:r>
              <a:rPr lang="en-US" sz="1000" dirty="0" err="1"/>
              <a:t>destruição</a:t>
            </a:r>
            <a:r>
              <a:rPr lang="en-US" sz="1000" dirty="0"/>
              <a:t> de </a:t>
            </a:r>
            <a:r>
              <a:rPr lang="en-US" sz="1000" dirty="0" err="1"/>
              <a:t>alguns</a:t>
            </a:r>
            <a:r>
              <a:rPr lang="en-US" sz="1000" dirty="0"/>
              <a:t> </a:t>
            </a:r>
            <a:r>
              <a:rPr lang="en-US" sz="1000" dirty="0" err="1"/>
              <a:t>monumentos</a:t>
            </a:r>
            <a:r>
              <a:rPr lang="en-US" sz="1000" dirty="0"/>
              <a:t>, mas a </a:t>
            </a:r>
            <a:r>
              <a:rPr lang="en-US" sz="1000" dirty="0" err="1"/>
              <a:t>secção</a:t>
            </a:r>
            <a:r>
              <a:rPr lang="en-US" sz="1000" dirty="0"/>
              <a:t> dos </a:t>
            </a:r>
            <a:r>
              <a:rPr lang="en-US" sz="1000" dirty="0" err="1"/>
              <a:t>jazigos-capelas</a:t>
            </a:r>
            <a:r>
              <a:rPr lang="en-US" sz="1000" dirty="0"/>
              <a:t> a </a:t>
            </a:r>
            <a:r>
              <a:rPr lang="en-US" sz="1000" dirty="0" err="1"/>
              <a:t>poente</a:t>
            </a:r>
            <a:r>
              <a:rPr lang="en-US" sz="1000" dirty="0"/>
              <a:t> e a </a:t>
            </a:r>
            <a:r>
              <a:rPr lang="en-US" sz="1000" dirty="0" err="1"/>
              <a:t>nascente</a:t>
            </a:r>
            <a:r>
              <a:rPr lang="en-US" sz="1000" dirty="0"/>
              <a:t> é um dos </a:t>
            </a:r>
            <a:r>
              <a:rPr lang="en-US" sz="1000" dirty="0" err="1"/>
              <a:t>mais</a:t>
            </a:r>
            <a:r>
              <a:rPr lang="en-US" sz="1000" dirty="0"/>
              <a:t> </a:t>
            </a:r>
            <a:r>
              <a:rPr lang="en-US" sz="1000" dirty="0" err="1"/>
              <a:t>importantes</a:t>
            </a:r>
            <a:r>
              <a:rPr lang="en-US" sz="1000" dirty="0"/>
              <a:t> conjuntos </a:t>
            </a:r>
            <a:r>
              <a:rPr lang="en-US" sz="1000" dirty="0" err="1"/>
              <a:t>deste</a:t>
            </a:r>
            <a:r>
              <a:rPr lang="en-US" sz="1000" dirty="0"/>
              <a:t> </a:t>
            </a:r>
            <a:r>
              <a:rPr lang="en-US" sz="1000" dirty="0" err="1"/>
              <a:t>género</a:t>
            </a:r>
            <a:r>
              <a:rPr lang="en-US" sz="1000" dirty="0"/>
              <a:t> </a:t>
            </a:r>
            <a:r>
              <a:rPr lang="en-US" sz="1000" dirty="0" err="1"/>
              <a:t>na</a:t>
            </a:r>
            <a:r>
              <a:rPr lang="en-US" sz="1000" dirty="0"/>
              <a:t> Europa. Por outro </a:t>
            </a:r>
            <a:r>
              <a:rPr lang="en-US" sz="1000" dirty="0" err="1"/>
              <a:t>lado</a:t>
            </a:r>
            <a:r>
              <a:rPr lang="en-US" sz="1000" dirty="0"/>
              <a:t>, a </a:t>
            </a:r>
            <a:r>
              <a:rPr lang="en-US" sz="1000" dirty="0" err="1"/>
              <a:t>sua</a:t>
            </a:r>
            <a:r>
              <a:rPr lang="en-US" sz="1000" dirty="0"/>
              <a:t> </a:t>
            </a:r>
            <a:r>
              <a:rPr lang="en-US" sz="1000" dirty="0" err="1"/>
              <a:t>relevância</a:t>
            </a:r>
            <a:r>
              <a:rPr lang="en-US" sz="1000" dirty="0"/>
              <a:t> era </a:t>
            </a:r>
            <a:r>
              <a:rPr lang="en-US" sz="1000" dirty="0" err="1"/>
              <a:t>tal</a:t>
            </a:r>
            <a:r>
              <a:rPr lang="en-US" sz="1000" dirty="0"/>
              <a:t> que </a:t>
            </a:r>
            <a:r>
              <a:rPr lang="en-US" sz="1000" dirty="0" err="1"/>
              <a:t>serviu</a:t>
            </a:r>
            <a:r>
              <a:rPr lang="en-US" sz="1000" dirty="0"/>
              <a:t> de </a:t>
            </a:r>
            <a:r>
              <a:rPr lang="en-US" sz="1000" dirty="0" err="1"/>
              <a:t>modelo</a:t>
            </a:r>
            <a:r>
              <a:rPr lang="en-US" sz="1000" dirty="0"/>
              <a:t> a outros </a:t>
            </a:r>
            <a:r>
              <a:rPr lang="en-US" sz="1000" dirty="0" err="1"/>
              <a:t>cemitérios</a:t>
            </a:r>
            <a:r>
              <a:rPr lang="en-US" sz="1000" dirty="0"/>
              <a:t> do Porto e do </a:t>
            </a:r>
            <a:r>
              <a:rPr lang="en-US" sz="1000" dirty="0" err="1"/>
              <a:t>país</a:t>
            </a:r>
            <a:r>
              <a:rPr lang="en-US" sz="1000" dirty="0"/>
              <a:t> (QUEIROZ, 1998, p. 91). Como </a:t>
            </a:r>
            <a:r>
              <a:rPr lang="en-US" sz="1000" dirty="0" err="1"/>
              <a:t>os</a:t>
            </a:r>
            <a:r>
              <a:rPr lang="en-US" sz="1000" dirty="0"/>
              <a:t> </a:t>
            </a:r>
            <a:r>
              <a:rPr lang="en-US" sz="1000" dirty="0" err="1"/>
              <a:t>cemitérios</a:t>
            </a:r>
            <a:r>
              <a:rPr lang="en-US" sz="1000" dirty="0"/>
              <a:t> </a:t>
            </a:r>
            <a:r>
              <a:rPr lang="en-US" sz="1000" dirty="0" err="1"/>
              <a:t>românticos</a:t>
            </a:r>
            <a:r>
              <a:rPr lang="en-US" sz="1000" dirty="0"/>
              <a:t>, de que </a:t>
            </a:r>
            <a:r>
              <a:rPr lang="en-US" sz="1000" dirty="0" err="1"/>
              <a:t>este</a:t>
            </a:r>
            <a:r>
              <a:rPr lang="en-US" sz="1000" dirty="0"/>
              <a:t> é, no </a:t>
            </a:r>
            <a:r>
              <a:rPr lang="en-US" sz="1000" dirty="0" err="1"/>
              <a:t>nosso</a:t>
            </a:r>
            <a:r>
              <a:rPr lang="en-US" sz="1000" dirty="0"/>
              <a:t> </a:t>
            </a:r>
            <a:r>
              <a:rPr lang="en-US" sz="1000" dirty="0" err="1"/>
              <a:t>país</a:t>
            </a:r>
            <a:r>
              <a:rPr lang="en-US" sz="1000" dirty="0"/>
              <a:t>, o </a:t>
            </a:r>
            <a:r>
              <a:rPr lang="en-US" sz="1000" dirty="0" err="1"/>
              <a:t>mais</a:t>
            </a:r>
            <a:r>
              <a:rPr lang="en-US" sz="1000" dirty="0"/>
              <a:t> </a:t>
            </a:r>
            <a:r>
              <a:rPr lang="en-US" sz="1000" dirty="0" err="1"/>
              <a:t>antigo</a:t>
            </a:r>
            <a:r>
              <a:rPr lang="en-US" sz="1000" dirty="0"/>
              <a:t>, é um </a:t>
            </a:r>
            <a:r>
              <a:rPr lang="en-US" sz="1000" dirty="0" err="1"/>
              <a:t>espaço</a:t>
            </a:r>
            <a:r>
              <a:rPr lang="en-US" sz="1000" dirty="0"/>
              <a:t> com </a:t>
            </a:r>
            <a:r>
              <a:rPr lang="en-US" sz="1000" dirty="0" err="1"/>
              <a:t>arruamentos</a:t>
            </a:r>
            <a:r>
              <a:rPr lang="en-US" sz="1000" dirty="0"/>
              <a:t> </a:t>
            </a:r>
            <a:r>
              <a:rPr lang="en-US" sz="1000" dirty="0" err="1"/>
              <a:t>ajardinados</a:t>
            </a:r>
            <a:r>
              <a:rPr lang="en-US" sz="1000" dirty="0"/>
              <a:t>, </a:t>
            </a:r>
            <a:r>
              <a:rPr lang="en-US" sz="1000" dirty="0" err="1"/>
              <a:t>cheio</a:t>
            </a:r>
            <a:r>
              <a:rPr lang="en-US" sz="1000" dirty="0"/>
              <a:t> de </a:t>
            </a:r>
            <a:r>
              <a:rPr lang="en-US" sz="1000" dirty="0" err="1"/>
              <a:t>monumentos</a:t>
            </a:r>
            <a:r>
              <a:rPr lang="en-US" sz="1000" dirty="0"/>
              <a:t> e que </a:t>
            </a:r>
            <a:r>
              <a:rPr lang="en-US" sz="1000" dirty="0" err="1"/>
              <a:t>eram</a:t>
            </a:r>
            <a:r>
              <a:rPr lang="en-US" sz="1000" dirty="0"/>
              <a:t> </a:t>
            </a:r>
            <a:r>
              <a:rPr lang="en-US" sz="1000" dirty="0" err="1"/>
              <a:t>entendidos</a:t>
            </a:r>
            <a:r>
              <a:rPr lang="en-US" sz="1000" dirty="0"/>
              <a:t> </a:t>
            </a:r>
            <a:r>
              <a:rPr lang="en-US" sz="1000" dirty="0" err="1"/>
              <a:t>como</a:t>
            </a:r>
            <a:r>
              <a:rPr lang="en-US" sz="1000" dirty="0"/>
              <a:t> </a:t>
            </a:r>
            <a:r>
              <a:rPr lang="en-US" sz="1000" dirty="0" err="1"/>
              <a:t>locais</a:t>
            </a:r>
            <a:r>
              <a:rPr lang="en-US" sz="1000" dirty="0"/>
              <a:t> de </a:t>
            </a:r>
            <a:r>
              <a:rPr lang="en-US" sz="1000" dirty="0" err="1"/>
              <a:t>meditação</a:t>
            </a:r>
            <a:r>
              <a:rPr lang="en-US" sz="1000" dirty="0"/>
              <a:t> e que </a:t>
            </a:r>
            <a:r>
              <a:rPr lang="en-US" sz="1000" dirty="0" err="1"/>
              <a:t>hoje</a:t>
            </a:r>
            <a:r>
              <a:rPr lang="en-US" sz="1000" dirty="0"/>
              <a:t> </a:t>
            </a:r>
            <a:r>
              <a:rPr lang="en-US" sz="1000" dirty="0" err="1"/>
              <a:t>merece</a:t>
            </a:r>
            <a:r>
              <a:rPr lang="en-US" sz="1000" dirty="0"/>
              <a:t> ser </a:t>
            </a:r>
            <a:r>
              <a:rPr lang="en-US" sz="1000" dirty="0" err="1"/>
              <a:t>visitado</a:t>
            </a:r>
            <a:r>
              <a:rPr lang="en-US" sz="1000" dirty="0"/>
              <a:t> </a:t>
            </a:r>
            <a:r>
              <a:rPr lang="en-US" sz="1000" dirty="0" err="1"/>
              <a:t>como</a:t>
            </a:r>
            <a:r>
              <a:rPr lang="en-US" sz="1000" dirty="0"/>
              <a:t> um "</a:t>
            </a:r>
            <a:r>
              <a:rPr lang="en-US" sz="1000" dirty="0" err="1"/>
              <a:t>museu</a:t>
            </a:r>
            <a:r>
              <a:rPr lang="en-US" sz="1000" dirty="0"/>
              <a:t> da </a:t>
            </a:r>
            <a:r>
              <a:rPr lang="en-US" sz="1000" dirty="0" err="1"/>
              <a:t>morte</a:t>
            </a:r>
            <a:r>
              <a:rPr lang="en-US" sz="1000" dirty="0"/>
              <a:t>".</a:t>
            </a:r>
          </a:p>
          <a:p>
            <a:pPr indent="-228600">
              <a:lnSpc>
                <a:spcPct val="90000"/>
              </a:lnSpc>
              <a:spcAft>
                <a:spcPts val="600"/>
              </a:spcAft>
              <a:buFont typeface="Arial" panose="020B0604020202020204" pitchFamily="34" charset="0"/>
              <a:buChar char="•"/>
            </a:pPr>
            <a:r>
              <a:rPr lang="en-US" sz="1000" dirty="0"/>
              <a:t>(</a:t>
            </a:r>
            <a:r>
              <a:rPr lang="en-US" sz="1000" dirty="0" err="1"/>
              <a:t>Rosário</a:t>
            </a:r>
            <a:r>
              <a:rPr lang="en-US" sz="1000" dirty="0"/>
              <a:t> Carvalho) </a:t>
            </a:r>
            <a:r>
              <a:rPr lang="en-US" sz="1000" dirty="0">
                <a:hlinkClick r:id="rId2"/>
              </a:rPr>
              <a:t>http://www.patrimoniocultural.gov.pt/pt/patrimonio/patrimonio-imovel/pesquisa-do-patrimonio/classificado-ou-em-vias-de-classificacao/geral/view/5975244/</a:t>
            </a:r>
            <a:endParaRPr lang="en-US" sz="1000" dirty="0"/>
          </a:p>
          <a:p>
            <a:pPr indent="-228600">
              <a:lnSpc>
                <a:spcPct val="90000"/>
              </a:lnSpc>
              <a:spcAft>
                <a:spcPts val="600"/>
              </a:spcAft>
              <a:buFont typeface="Arial" panose="020B0604020202020204" pitchFamily="34" charset="0"/>
              <a:buChar char="•"/>
            </a:pPr>
            <a:endParaRPr lang="en-US" sz="1000" dirty="0"/>
          </a:p>
        </p:txBody>
      </p:sp>
    </p:spTree>
    <p:extLst>
      <p:ext uri="{BB962C8B-B14F-4D97-AF65-F5344CB8AC3E}">
        <p14:creationId xmlns:p14="http://schemas.microsoft.com/office/powerpoint/2010/main" val="1602961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C17083-0C9B-45CF-B85A-70301E952D47}"/>
              </a:ext>
            </a:extLst>
          </p:cNvPr>
          <p:cNvSpPr>
            <a:spLocks noGrp="1"/>
          </p:cNvSpPr>
          <p:nvPr>
            <p:ph type="title"/>
          </p:nvPr>
        </p:nvSpPr>
        <p:spPr/>
        <p:txBody>
          <a:bodyPr/>
          <a:lstStyle/>
          <a:p>
            <a:r>
              <a:rPr lang="pt-PT" dirty="0"/>
              <a:t>Mercado do Bolhão</a:t>
            </a:r>
            <a:br>
              <a:rPr lang="pt-PT" dirty="0"/>
            </a:br>
            <a:endParaRPr lang="cs-CZ" dirty="0"/>
          </a:p>
        </p:txBody>
      </p:sp>
      <p:pic>
        <p:nvPicPr>
          <p:cNvPr id="3" name="Obrázek 2">
            <a:extLst>
              <a:ext uri="{FF2B5EF4-FFF2-40B4-BE49-F238E27FC236}">
                <a16:creationId xmlns:a16="http://schemas.microsoft.com/office/drawing/2014/main" id="{B4C0DEEF-732F-49DE-85AE-EF0F23FBF42D}"/>
              </a:ext>
            </a:extLst>
          </p:cNvPr>
          <p:cNvPicPr>
            <a:picLocks noChangeAspect="1"/>
          </p:cNvPicPr>
          <p:nvPr/>
        </p:nvPicPr>
        <p:blipFill>
          <a:blip r:embed="rId2"/>
          <a:stretch>
            <a:fillRect/>
          </a:stretch>
        </p:blipFill>
        <p:spPr>
          <a:xfrm>
            <a:off x="308758" y="2018804"/>
            <a:ext cx="5708897" cy="3799011"/>
          </a:xfrm>
          <a:prstGeom prst="rect">
            <a:avLst/>
          </a:prstGeom>
        </p:spPr>
      </p:pic>
      <p:pic>
        <p:nvPicPr>
          <p:cNvPr id="4" name="Obrázek 3">
            <a:extLst>
              <a:ext uri="{FF2B5EF4-FFF2-40B4-BE49-F238E27FC236}">
                <a16:creationId xmlns:a16="http://schemas.microsoft.com/office/drawing/2014/main" id="{955B91C6-22AE-4EF1-B36C-DC1A248A0810}"/>
              </a:ext>
            </a:extLst>
          </p:cNvPr>
          <p:cNvPicPr>
            <a:picLocks noChangeAspect="1"/>
          </p:cNvPicPr>
          <p:nvPr/>
        </p:nvPicPr>
        <p:blipFill>
          <a:blip r:embed="rId3"/>
          <a:stretch>
            <a:fillRect/>
          </a:stretch>
        </p:blipFill>
        <p:spPr>
          <a:xfrm>
            <a:off x="6174347" y="863693"/>
            <a:ext cx="5083461" cy="3308257"/>
          </a:xfrm>
          <a:prstGeom prst="rect">
            <a:avLst/>
          </a:prstGeom>
        </p:spPr>
      </p:pic>
      <p:sp>
        <p:nvSpPr>
          <p:cNvPr id="6" name="TextovéPole 5">
            <a:extLst>
              <a:ext uri="{FF2B5EF4-FFF2-40B4-BE49-F238E27FC236}">
                <a16:creationId xmlns:a16="http://schemas.microsoft.com/office/drawing/2014/main" id="{367C132A-065D-4F1D-8EAF-30C36296CCB1}"/>
              </a:ext>
            </a:extLst>
          </p:cNvPr>
          <p:cNvSpPr txBox="1"/>
          <p:nvPr/>
        </p:nvSpPr>
        <p:spPr>
          <a:xfrm>
            <a:off x="6096000" y="4822282"/>
            <a:ext cx="5969330" cy="1200329"/>
          </a:xfrm>
          <a:prstGeom prst="rect">
            <a:avLst/>
          </a:prstGeom>
          <a:noFill/>
        </p:spPr>
        <p:txBody>
          <a:bodyPr wrap="square">
            <a:spAutoFit/>
          </a:bodyPr>
          <a:lstStyle/>
          <a:p>
            <a:r>
              <a:rPr lang="pt-BR" dirty="0"/>
              <a:t>O edifício do mercado  -  imóvel de interesse público - 2006</a:t>
            </a:r>
          </a:p>
          <a:p>
            <a:endParaRPr lang="pt-BR" dirty="0"/>
          </a:p>
          <a:p>
            <a:r>
              <a:rPr lang="pt-BR" dirty="0"/>
              <a:t>Em 2013 foi classificado como monumento de interesse público[2].</a:t>
            </a:r>
            <a:endParaRPr lang="cs-CZ" dirty="0"/>
          </a:p>
        </p:txBody>
      </p:sp>
      <p:sp>
        <p:nvSpPr>
          <p:cNvPr id="7" name="TextovéPole 6">
            <a:extLst>
              <a:ext uri="{FF2B5EF4-FFF2-40B4-BE49-F238E27FC236}">
                <a16:creationId xmlns:a16="http://schemas.microsoft.com/office/drawing/2014/main" id="{9634603D-FACA-47F8-86A3-3C242982EAFC}"/>
              </a:ext>
            </a:extLst>
          </p:cNvPr>
          <p:cNvSpPr txBox="1"/>
          <p:nvPr/>
        </p:nvSpPr>
        <p:spPr>
          <a:xfrm>
            <a:off x="308758" y="1358020"/>
            <a:ext cx="8837505" cy="646331"/>
          </a:xfrm>
          <a:prstGeom prst="rect">
            <a:avLst/>
          </a:prstGeom>
          <a:noFill/>
        </p:spPr>
        <p:txBody>
          <a:bodyPr wrap="square">
            <a:spAutoFit/>
          </a:bodyPr>
          <a:lstStyle/>
          <a:p>
            <a:r>
              <a:rPr lang="pt-BR" dirty="0">
                <a:hlinkClick r:id="rId4"/>
              </a:rPr>
              <a:t>https://www.youtube.com/watch?v=UDlb7uvwkR4</a:t>
            </a:r>
            <a:endParaRPr lang="pt-BR" dirty="0"/>
          </a:p>
          <a:p>
            <a:endParaRPr lang="pt-BR" dirty="0"/>
          </a:p>
        </p:txBody>
      </p:sp>
    </p:spTree>
    <p:extLst>
      <p:ext uri="{BB962C8B-B14F-4D97-AF65-F5344CB8AC3E}">
        <p14:creationId xmlns:p14="http://schemas.microsoft.com/office/powerpoint/2010/main" val="1298155200"/>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1574</Words>
  <Application>Microsoft Office PowerPoint</Application>
  <PresentationFormat>Širokoúhlá obrazovka</PresentationFormat>
  <Paragraphs>71</Paragraphs>
  <Slides>14</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14</vt:i4>
      </vt:variant>
    </vt:vector>
  </HeadingPairs>
  <TitlesOfParts>
    <vt:vector size="18" baseType="lpstr">
      <vt:lpstr>Arial</vt:lpstr>
      <vt:lpstr>Calibri</vt:lpstr>
      <vt:lpstr>Calibri Light</vt:lpstr>
      <vt:lpstr>Motiv Office</vt:lpstr>
      <vt:lpstr>Porto – (15 freguesias)  sede de Distrito – cidades de Matosinhos – Maia – Gondomar – Vila Nova de Gaia  Grande Porto /Área Metropolitana do Porto  Centro Histórico  - Património Cultural da Humanidade -1996</vt:lpstr>
      <vt:lpstr>Paisagem Urbana </vt:lpstr>
      <vt:lpstr>Prezentace aplikace PowerPoint</vt:lpstr>
      <vt:lpstr>Prezentace aplikace PowerPoint</vt:lpstr>
      <vt:lpstr>Prezentace aplikace PowerPoint</vt:lpstr>
      <vt:lpstr>Prezentace aplikace PowerPoint</vt:lpstr>
      <vt:lpstr>Igreja de Nossa Senhora da Lapa</vt:lpstr>
      <vt:lpstr>Prezentace aplikace PowerPoint</vt:lpstr>
      <vt:lpstr>Mercado do Bolhão </vt:lpstr>
      <vt:lpstr>A Fundação de Serralves no Parque de Serralves  -  Casa de Serralves e o Museu de Arte Contemporânea de Serralves.</vt:lpstr>
      <vt:lpstr> Escola de Belas-Artes Escola de Arquitectura do Porto   </vt:lpstr>
      <vt:lpstr>Livraria Lello</vt:lpstr>
      <vt:lpstr>Prezentace aplikace PowerPoint</vt:lpstr>
      <vt:lpstr>Estação de São Bento (Marques da Silva)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Porto – (15 freguesias)  sede de Distrito – cidades de Matosinhos – Maia -  Grande Porto /Área Metropolitana do Porto</dc:title>
  <dc:creator>Fatima Nery</dc:creator>
  <cp:lastModifiedBy>Maria de Fátima Baptista Nery Plch</cp:lastModifiedBy>
  <cp:revision>30</cp:revision>
  <dcterms:created xsi:type="dcterms:W3CDTF">2021-03-18T18:57:52Z</dcterms:created>
  <dcterms:modified xsi:type="dcterms:W3CDTF">2022-03-03T10:24:55Z</dcterms:modified>
</cp:coreProperties>
</file>