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57" r:id="rId4"/>
    <p:sldId id="258" r:id="rId5"/>
    <p:sldId id="270" r:id="rId6"/>
    <p:sldId id="271" r:id="rId7"/>
    <p:sldId id="272" r:id="rId8"/>
    <p:sldId id="261" r:id="rId9"/>
    <p:sldId id="259" r:id="rId10"/>
    <p:sldId id="273" r:id="rId11"/>
    <p:sldId id="260" r:id="rId12"/>
    <p:sldId id="262" r:id="rId13"/>
    <p:sldId id="266" r:id="rId14"/>
    <p:sldId id="267" r:id="rId15"/>
    <p:sldId id="263" r:id="rId16"/>
    <p:sldId id="264" r:id="rId17"/>
    <p:sldId id="281" r:id="rId18"/>
    <p:sldId id="275" r:id="rId19"/>
    <p:sldId id="278" r:id="rId20"/>
    <p:sldId id="279" r:id="rId21"/>
    <p:sldId id="276" r:id="rId22"/>
    <p:sldId id="265" r:id="rId23"/>
    <p:sldId id="268" r:id="rId24"/>
    <p:sldId id="269" r:id="rId25"/>
    <p:sldId id="283"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81" d="100"/>
          <a:sy n="81"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D9DD5-0202-4831-8635-41EE423BE046}" type="datetimeFigureOut">
              <a:rPr lang="cs-CZ" smtClean="0"/>
              <a:t>24.02.2022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C103B-C65C-4DD7-8444-E48739F9CEDC}" type="slidenum">
              <a:rPr lang="cs-CZ" smtClean="0"/>
              <a:t>‹#›</a:t>
            </a:fld>
            <a:endParaRPr lang="cs-CZ"/>
          </a:p>
        </p:txBody>
      </p:sp>
    </p:spTree>
    <p:extLst>
      <p:ext uri="{BB962C8B-B14F-4D97-AF65-F5344CB8AC3E}">
        <p14:creationId xmlns:p14="http://schemas.microsoft.com/office/powerpoint/2010/main" val="278738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5"/>
          </p:nvPr>
        </p:nvSpPr>
        <p:spPr/>
        <p:txBody>
          <a:bodyPr/>
          <a:lstStyle/>
          <a:p>
            <a:fld id="{11BC103B-C65C-4DD7-8444-E48739F9CEDC}" type="slidenum">
              <a:rPr lang="cs-CZ" smtClean="0"/>
              <a:t>6</a:t>
            </a:fld>
            <a:endParaRPr lang="cs-CZ"/>
          </a:p>
        </p:txBody>
      </p:sp>
    </p:spTree>
    <p:extLst>
      <p:ext uri="{BB962C8B-B14F-4D97-AF65-F5344CB8AC3E}">
        <p14:creationId xmlns:p14="http://schemas.microsoft.com/office/powerpoint/2010/main" val="114730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39EFB9-B9FC-41B8-95EE-17B34494925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06B90D0-E4DF-4A23-B296-025BC8ECB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8784ABE-2260-49F4-B140-3910843C39E0}"/>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5" name="Zástupný symbol pro zápatí 4">
            <a:extLst>
              <a:ext uri="{FF2B5EF4-FFF2-40B4-BE49-F238E27FC236}">
                <a16:creationId xmlns:a16="http://schemas.microsoft.com/office/drawing/2014/main" id="{36F723CE-EE2B-40B7-9E9F-A87A83C093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BEA221-25AE-46BD-9ED9-2E25FEB42A48}"/>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158855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51E925-BE61-4B80-92B9-7F26A8A16CA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8F13B08-645A-4702-BCAF-9BEAEA9EF91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8E70BC-22A7-4153-8392-A7A1CB456CCC}"/>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5" name="Zástupný symbol pro zápatí 4">
            <a:extLst>
              <a:ext uri="{FF2B5EF4-FFF2-40B4-BE49-F238E27FC236}">
                <a16:creationId xmlns:a16="http://schemas.microsoft.com/office/drawing/2014/main" id="{193B234A-8EB9-4774-A056-1BA55B9182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C6ADA4-B4F5-4317-BEFA-733DCBC4ED62}"/>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28944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F84F4F7-8F0F-4063-A903-498B6FE038C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640D537-85DE-4005-864F-3C01B15E393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322B4E8-8FFA-4F42-91E0-2CAA2389F44F}"/>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5" name="Zástupný symbol pro zápatí 4">
            <a:extLst>
              <a:ext uri="{FF2B5EF4-FFF2-40B4-BE49-F238E27FC236}">
                <a16:creationId xmlns:a16="http://schemas.microsoft.com/office/drawing/2014/main" id="{44E90ACB-8930-4B76-ABF5-04580F9DCE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161BF7-B9C8-47C4-8292-7FB3ED450697}"/>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34876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D329A-80A4-4E93-BDB6-CA2BCCF1493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72048EB-7199-477F-8ED3-AF841C8D905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FD1DF9-A3AE-4F3F-9117-71485C769C58}"/>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5" name="Zástupný symbol pro zápatí 4">
            <a:extLst>
              <a:ext uri="{FF2B5EF4-FFF2-40B4-BE49-F238E27FC236}">
                <a16:creationId xmlns:a16="http://schemas.microsoft.com/office/drawing/2014/main" id="{23522C1F-3054-4736-BD20-8A0255D579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DB7AC5-D1E6-4035-A71D-8EC7BCC5CAD4}"/>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405621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CA2C6-4FAC-470F-A0E9-724BD1C5F44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B80DFAB-7776-46B9-9D98-BC9898F05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8F450F43-CDA3-4F12-8C90-52DAFE6EF92A}"/>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5" name="Zástupný symbol pro zápatí 4">
            <a:extLst>
              <a:ext uri="{FF2B5EF4-FFF2-40B4-BE49-F238E27FC236}">
                <a16:creationId xmlns:a16="http://schemas.microsoft.com/office/drawing/2014/main" id="{581AF545-EB4A-4D50-B1A0-29B7F63D9E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F64DD6-D1DB-415E-8A02-26AD52A9A1CB}"/>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356075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F6E51E-CB77-441E-ACCE-E1286B82B29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968AC68-4B19-4108-BC93-CF951B7B15C9}"/>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EBF0EB0-84DB-48B2-99AD-B290BDAF0902}"/>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E3868A-20ED-4DB7-9DD3-1AFAEC9A274F}"/>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6" name="Zástupný symbol pro zápatí 5">
            <a:extLst>
              <a:ext uri="{FF2B5EF4-FFF2-40B4-BE49-F238E27FC236}">
                <a16:creationId xmlns:a16="http://schemas.microsoft.com/office/drawing/2014/main" id="{FB677CD3-2ED8-4C45-84A1-B9F2384FB66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DBA5F9F-051F-401C-925C-284733506EDC}"/>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297534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D88D3-4E79-4B61-A2D1-E6062C18C7E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E34356F-22F8-406B-825E-848143B75C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obsah 3">
            <a:extLst>
              <a:ext uri="{FF2B5EF4-FFF2-40B4-BE49-F238E27FC236}">
                <a16:creationId xmlns:a16="http://schemas.microsoft.com/office/drawing/2014/main" id="{D4BD11A5-7B86-4053-A4DD-DF51F5463C71}"/>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C0B6DDC-3C07-4141-B6EF-FEDAA385B6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obsah 5">
            <a:extLst>
              <a:ext uri="{FF2B5EF4-FFF2-40B4-BE49-F238E27FC236}">
                <a16:creationId xmlns:a16="http://schemas.microsoft.com/office/drawing/2014/main" id="{8117FF1F-3AB6-4AA2-A079-442A0F614A8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4353311-D5E4-49A8-8D4D-37A0C40D3ADA}"/>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8" name="Zástupný symbol pro zápatí 7">
            <a:extLst>
              <a:ext uri="{FF2B5EF4-FFF2-40B4-BE49-F238E27FC236}">
                <a16:creationId xmlns:a16="http://schemas.microsoft.com/office/drawing/2014/main" id="{9400310A-C4D1-451D-AB99-010C39727EC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23ACF57-BFC9-48AD-A00E-2669B0115B11}"/>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146326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7CE16D-8C63-4E77-AE0E-6EF46ADF848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D67F42E-D2F7-4489-90D2-45F941065A35}"/>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4" name="Zástupný symbol pro zápatí 3">
            <a:extLst>
              <a:ext uri="{FF2B5EF4-FFF2-40B4-BE49-F238E27FC236}">
                <a16:creationId xmlns:a16="http://schemas.microsoft.com/office/drawing/2014/main" id="{0238FAFE-5D29-4AC4-84B3-0FAE67FB882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7CF38F2-7354-40A5-9F43-A3DB8BA17E6B}"/>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407467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525B1B8-FD9A-4740-B084-0642AB38C51E}"/>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3" name="Zástupný symbol pro zápatí 2">
            <a:extLst>
              <a:ext uri="{FF2B5EF4-FFF2-40B4-BE49-F238E27FC236}">
                <a16:creationId xmlns:a16="http://schemas.microsoft.com/office/drawing/2014/main" id="{D1DD26B1-2841-483B-A5AC-A9D917866EB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5734785-7D42-443C-BD55-561BE9CA9BE9}"/>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53062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98C16B-57FE-4D5C-A7EA-3ABC81B7450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90881E7-49B5-4AE3-BD0D-DB08FC7E5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D10DD8E-C51C-40C0-963B-BC4F4BE88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F60086E-BB12-4FDF-8049-E9FAF25F0184}"/>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6" name="Zástupný symbol pro zápatí 5">
            <a:extLst>
              <a:ext uri="{FF2B5EF4-FFF2-40B4-BE49-F238E27FC236}">
                <a16:creationId xmlns:a16="http://schemas.microsoft.com/office/drawing/2014/main" id="{7A31963A-8546-4EBF-9A2C-F06E57F79C6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5CDF1A0-1A06-4AAC-8B24-3A3B7D012A9C}"/>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325958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32F1E-5894-4F04-9E50-26E065DAB91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BC98EBF-305F-4E52-B028-92CC7FF55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F4CDAE9-4782-46B8-950F-C2042FD8F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C133824-AFC0-4E82-AB3B-82D841A3142D}"/>
              </a:ext>
            </a:extLst>
          </p:cNvPr>
          <p:cNvSpPr>
            <a:spLocks noGrp="1"/>
          </p:cNvSpPr>
          <p:nvPr>
            <p:ph type="dt" sz="half" idx="10"/>
          </p:nvPr>
        </p:nvSpPr>
        <p:spPr/>
        <p:txBody>
          <a:bodyPr/>
          <a:lstStyle/>
          <a:p>
            <a:fld id="{84EE0F91-5BDD-47E8-9D24-7AAAC165DA2A}" type="datetimeFigureOut">
              <a:rPr lang="cs-CZ" smtClean="0"/>
              <a:t>24.02.2022</a:t>
            </a:fld>
            <a:endParaRPr lang="cs-CZ"/>
          </a:p>
        </p:txBody>
      </p:sp>
      <p:sp>
        <p:nvSpPr>
          <p:cNvPr id="6" name="Zástupný symbol pro zápatí 5">
            <a:extLst>
              <a:ext uri="{FF2B5EF4-FFF2-40B4-BE49-F238E27FC236}">
                <a16:creationId xmlns:a16="http://schemas.microsoft.com/office/drawing/2014/main" id="{6DDAAF7F-CB4D-493C-A33A-32DCB7811E4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E812BB1-E0CA-4E3A-B1D6-62C5C3D68147}"/>
              </a:ext>
            </a:extLst>
          </p:cNvPr>
          <p:cNvSpPr>
            <a:spLocks noGrp="1"/>
          </p:cNvSpPr>
          <p:nvPr>
            <p:ph type="sldNum" sz="quarter" idx="12"/>
          </p:nvPr>
        </p:nvSpPr>
        <p:spPr/>
        <p:txBody>
          <a:bodyPr/>
          <a:lstStyle/>
          <a:p>
            <a:fld id="{24398F15-5DD5-4B59-867F-002BBF32C6B8}" type="slidenum">
              <a:rPr lang="cs-CZ" smtClean="0"/>
              <a:t>‹#›</a:t>
            </a:fld>
            <a:endParaRPr lang="cs-CZ"/>
          </a:p>
        </p:txBody>
      </p:sp>
    </p:spTree>
    <p:extLst>
      <p:ext uri="{BB962C8B-B14F-4D97-AF65-F5344CB8AC3E}">
        <p14:creationId xmlns:p14="http://schemas.microsoft.com/office/powerpoint/2010/main" val="12471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2FA6FE1-13E7-4FF2-B259-3D8150835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82D0FA8-B924-4212-B1FD-D8D98D52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98852D-D5AC-45AA-893E-437E37632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E0F91-5BDD-47E8-9D24-7AAAC165DA2A}" type="datetimeFigureOut">
              <a:rPr lang="cs-CZ" smtClean="0"/>
              <a:t>24.02.2022</a:t>
            </a:fld>
            <a:endParaRPr lang="cs-CZ"/>
          </a:p>
        </p:txBody>
      </p:sp>
      <p:sp>
        <p:nvSpPr>
          <p:cNvPr id="5" name="Zástupný symbol pro zápatí 4">
            <a:extLst>
              <a:ext uri="{FF2B5EF4-FFF2-40B4-BE49-F238E27FC236}">
                <a16:creationId xmlns:a16="http://schemas.microsoft.com/office/drawing/2014/main" id="{BD54E418-E9ED-4C1B-879C-F99EF03AD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DD7D145-CE43-4FA8-8B33-90B026959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98F15-5DD5-4B59-867F-002BBF32C6B8}" type="slidenum">
              <a:rPr lang="cs-CZ" smtClean="0"/>
              <a:t>‹#›</a:t>
            </a:fld>
            <a:endParaRPr lang="cs-CZ"/>
          </a:p>
        </p:txBody>
      </p:sp>
    </p:spTree>
    <p:extLst>
      <p:ext uri="{BB962C8B-B14F-4D97-AF65-F5344CB8AC3E}">
        <p14:creationId xmlns:p14="http://schemas.microsoft.com/office/powerpoint/2010/main" val="35247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rtoenorte.pt/fotos/guias/festas_e_romarias_norte_de_portugal_18697390295cf7e1686240e.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bloguedominho.blogs.sapo.pt/1996043.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m-viana-castelo.pt/pt/galeria/viana-do-castelo-fotografias" TargetMode="External"/><Relationship Id="rId2" Type="http://schemas.openxmlformats.org/officeDocument/2006/relationships/hyperlink" Target="http://www.turismo-braganca.com/pt/site/#ver" TargetMode="External"/><Relationship Id="rId1" Type="http://schemas.openxmlformats.org/officeDocument/2006/relationships/slideLayout" Target="../slideLayouts/slideLayout2.xml"/><Relationship Id="rId4" Type="http://schemas.openxmlformats.org/officeDocument/2006/relationships/hyperlink" Target="http://www.cm-viana-castelo.pt/pt/percursoscultura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iligranaportuguesa.pt/pages/filigran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iligranaportuguesa.pt/pages/filigran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www.youtube.com/watch?v=b3sATGq42GQ" TargetMode="External"/><Relationship Id="rId4" Type="http://schemas.openxmlformats.org/officeDocument/2006/relationships/hyperlink" Target="http://folclore.pt/os-membranofon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VR5N1fJRWg" TargetMode="External"/><Relationship Id="rId2" Type="http://schemas.openxmlformats.org/officeDocument/2006/relationships/hyperlink" Target="https://www.youtube.com/watch?v=U5c-N-WJAmA&amp;list=PLM8MZUe-LwJkpjIdMiZUU7QTQ0elx4xo2" TargetMode="External"/><Relationship Id="rId1" Type="http://schemas.openxmlformats.org/officeDocument/2006/relationships/slideLayout" Target="../slideLayouts/slideLayout7.xml"/><Relationship Id="rId4" Type="http://schemas.openxmlformats.org/officeDocument/2006/relationships/hyperlink" Target="https://www.youtube.com/watch?v=30ETxHEAks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0pEJia9qhA" TargetMode="External"/><Relationship Id="rId2" Type="http://schemas.openxmlformats.org/officeDocument/2006/relationships/hyperlink" Target="https://www.youtube.com/watch?v=4TFLBQqHmpI" TargetMode="External"/><Relationship Id="rId1" Type="http://schemas.openxmlformats.org/officeDocument/2006/relationships/slideLayout" Target="../slideLayouts/slideLayout6.xml"/><Relationship Id="rId4" Type="http://schemas.openxmlformats.org/officeDocument/2006/relationships/hyperlink" Target="https://www.youtube.com/watch?v=Xu3fM8VP8T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rtp.pt/play/p7378/e498511/visita-guiada" TargetMode="External"/><Relationship Id="rId2" Type="http://schemas.openxmlformats.org/officeDocument/2006/relationships/hyperlink" Target="https://www.youtube.com/results?search_query=pauliteiros+miranda+do+douro"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tpGJ3weHgk" TargetMode="External"/><Relationship Id="rId2" Type="http://schemas.openxmlformats.org/officeDocument/2006/relationships/hyperlink" Target="https://is.muni.cz/auth/th/ivzjk/" TargetMode="External"/><Relationship Id="rId1" Type="http://schemas.openxmlformats.org/officeDocument/2006/relationships/slideLayout" Target="../slideLayouts/slideLayout7.xml"/><Relationship Id="rId5" Type="http://schemas.openxmlformats.org/officeDocument/2006/relationships/hyperlink" Target="https://www.youtube.com/watch?v=URuPWBj5C6A" TargetMode="External"/><Relationship Id="rId4" Type="http://schemas.openxmlformats.org/officeDocument/2006/relationships/hyperlink" Target="https://www.youtube.com/watch?v=WCD2LON7fd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vinhoverde.pt/pt/como-se-faz-o-verde" TargetMode="External"/><Relationship Id="rId2" Type="http://schemas.openxmlformats.org/officeDocument/2006/relationships/hyperlink" Target="https://turiventos-turismoeventos.blogs.sapo.pt/mapa-vinicola-de-portugal-19932" TargetMode="External"/><Relationship Id="rId1" Type="http://schemas.openxmlformats.org/officeDocument/2006/relationships/slideLayout" Target="../slideLayouts/slideLayout2.xml"/><Relationship Id="rId4" Type="http://schemas.openxmlformats.org/officeDocument/2006/relationships/hyperlink" Target="http://ensina.rtp.pt/artigo/rio-dou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gWtCSj5SRJ4" TargetMode="External"/><Relationship Id="rId3" Type="http://schemas.openxmlformats.org/officeDocument/2006/relationships/hyperlink" Target="https://www.youtube.com/watch?v=MGeNW0C4mQ8" TargetMode="External"/><Relationship Id="rId7" Type="http://schemas.openxmlformats.org/officeDocument/2006/relationships/hyperlink" Target="https://www.youtube.com/watch?v=Ks8u3KywY24" TargetMode="External"/><Relationship Id="rId2" Type="http://schemas.openxmlformats.org/officeDocument/2006/relationships/hyperlink" Target="https://www.youtube.com/watch?v=secPw1_xhEw" TargetMode="External"/><Relationship Id="rId1" Type="http://schemas.openxmlformats.org/officeDocument/2006/relationships/slideLayout" Target="../slideLayouts/slideLayout2.xml"/><Relationship Id="rId6" Type="http://schemas.openxmlformats.org/officeDocument/2006/relationships/hyperlink" Target="https://www.youtube.com/watch?v=QRwXezXziCI" TargetMode="External"/><Relationship Id="rId5" Type="http://schemas.openxmlformats.org/officeDocument/2006/relationships/hyperlink" Target="https://www.youtube.com/watch?v=bf_chyY4Nbw" TargetMode="External"/><Relationship Id="rId4" Type="http://schemas.openxmlformats.org/officeDocument/2006/relationships/hyperlink" Target="https://www.youtube.com/watch?v=WnWk9W6Fxec" TargetMode="External"/><Relationship Id="rId9" Type="http://schemas.openxmlformats.org/officeDocument/2006/relationships/hyperlink" Target="https://www.youtube.com/watch?v=1QIAM8FaWp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nsina.rtp.pt/artigo/caretos-de-carnaval/" TargetMode="External"/><Relationship Id="rId2" Type="http://schemas.openxmlformats.org/officeDocument/2006/relationships/hyperlink" Target="http://ensina.rtp.pt/artigo/mascaras-revelam-tradicoes-transmontanas/"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RbNMOL864v0&amp;list=RDcNdy9FB1BSc&amp;index=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9A19D-2C53-4FA3-A5FD-A4FBBB24A5DC}"/>
              </a:ext>
            </a:extLst>
          </p:cNvPr>
          <p:cNvSpPr>
            <a:spLocks noGrp="1"/>
          </p:cNvSpPr>
          <p:nvPr>
            <p:ph type="ctrTitle"/>
          </p:nvPr>
        </p:nvSpPr>
        <p:spPr/>
        <p:txBody>
          <a:bodyPr/>
          <a:lstStyle/>
          <a:p>
            <a:r>
              <a:rPr lang="cs-CZ" dirty="0"/>
              <a:t>REGI</a:t>
            </a:r>
            <a:r>
              <a:rPr lang="pt-PT" dirty="0"/>
              <a:t>ÃO NORTE</a:t>
            </a:r>
            <a:endParaRPr lang="cs-CZ" dirty="0"/>
          </a:p>
        </p:txBody>
      </p:sp>
      <p:sp>
        <p:nvSpPr>
          <p:cNvPr id="3" name="Podnadpis 2">
            <a:extLst>
              <a:ext uri="{FF2B5EF4-FFF2-40B4-BE49-F238E27FC236}">
                <a16:creationId xmlns:a16="http://schemas.microsoft.com/office/drawing/2014/main" id="{8733AFA7-B8D8-47C1-8ACA-90D90481E2E0}"/>
              </a:ext>
            </a:extLst>
          </p:cNvPr>
          <p:cNvSpPr>
            <a:spLocks noGrp="1"/>
          </p:cNvSpPr>
          <p:nvPr>
            <p:ph type="subTitle" idx="1"/>
          </p:nvPr>
        </p:nvSpPr>
        <p:spPr>
          <a:xfrm>
            <a:off x="1351722" y="3602038"/>
            <a:ext cx="9316278" cy="2918032"/>
          </a:xfrm>
        </p:spPr>
        <p:txBody>
          <a:bodyPr>
            <a:normAutofit fontScale="92500"/>
          </a:bodyPr>
          <a:lstStyle/>
          <a:p>
            <a:r>
              <a:rPr lang="pt-BR" dirty="0"/>
              <a:t>O Norte /Região Norte é uma região ou unidade territorial para fins estatísticos de nível II (NUTS II), de Portugal, que compreende os distritos de Viana do Castelo, Braga, Porto, Vila Real e Bragança, e parte dos distritos de Aveiro, Viseu e Guarda. </a:t>
            </a:r>
          </a:p>
          <a:p>
            <a:r>
              <a:rPr lang="pt-BR" dirty="0"/>
              <a:t>Limita a norte e a leste com Espanha (Galiza e Castela e Leão, respectivamente), a sul com a Região Centro e a oeste com o Oceano Atlântico.</a:t>
            </a:r>
          </a:p>
          <a:p>
            <a:r>
              <a:rPr lang="pt-BR" dirty="0">
                <a:solidFill>
                  <a:srgbClr val="FF0000"/>
                </a:solidFill>
              </a:rPr>
              <a:t>Área: 21.278 km² (24% do Continente)</a:t>
            </a:r>
          </a:p>
          <a:p>
            <a:r>
              <a:rPr lang="pt-BR" dirty="0">
                <a:solidFill>
                  <a:srgbClr val="FF0000"/>
                </a:solidFill>
              </a:rPr>
              <a:t>População (2007): 3.745.246 (37% do Continente)</a:t>
            </a:r>
            <a:endParaRPr lang="cs-CZ" dirty="0">
              <a:solidFill>
                <a:srgbClr val="FF0000"/>
              </a:solidFill>
            </a:endParaRPr>
          </a:p>
        </p:txBody>
      </p:sp>
    </p:spTree>
    <p:extLst>
      <p:ext uri="{BB962C8B-B14F-4D97-AF65-F5344CB8AC3E}">
        <p14:creationId xmlns:p14="http://schemas.microsoft.com/office/powerpoint/2010/main" val="296523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10519-3F94-4AE6-87EB-A0406F0BD9FB}"/>
              </a:ext>
            </a:extLst>
          </p:cNvPr>
          <p:cNvSpPr>
            <a:spLocks noGrp="1"/>
          </p:cNvSpPr>
          <p:nvPr>
            <p:ph type="title"/>
          </p:nvPr>
        </p:nvSpPr>
        <p:spPr/>
        <p:txBody>
          <a:bodyPr/>
          <a:lstStyle/>
          <a:p>
            <a:r>
              <a:rPr lang="pt-PT" dirty="0"/>
              <a:t>Festas e romarias</a:t>
            </a:r>
            <a:endParaRPr lang="cs-CZ" dirty="0"/>
          </a:p>
        </p:txBody>
      </p:sp>
      <p:pic>
        <p:nvPicPr>
          <p:cNvPr id="4" name="Zástupný obsah 3">
            <a:extLst>
              <a:ext uri="{FF2B5EF4-FFF2-40B4-BE49-F238E27FC236}">
                <a16:creationId xmlns:a16="http://schemas.microsoft.com/office/drawing/2014/main" id="{400D7474-021B-4F5F-A98D-28D1DD00EE8C}"/>
              </a:ext>
            </a:extLst>
          </p:cNvPr>
          <p:cNvPicPr>
            <a:picLocks noGrp="1" noChangeAspect="1"/>
          </p:cNvPicPr>
          <p:nvPr>
            <p:ph idx="1"/>
          </p:nvPr>
        </p:nvPicPr>
        <p:blipFill>
          <a:blip r:embed="rId2"/>
          <a:stretch>
            <a:fillRect/>
          </a:stretch>
        </p:blipFill>
        <p:spPr>
          <a:xfrm>
            <a:off x="416092" y="1517983"/>
            <a:ext cx="6257423" cy="3822033"/>
          </a:xfrm>
          <a:prstGeom prst="rect">
            <a:avLst/>
          </a:prstGeom>
        </p:spPr>
      </p:pic>
      <p:sp>
        <p:nvSpPr>
          <p:cNvPr id="6" name="TextovéPole 5">
            <a:extLst>
              <a:ext uri="{FF2B5EF4-FFF2-40B4-BE49-F238E27FC236}">
                <a16:creationId xmlns:a16="http://schemas.microsoft.com/office/drawing/2014/main" id="{94D393B4-A96D-49B2-B8E3-143D981D2210}"/>
              </a:ext>
            </a:extLst>
          </p:cNvPr>
          <p:cNvSpPr txBox="1"/>
          <p:nvPr/>
        </p:nvSpPr>
        <p:spPr>
          <a:xfrm>
            <a:off x="7154778" y="4443663"/>
            <a:ext cx="4829678" cy="1200329"/>
          </a:xfrm>
          <a:prstGeom prst="rect">
            <a:avLst/>
          </a:prstGeom>
          <a:noFill/>
        </p:spPr>
        <p:txBody>
          <a:bodyPr wrap="square">
            <a:spAutoFit/>
          </a:bodyPr>
          <a:lstStyle/>
          <a:p>
            <a:r>
              <a:rPr lang="cs-CZ" dirty="0">
                <a:hlinkClick r:id="rId3"/>
              </a:rPr>
              <a:t>http://www.portoenorte.pt/fotos/guias/festas_e_romarias_norte_de_portugal_18697390295cf7e1686240e.pdf</a:t>
            </a:r>
            <a:endParaRPr lang="pt-PT" dirty="0"/>
          </a:p>
          <a:p>
            <a:endParaRPr lang="cs-CZ" dirty="0"/>
          </a:p>
        </p:txBody>
      </p:sp>
      <p:sp>
        <p:nvSpPr>
          <p:cNvPr id="8" name="TextovéPole 7">
            <a:extLst>
              <a:ext uri="{FF2B5EF4-FFF2-40B4-BE49-F238E27FC236}">
                <a16:creationId xmlns:a16="http://schemas.microsoft.com/office/drawing/2014/main" id="{5326B2FD-DA21-4360-A494-C1BE360B087D}"/>
              </a:ext>
            </a:extLst>
          </p:cNvPr>
          <p:cNvSpPr txBox="1"/>
          <p:nvPr/>
        </p:nvSpPr>
        <p:spPr>
          <a:xfrm>
            <a:off x="7315200" y="2839453"/>
            <a:ext cx="4669256" cy="646331"/>
          </a:xfrm>
          <a:prstGeom prst="rect">
            <a:avLst/>
          </a:prstGeom>
          <a:noFill/>
        </p:spPr>
        <p:txBody>
          <a:bodyPr wrap="square">
            <a:spAutoFit/>
          </a:bodyPr>
          <a:lstStyle/>
          <a:p>
            <a:r>
              <a:rPr lang="cs-CZ" dirty="0">
                <a:hlinkClick r:id="rId4"/>
              </a:rPr>
              <a:t>https://bloguedominho.blogs.sapo.pt/1996043.html</a:t>
            </a:r>
            <a:r>
              <a:rPr lang="pt-PT" dirty="0"/>
              <a:t>             - Vaca do fogo - </a:t>
            </a:r>
            <a:endParaRPr lang="cs-CZ" dirty="0"/>
          </a:p>
        </p:txBody>
      </p:sp>
    </p:spTree>
    <p:extLst>
      <p:ext uri="{BB962C8B-B14F-4D97-AF65-F5344CB8AC3E}">
        <p14:creationId xmlns:p14="http://schemas.microsoft.com/office/powerpoint/2010/main" val="424227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59D75-9FF9-4188-8465-3B1427C523F0}"/>
              </a:ext>
            </a:extLst>
          </p:cNvPr>
          <p:cNvSpPr>
            <a:spLocks noGrp="1"/>
          </p:cNvSpPr>
          <p:nvPr>
            <p:ph type="title"/>
          </p:nvPr>
        </p:nvSpPr>
        <p:spPr/>
        <p:txBody>
          <a:bodyPr/>
          <a:lstStyle/>
          <a:p>
            <a:r>
              <a:rPr lang="pt-PT" dirty="0"/>
              <a:t>Centros Urbanos:</a:t>
            </a:r>
            <a:endParaRPr lang="cs-CZ" dirty="0"/>
          </a:p>
        </p:txBody>
      </p:sp>
      <p:sp>
        <p:nvSpPr>
          <p:cNvPr id="3" name="Zástupný obsah 2">
            <a:extLst>
              <a:ext uri="{FF2B5EF4-FFF2-40B4-BE49-F238E27FC236}">
                <a16:creationId xmlns:a16="http://schemas.microsoft.com/office/drawing/2014/main" id="{D8D1A5FC-90B8-4C79-B443-7BE47CE4A9B5}"/>
              </a:ext>
            </a:extLst>
          </p:cNvPr>
          <p:cNvSpPr>
            <a:spLocks noGrp="1"/>
          </p:cNvSpPr>
          <p:nvPr>
            <p:ph idx="1"/>
          </p:nvPr>
        </p:nvSpPr>
        <p:spPr/>
        <p:txBody>
          <a:bodyPr>
            <a:normAutofit lnSpcReduction="10000"/>
          </a:bodyPr>
          <a:lstStyle/>
          <a:p>
            <a:r>
              <a:rPr lang="pt-PT" dirty="0"/>
              <a:t>Bragança      </a:t>
            </a:r>
            <a:r>
              <a:rPr lang="pt-PT" dirty="0">
                <a:hlinkClick r:id="rId2"/>
              </a:rPr>
              <a:t>http://www.turismo-braganca.com/pt/site/#ver</a:t>
            </a:r>
            <a:endParaRPr lang="pt-PT" dirty="0"/>
          </a:p>
          <a:p>
            <a:r>
              <a:rPr lang="pt-PT" dirty="0"/>
              <a:t>Ponte de Lima</a:t>
            </a:r>
          </a:p>
          <a:p>
            <a:r>
              <a:rPr lang="pt-PT" dirty="0"/>
              <a:t>Viana do Castelo </a:t>
            </a:r>
          </a:p>
          <a:p>
            <a:pPr marL="0" indent="0">
              <a:buNone/>
            </a:pPr>
            <a:r>
              <a:rPr lang="pt-PT" dirty="0">
                <a:hlinkClick r:id="rId3"/>
              </a:rPr>
              <a:t>http://www.cm-viana-castelo.pt/pt/galeria/viana-do-castelo-fotografias</a:t>
            </a:r>
            <a:endParaRPr lang="pt-PT" dirty="0"/>
          </a:p>
          <a:p>
            <a:pPr marL="0" indent="0">
              <a:buNone/>
            </a:pPr>
            <a:r>
              <a:rPr lang="pt-PT" dirty="0">
                <a:hlinkClick r:id="rId4"/>
              </a:rPr>
              <a:t>http://www.cm-viana-castelo.pt/pt/percursosculturais</a:t>
            </a:r>
            <a:endParaRPr lang="pt-PT" dirty="0"/>
          </a:p>
          <a:p>
            <a:r>
              <a:rPr lang="pt-PT" dirty="0"/>
              <a:t>Vila Real</a:t>
            </a:r>
          </a:p>
          <a:p>
            <a:r>
              <a:rPr lang="pt-PT" dirty="0"/>
              <a:t>Braga </a:t>
            </a:r>
          </a:p>
          <a:p>
            <a:r>
              <a:rPr lang="pt-PT" dirty="0"/>
              <a:t>Porto</a:t>
            </a:r>
            <a:endParaRPr lang="cs-CZ" dirty="0"/>
          </a:p>
        </p:txBody>
      </p:sp>
    </p:spTree>
    <p:extLst>
      <p:ext uri="{BB962C8B-B14F-4D97-AF65-F5344CB8AC3E}">
        <p14:creationId xmlns:p14="http://schemas.microsoft.com/office/powerpoint/2010/main" val="288000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FCB199-3DAE-48C1-8569-E9CB9D3F78CF}"/>
              </a:ext>
            </a:extLst>
          </p:cNvPr>
          <p:cNvSpPr>
            <a:spLocks noGrp="1"/>
          </p:cNvSpPr>
          <p:nvPr>
            <p:ph type="title"/>
          </p:nvPr>
        </p:nvSpPr>
        <p:spPr/>
        <p:txBody>
          <a:bodyPr/>
          <a:lstStyle/>
          <a:p>
            <a:r>
              <a:rPr lang="pt-PT" dirty="0"/>
              <a:t>Traje minhoto</a:t>
            </a:r>
            <a:endParaRPr lang="cs-CZ" dirty="0"/>
          </a:p>
        </p:txBody>
      </p:sp>
      <p:pic>
        <p:nvPicPr>
          <p:cNvPr id="9" name="Zástupný obsah 8">
            <a:extLst>
              <a:ext uri="{FF2B5EF4-FFF2-40B4-BE49-F238E27FC236}">
                <a16:creationId xmlns:a16="http://schemas.microsoft.com/office/drawing/2014/main" id="{4F0C2DEE-D148-40B2-BA8C-9347C2E8B035}"/>
              </a:ext>
            </a:extLst>
          </p:cNvPr>
          <p:cNvPicPr>
            <a:picLocks noGrp="1" noChangeAspect="1"/>
          </p:cNvPicPr>
          <p:nvPr>
            <p:ph idx="1"/>
          </p:nvPr>
        </p:nvPicPr>
        <p:blipFill>
          <a:blip r:embed="rId2"/>
          <a:stretch>
            <a:fillRect/>
          </a:stretch>
        </p:blipFill>
        <p:spPr>
          <a:xfrm>
            <a:off x="1163476" y="1367643"/>
            <a:ext cx="2966002" cy="4436435"/>
          </a:xfrm>
          <a:prstGeom prst="rect">
            <a:avLst/>
          </a:prstGeom>
        </p:spPr>
      </p:pic>
      <p:pic>
        <p:nvPicPr>
          <p:cNvPr id="10" name="Obrázek 9">
            <a:extLst>
              <a:ext uri="{FF2B5EF4-FFF2-40B4-BE49-F238E27FC236}">
                <a16:creationId xmlns:a16="http://schemas.microsoft.com/office/drawing/2014/main" id="{DEE7F21D-0D70-4FB2-8D20-966A4FCC0AF6}"/>
              </a:ext>
            </a:extLst>
          </p:cNvPr>
          <p:cNvPicPr>
            <a:picLocks noChangeAspect="1"/>
          </p:cNvPicPr>
          <p:nvPr/>
        </p:nvPicPr>
        <p:blipFill>
          <a:blip r:embed="rId3"/>
          <a:stretch>
            <a:fillRect/>
          </a:stretch>
        </p:blipFill>
        <p:spPr>
          <a:xfrm>
            <a:off x="4670748" y="241209"/>
            <a:ext cx="4658781" cy="4658781"/>
          </a:xfrm>
          <a:prstGeom prst="rect">
            <a:avLst/>
          </a:prstGeom>
        </p:spPr>
      </p:pic>
      <p:sp>
        <p:nvSpPr>
          <p:cNvPr id="6" name="TextovéPole 5">
            <a:extLst>
              <a:ext uri="{FF2B5EF4-FFF2-40B4-BE49-F238E27FC236}">
                <a16:creationId xmlns:a16="http://schemas.microsoft.com/office/drawing/2014/main" id="{7EBA2A24-A8F3-4760-B71B-ECC99F54A74C}"/>
              </a:ext>
            </a:extLst>
          </p:cNvPr>
          <p:cNvSpPr txBox="1"/>
          <p:nvPr/>
        </p:nvSpPr>
        <p:spPr>
          <a:xfrm>
            <a:off x="4001985" y="5393238"/>
            <a:ext cx="4286992" cy="461665"/>
          </a:xfrm>
          <a:prstGeom prst="rect">
            <a:avLst/>
          </a:prstGeom>
          <a:noFill/>
        </p:spPr>
        <p:txBody>
          <a:bodyPr wrap="square">
            <a:spAutoFit/>
          </a:bodyPr>
          <a:lstStyle/>
          <a:p>
            <a:r>
              <a:rPr lang="cs-CZ" dirty="0"/>
              <a:t>                 </a:t>
            </a:r>
            <a:r>
              <a:rPr lang="cs-CZ" sz="2400" b="1" dirty="0"/>
              <a:t>“</a:t>
            </a:r>
            <a:r>
              <a:rPr lang="cs-CZ" sz="2400" b="1" dirty="0" err="1"/>
              <a:t>trajes</a:t>
            </a:r>
            <a:r>
              <a:rPr lang="cs-CZ" sz="2400" b="1" dirty="0"/>
              <a:t> de </a:t>
            </a:r>
            <a:r>
              <a:rPr lang="cs-CZ" sz="2400" b="1" dirty="0" err="1"/>
              <a:t>domingar</a:t>
            </a:r>
            <a:r>
              <a:rPr lang="cs-CZ" sz="2400" b="1" dirty="0"/>
              <a:t>” </a:t>
            </a:r>
          </a:p>
        </p:txBody>
      </p:sp>
    </p:spTree>
    <p:extLst>
      <p:ext uri="{BB962C8B-B14F-4D97-AF65-F5344CB8AC3E}">
        <p14:creationId xmlns:p14="http://schemas.microsoft.com/office/powerpoint/2010/main" val="251289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5228C3-62E3-4DFC-9981-9DA5DE4C8B1C}"/>
              </a:ext>
            </a:extLst>
          </p:cNvPr>
          <p:cNvSpPr>
            <a:spLocks noGrp="1"/>
          </p:cNvSpPr>
          <p:nvPr>
            <p:ph type="title"/>
          </p:nvPr>
        </p:nvSpPr>
        <p:spPr/>
        <p:txBody>
          <a:bodyPr/>
          <a:lstStyle/>
          <a:p>
            <a:r>
              <a:rPr lang="pt-BR" b="1" dirty="0"/>
              <a:t>As formas e estilos da Filigrana Portuguesa</a:t>
            </a:r>
            <a:endParaRPr lang="cs-CZ" b="1" dirty="0"/>
          </a:p>
        </p:txBody>
      </p:sp>
      <p:sp>
        <p:nvSpPr>
          <p:cNvPr id="3" name="Zástupný obsah 2">
            <a:extLst>
              <a:ext uri="{FF2B5EF4-FFF2-40B4-BE49-F238E27FC236}">
                <a16:creationId xmlns:a16="http://schemas.microsoft.com/office/drawing/2014/main" id="{BE24ACF4-66B0-495C-A469-292BDA21F2FE}"/>
              </a:ext>
            </a:extLst>
          </p:cNvPr>
          <p:cNvSpPr>
            <a:spLocks noGrp="1"/>
          </p:cNvSpPr>
          <p:nvPr>
            <p:ph idx="1"/>
          </p:nvPr>
        </p:nvSpPr>
        <p:spPr/>
        <p:txBody>
          <a:bodyPr>
            <a:normAutofit lnSpcReduction="10000"/>
          </a:bodyPr>
          <a:lstStyle/>
          <a:p>
            <a:r>
              <a:rPr lang="pt-BR" dirty="0"/>
              <a:t>A filigrana portuguesa representa maioritariamente a natureza, a religião e o amor:</a:t>
            </a:r>
          </a:p>
          <a:p>
            <a:endParaRPr lang="pt-BR" dirty="0"/>
          </a:p>
          <a:p>
            <a:r>
              <a:rPr lang="pt-BR" dirty="0"/>
              <a:t>o mar é representado com peixes, conchas, ondas e barcos;</a:t>
            </a:r>
          </a:p>
          <a:p>
            <a:r>
              <a:rPr lang="pt-BR" dirty="0"/>
              <a:t>a natureza é a inspiração das flores, dos trevos e das grinaldas;</a:t>
            </a:r>
          </a:p>
          <a:p>
            <a:r>
              <a:rPr lang="pt-BR" dirty="0"/>
              <a:t>com motivos religiosos, encontramos as cruzes, como a cruz de Malta, e os relicários. Mais recentemente, as medalhas com santos, anjos e figuras religiosas;</a:t>
            </a:r>
          </a:p>
          <a:p>
            <a:r>
              <a:rPr lang="pt-BR" dirty="0"/>
              <a:t>o amor é a inspiração de todos os corações em filigrana.</a:t>
            </a:r>
            <a:endParaRPr lang="cs-CZ" dirty="0"/>
          </a:p>
          <a:p>
            <a:r>
              <a:rPr lang="cs-CZ" dirty="0">
                <a:hlinkClick r:id="rId2"/>
              </a:rPr>
              <a:t>https://www.filigranaportuguesa.pt/pages/filigrana</a:t>
            </a:r>
            <a:endParaRPr lang="cs-CZ" dirty="0"/>
          </a:p>
          <a:p>
            <a:endParaRPr lang="cs-CZ" dirty="0"/>
          </a:p>
        </p:txBody>
      </p:sp>
    </p:spTree>
    <p:extLst>
      <p:ext uri="{BB962C8B-B14F-4D97-AF65-F5344CB8AC3E}">
        <p14:creationId xmlns:p14="http://schemas.microsoft.com/office/powerpoint/2010/main" val="21316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E99DC-4B83-4EE0-979F-09CD9D0AD516}"/>
              </a:ext>
            </a:extLst>
          </p:cNvPr>
          <p:cNvSpPr>
            <a:spLocks noGrp="1"/>
          </p:cNvSpPr>
          <p:nvPr>
            <p:ph type="title"/>
          </p:nvPr>
        </p:nvSpPr>
        <p:spPr/>
        <p:txBody>
          <a:bodyPr/>
          <a:lstStyle/>
          <a:p>
            <a:r>
              <a:rPr lang="cs-CZ" dirty="0" err="1"/>
              <a:t>Coração</a:t>
            </a:r>
            <a:r>
              <a:rPr lang="cs-CZ" dirty="0"/>
              <a:t> de </a:t>
            </a:r>
            <a:r>
              <a:rPr lang="cs-CZ" dirty="0" err="1"/>
              <a:t>Viana</a:t>
            </a:r>
            <a:r>
              <a:rPr lang="cs-CZ" dirty="0"/>
              <a:t> - </a:t>
            </a:r>
            <a:r>
              <a:rPr lang="cs-CZ" dirty="0" err="1"/>
              <a:t>Brincos</a:t>
            </a:r>
            <a:r>
              <a:rPr lang="cs-CZ" dirty="0"/>
              <a:t> </a:t>
            </a:r>
            <a:r>
              <a:rPr lang="cs-CZ" dirty="0" err="1"/>
              <a:t>Rainha</a:t>
            </a:r>
            <a:r>
              <a:rPr lang="cs-CZ" dirty="0"/>
              <a:t> – </a:t>
            </a:r>
            <a:r>
              <a:rPr lang="cs-CZ" dirty="0" err="1"/>
              <a:t>Arrecadas</a:t>
            </a:r>
            <a:r>
              <a:rPr lang="cs-CZ" dirty="0"/>
              <a:t> -</a:t>
            </a:r>
            <a:r>
              <a:rPr lang="cs-CZ" dirty="0" err="1"/>
              <a:t>Colares</a:t>
            </a:r>
            <a:r>
              <a:rPr lang="cs-CZ" dirty="0"/>
              <a:t> de </a:t>
            </a:r>
            <a:r>
              <a:rPr lang="cs-CZ" dirty="0" err="1"/>
              <a:t>Contas</a:t>
            </a:r>
            <a:endParaRPr lang="cs-CZ" dirty="0"/>
          </a:p>
        </p:txBody>
      </p:sp>
      <p:sp>
        <p:nvSpPr>
          <p:cNvPr id="3" name="Zástupný obsah 2">
            <a:extLst>
              <a:ext uri="{FF2B5EF4-FFF2-40B4-BE49-F238E27FC236}">
                <a16:creationId xmlns:a16="http://schemas.microsoft.com/office/drawing/2014/main" id="{126CAE7F-790A-4F9A-88F3-60024BE4FACC}"/>
              </a:ext>
            </a:extLst>
          </p:cNvPr>
          <p:cNvSpPr>
            <a:spLocks noGrp="1"/>
          </p:cNvSpPr>
          <p:nvPr>
            <p:ph idx="1"/>
          </p:nvPr>
        </p:nvSpPr>
        <p:spPr/>
        <p:txBody>
          <a:bodyPr/>
          <a:lstStyle/>
          <a:p>
            <a:pPr marL="0" indent="0">
              <a:buNone/>
            </a:pPr>
            <a:r>
              <a:rPr lang="pt-BR" dirty="0"/>
              <a:t>Hoje, o fabrico de filigrana em Portugal concentra-se </a:t>
            </a:r>
            <a:r>
              <a:rPr lang="cs-CZ" dirty="0"/>
              <a:t> </a:t>
            </a:r>
            <a:r>
              <a:rPr lang="cs-CZ" dirty="0" err="1"/>
              <a:t>em</a:t>
            </a:r>
            <a:r>
              <a:rPr lang="cs-CZ" dirty="0"/>
              <a:t> </a:t>
            </a:r>
            <a:r>
              <a:rPr lang="pt-BR" dirty="0"/>
              <a:t>Gondomar e da Póvoa do Lanhoso. </a:t>
            </a:r>
            <a:endParaRPr lang="cs-CZ" dirty="0"/>
          </a:p>
          <a:p>
            <a:pPr marL="0" indent="0">
              <a:buNone/>
            </a:pPr>
            <a:r>
              <a:rPr lang="pt-BR" dirty="0"/>
              <a:t>No Minho, a filigrana continua a estar associada a uma larga tradição: os “trajes de domingar”. O traje minhoto feminino é sempre complementado com diversas peças de ouro, incluindo colares e brincos que passam de geração em geração.</a:t>
            </a:r>
            <a:endParaRPr lang="cs-CZ" dirty="0"/>
          </a:p>
          <a:p>
            <a:pPr marL="0" indent="0">
              <a:buNone/>
            </a:pPr>
            <a:endParaRPr lang="cs-CZ" dirty="0"/>
          </a:p>
          <a:p>
            <a:pPr marL="0" indent="0">
              <a:buNone/>
            </a:pPr>
            <a:r>
              <a:rPr lang="cs-CZ" dirty="0"/>
              <a:t>T</a:t>
            </a:r>
            <a:r>
              <a:rPr lang="pt-BR" dirty="0"/>
              <a:t>radição da filigrana subsiste</a:t>
            </a:r>
            <a:r>
              <a:rPr lang="cs-CZ" dirty="0"/>
              <a:t> </a:t>
            </a:r>
            <a:r>
              <a:rPr lang="pt-BR" dirty="0"/>
              <a:t>em unidades de produção artesanal e oficinas de pequena escala, maioritariamente de cariz familiar. </a:t>
            </a:r>
            <a:endParaRPr lang="cs-CZ" dirty="0"/>
          </a:p>
        </p:txBody>
      </p:sp>
    </p:spTree>
    <p:extLst>
      <p:ext uri="{BB962C8B-B14F-4D97-AF65-F5344CB8AC3E}">
        <p14:creationId xmlns:p14="http://schemas.microsoft.com/office/powerpoint/2010/main" val="270442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3A8F9A-59E3-469F-87F8-7815071528C0}"/>
              </a:ext>
            </a:extLst>
          </p:cNvPr>
          <p:cNvSpPr>
            <a:spLocks noGrp="1"/>
          </p:cNvSpPr>
          <p:nvPr>
            <p:ph type="title"/>
          </p:nvPr>
        </p:nvSpPr>
        <p:spPr/>
        <p:txBody>
          <a:bodyPr/>
          <a:lstStyle/>
          <a:p>
            <a:r>
              <a:rPr lang="pt-PT" dirty="0"/>
              <a:t>Filigrana </a:t>
            </a:r>
            <a:endParaRPr lang="cs-CZ" dirty="0"/>
          </a:p>
        </p:txBody>
      </p:sp>
      <p:sp>
        <p:nvSpPr>
          <p:cNvPr id="3" name="Zástupný obsah 2">
            <a:extLst>
              <a:ext uri="{FF2B5EF4-FFF2-40B4-BE49-F238E27FC236}">
                <a16:creationId xmlns:a16="http://schemas.microsoft.com/office/drawing/2014/main" id="{0F29F814-D9C6-46B7-82BA-CE201D0FF52D}"/>
              </a:ext>
            </a:extLst>
          </p:cNvPr>
          <p:cNvSpPr>
            <a:spLocks noGrp="1"/>
          </p:cNvSpPr>
          <p:nvPr>
            <p:ph idx="1"/>
          </p:nvPr>
        </p:nvSpPr>
        <p:spPr/>
        <p:txBody>
          <a:bodyPr/>
          <a:lstStyle/>
          <a:p>
            <a:endParaRPr lang="pt-BR" dirty="0"/>
          </a:p>
          <a:p>
            <a:endParaRPr lang="pt-BR" dirty="0"/>
          </a:p>
          <a:p>
            <a:r>
              <a:rPr lang="pt-BR" dirty="0"/>
              <a:t>No Minho, a filigrana continua a estar associada a uma larga tradição: os “trajes de domingar”. O traje minhoto feminino é sempre complementado com diversas peças de ouro, incluindo colares e brincos que passam de geração em geração.</a:t>
            </a:r>
          </a:p>
          <a:p>
            <a:r>
              <a:rPr lang="cs-CZ" dirty="0">
                <a:hlinkClick r:id="rId2"/>
              </a:rPr>
              <a:t>https://www.filigranaportuguesa.pt/pages/filigrana</a:t>
            </a:r>
            <a:endParaRPr lang="pt-PT" dirty="0"/>
          </a:p>
          <a:p>
            <a:endParaRPr lang="cs-CZ" dirty="0"/>
          </a:p>
        </p:txBody>
      </p:sp>
      <p:pic>
        <p:nvPicPr>
          <p:cNvPr id="4" name="Obrázek 3">
            <a:extLst>
              <a:ext uri="{FF2B5EF4-FFF2-40B4-BE49-F238E27FC236}">
                <a16:creationId xmlns:a16="http://schemas.microsoft.com/office/drawing/2014/main" id="{EA016A39-B5BC-41AF-86DB-459547CEE4E9}"/>
              </a:ext>
            </a:extLst>
          </p:cNvPr>
          <p:cNvPicPr>
            <a:picLocks noChangeAspect="1"/>
          </p:cNvPicPr>
          <p:nvPr/>
        </p:nvPicPr>
        <p:blipFill>
          <a:blip r:embed="rId3"/>
          <a:stretch>
            <a:fillRect/>
          </a:stretch>
        </p:blipFill>
        <p:spPr>
          <a:xfrm>
            <a:off x="4271342" y="-595313"/>
            <a:ext cx="1790700" cy="2552700"/>
          </a:xfrm>
          <a:prstGeom prst="rect">
            <a:avLst/>
          </a:prstGeom>
        </p:spPr>
      </p:pic>
    </p:spTree>
    <p:extLst>
      <p:ext uri="{BB962C8B-B14F-4D97-AF65-F5344CB8AC3E}">
        <p14:creationId xmlns:p14="http://schemas.microsoft.com/office/powerpoint/2010/main" val="415730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A9A087F-E040-40D6-B642-2169527DD800}"/>
              </a:ext>
            </a:extLst>
          </p:cNvPr>
          <p:cNvSpPr>
            <a:spLocks noGrp="1"/>
          </p:cNvSpPr>
          <p:nvPr>
            <p:ph type="title"/>
          </p:nvPr>
        </p:nvSpPr>
        <p:spPr>
          <a:xfrm>
            <a:off x="686834" y="1153572"/>
            <a:ext cx="3200400" cy="4461163"/>
          </a:xfrm>
        </p:spPr>
        <p:txBody>
          <a:bodyPr>
            <a:normAutofit/>
          </a:bodyPr>
          <a:lstStyle/>
          <a:p>
            <a:r>
              <a:rPr lang="pt-PT">
                <a:solidFill>
                  <a:srgbClr val="FFFFFF"/>
                </a:solidFill>
              </a:rPr>
              <a:t>Instrumentos musicais:</a:t>
            </a:r>
            <a:br>
              <a:rPr lang="pt-PT">
                <a:solidFill>
                  <a:srgbClr val="FFFFFF"/>
                </a:solidFill>
              </a:rPr>
            </a:br>
            <a:endParaRPr lang="cs-CZ">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A93756EA-132D-48B7-9303-85836092B717}"/>
              </a:ext>
            </a:extLst>
          </p:cNvPr>
          <p:cNvSpPr>
            <a:spLocks noGrp="1"/>
          </p:cNvSpPr>
          <p:nvPr>
            <p:ph idx="1"/>
          </p:nvPr>
        </p:nvSpPr>
        <p:spPr>
          <a:xfrm>
            <a:off x="4447308" y="591344"/>
            <a:ext cx="6906491" cy="5585619"/>
          </a:xfrm>
        </p:spPr>
        <p:txBody>
          <a:bodyPr anchor="ctr">
            <a:normAutofit/>
          </a:bodyPr>
          <a:lstStyle/>
          <a:p>
            <a:r>
              <a:rPr lang="cs-CZ" dirty="0" err="1">
                <a:highlight>
                  <a:srgbClr val="FFFF00"/>
                </a:highlight>
              </a:rPr>
              <a:t>gaita</a:t>
            </a:r>
            <a:r>
              <a:rPr lang="cs-CZ" dirty="0">
                <a:highlight>
                  <a:srgbClr val="FFFF00"/>
                </a:highlight>
              </a:rPr>
              <a:t> de </a:t>
            </a:r>
            <a:r>
              <a:rPr lang="cs-CZ" dirty="0" err="1">
                <a:highlight>
                  <a:srgbClr val="FFFF00"/>
                </a:highlight>
              </a:rPr>
              <a:t>foles</a:t>
            </a:r>
            <a:r>
              <a:rPr lang="cs-CZ" dirty="0">
                <a:highlight>
                  <a:srgbClr val="FFFF00"/>
                </a:highlight>
              </a:rPr>
              <a:t> </a:t>
            </a:r>
            <a:r>
              <a:rPr lang="cs-CZ" dirty="0" err="1"/>
              <a:t>portuguesa</a:t>
            </a:r>
            <a:endParaRPr lang="pt-PT" dirty="0"/>
          </a:p>
          <a:p>
            <a:r>
              <a:rPr lang="pt-PT" dirty="0">
                <a:highlight>
                  <a:srgbClr val="FFFF00"/>
                </a:highlight>
              </a:rPr>
              <a:t>Concertina</a:t>
            </a:r>
            <a:r>
              <a:rPr lang="cs-CZ" dirty="0">
                <a:highlight>
                  <a:srgbClr val="FFFF00"/>
                </a:highlight>
              </a:rPr>
              <a:t> </a:t>
            </a:r>
            <a:r>
              <a:rPr lang="cs-CZ" dirty="0"/>
              <a:t> </a:t>
            </a:r>
            <a:r>
              <a:rPr lang="pt-BR" dirty="0"/>
              <a:t>Concertina é um aerofone dotado de fole, palheta livre e botões muito popular em Portugal, sobretudo na região norte, sendo utilizado em bailes e romarias. Tem importância no folclore nacional de Portugal e de regiões do Brasil, onde é tocado, sobretudo, no estado do Espírito Santo.</a:t>
            </a:r>
            <a:r>
              <a:rPr lang="cs-CZ" dirty="0"/>
              <a:t>                         </a:t>
            </a:r>
            <a:endParaRPr lang="pt-PT" dirty="0"/>
          </a:p>
          <a:p>
            <a:r>
              <a:rPr lang="pt-PT" dirty="0">
                <a:highlight>
                  <a:srgbClr val="FFFF00"/>
                </a:highlight>
              </a:rPr>
              <a:t>Cavaquinho</a:t>
            </a:r>
          </a:p>
          <a:p>
            <a:r>
              <a:rPr lang="cs-CZ" dirty="0" err="1">
                <a:highlight>
                  <a:srgbClr val="FFFF00"/>
                </a:highlight>
              </a:rPr>
              <a:t>Rabeca</a:t>
            </a:r>
            <a:r>
              <a:rPr lang="cs-CZ" dirty="0">
                <a:highlight>
                  <a:srgbClr val="FFFF00"/>
                </a:highlight>
              </a:rPr>
              <a:t>  </a:t>
            </a:r>
            <a:r>
              <a:rPr lang="cs-CZ" dirty="0"/>
              <a:t>       </a:t>
            </a:r>
          </a:p>
          <a:p>
            <a:endParaRPr lang="pt-PT" dirty="0"/>
          </a:p>
          <a:p>
            <a:endParaRPr lang="cs-CZ" dirty="0"/>
          </a:p>
        </p:txBody>
      </p:sp>
    </p:spTree>
    <p:extLst>
      <p:ext uri="{BB962C8B-B14F-4D97-AF65-F5344CB8AC3E}">
        <p14:creationId xmlns:p14="http://schemas.microsoft.com/office/powerpoint/2010/main" val="262715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rázek 2">
            <a:extLst>
              <a:ext uri="{FF2B5EF4-FFF2-40B4-BE49-F238E27FC236}">
                <a16:creationId xmlns:a16="http://schemas.microsoft.com/office/drawing/2014/main" id="{61733C75-735F-49FC-9B93-D158A671F041}"/>
              </a:ext>
            </a:extLst>
          </p:cNvPr>
          <p:cNvPicPr>
            <a:picLocks noChangeAspect="1"/>
          </p:cNvPicPr>
          <p:nvPr/>
        </p:nvPicPr>
        <p:blipFill>
          <a:blip r:embed="rId2"/>
          <a:stretch>
            <a:fillRect/>
          </a:stretch>
        </p:blipFill>
        <p:spPr>
          <a:xfrm>
            <a:off x="429767" y="450403"/>
            <a:ext cx="4811267" cy="2670253"/>
          </a:xfrm>
          <a:prstGeom prst="rect">
            <a:avLst/>
          </a:prstGeom>
        </p:spPr>
      </p:pic>
      <p:pic>
        <p:nvPicPr>
          <p:cNvPr id="2" name="Obrázek 1">
            <a:extLst>
              <a:ext uri="{FF2B5EF4-FFF2-40B4-BE49-F238E27FC236}">
                <a16:creationId xmlns:a16="http://schemas.microsoft.com/office/drawing/2014/main" id="{5DB6FBBE-EA20-4241-BBCF-1E2F53737426}"/>
              </a:ext>
            </a:extLst>
          </p:cNvPr>
          <p:cNvPicPr>
            <a:picLocks noChangeAspect="1"/>
          </p:cNvPicPr>
          <p:nvPr/>
        </p:nvPicPr>
        <p:blipFill>
          <a:blip r:embed="rId3"/>
          <a:stretch>
            <a:fillRect/>
          </a:stretch>
        </p:blipFill>
        <p:spPr>
          <a:xfrm>
            <a:off x="429768" y="3690920"/>
            <a:ext cx="3350106" cy="1884434"/>
          </a:xfrm>
          <a:prstGeom prst="rect">
            <a:avLst/>
          </a:prstGeom>
        </p:spPr>
      </p:pic>
      <p:sp>
        <p:nvSpPr>
          <p:cNvPr id="5" name="TextovéPole 4">
            <a:extLst>
              <a:ext uri="{FF2B5EF4-FFF2-40B4-BE49-F238E27FC236}">
                <a16:creationId xmlns:a16="http://schemas.microsoft.com/office/drawing/2014/main" id="{20FF57EE-22F2-4C6C-BD74-687077287A9C}"/>
              </a:ext>
            </a:extLst>
          </p:cNvPr>
          <p:cNvSpPr txBox="1"/>
          <p:nvPr/>
        </p:nvSpPr>
        <p:spPr>
          <a:xfrm>
            <a:off x="6602549" y="2871982"/>
            <a:ext cx="5034784"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hlinkClick r:id="rId4"/>
              </a:rPr>
              <a:t>http://folclore.pt/os-membranofones/</a:t>
            </a: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 Povo que Canta - Michel Giacometti &amp; Fernando Lopes-Graça  - "Cantiga da ceifa"(Penha Garcia) Regional das Beiras        </a:t>
            </a:r>
            <a:r>
              <a:rPr lang="en-US">
                <a:hlinkClick r:id="rId5"/>
              </a:rPr>
              <a:t>https://www.youtube.com/watch?v=b3sATGq42GQ</a:t>
            </a: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4151525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1B4605B0-A292-4F23-8F90-8A1C15CC488E}"/>
              </a:ext>
            </a:extLst>
          </p:cNvPr>
          <p:cNvPicPr>
            <a:picLocks noChangeAspect="1"/>
          </p:cNvPicPr>
          <p:nvPr/>
        </p:nvPicPr>
        <p:blipFill>
          <a:blip r:embed="rId2"/>
          <a:stretch>
            <a:fillRect/>
          </a:stretch>
        </p:blipFill>
        <p:spPr>
          <a:xfrm>
            <a:off x="4125236" y="643467"/>
            <a:ext cx="3941528" cy="5571066"/>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93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ovéPole 2">
            <a:extLst>
              <a:ext uri="{FF2B5EF4-FFF2-40B4-BE49-F238E27FC236}">
                <a16:creationId xmlns:a16="http://schemas.microsoft.com/office/drawing/2014/main" id="{B2294792-0151-48D4-9026-890385C0AB81}"/>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hlinkClick r:id="rId2"/>
              </a:rPr>
              <a:t>https://www.youtube.com/watch?v=U5c-N-WJAmA&amp;list=PLM8MZUe-LwJkpjIdMiZUU7QTQ0elx4xo2</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Júlio Pereira</a:t>
            </a: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ovéPole 4">
            <a:extLst>
              <a:ext uri="{FF2B5EF4-FFF2-40B4-BE49-F238E27FC236}">
                <a16:creationId xmlns:a16="http://schemas.microsoft.com/office/drawing/2014/main" id="{371CF025-4271-46BF-8310-773628E8FF89}"/>
              </a:ext>
            </a:extLst>
          </p:cNvPr>
          <p:cNvSpPr txBox="1"/>
          <p:nvPr/>
        </p:nvSpPr>
        <p:spPr>
          <a:xfrm>
            <a:off x="249382" y="3170712"/>
            <a:ext cx="8897586" cy="1000274"/>
          </a:xfrm>
          <a:prstGeom prst="rect">
            <a:avLst/>
          </a:prstGeom>
          <a:noFill/>
        </p:spPr>
        <p:txBody>
          <a:bodyPr wrap="square">
            <a:spAutoFit/>
          </a:bodyPr>
          <a:lstStyle/>
          <a:p>
            <a:pPr>
              <a:spcAft>
                <a:spcPts val="600"/>
              </a:spcAft>
            </a:pPr>
            <a:r>
              <a:rPr lang="pt-BR" dirty="0"/>
              <a:t>Povo que Canta - Michel Giacometti &amp; Fernando Lopes-Graça- </a:t>
            </a:r>
            <a:r>
              <a:rPr lang="pt-BR" dirty="0">
                <a:hlinkClick r:id="rId3"/>
              </a:rPr>
              <a:t>https://www.youtube.com/watch?v=oVR5N1fJRWg</a:t>
            </a:r>
            <a:endParaRPr lang="pt-BR"/>
          </a:p>
          <a:p>
            <a:pPr>
              <a:spcAft>
                <a:spcPts val="600"/>
              </a:spcAft>
            </a:pPr>
            <a:endParaRPr lang="pt-BR"/>
          </a:p>
        </p:txBody>
      </p:sp>
      <p:sp>
        <p:nvSpPr>
          <p:cNvPr id="7" name="TextovéPole 6">
            <a:extLst>
              <a:ext uri="{FF2B5EF4-FFF2-40B4-BE49-F238E27FC236}">
                <a16:creationId xmlns:a16="http://schemas.microsoft.com/office/drawing/2014/main" id="{C170D2FA-9A02-4D1E-8970-FFB5BDD1AB69}"/>
              </a:ext>
            </a:extLst>
          </p:cNvPr>
          <p:cNvSpPr txBox="1"/>
          <p:nvPr/>
        </p:nvSpPr>
        <p:spPr>
          <a:xfrm>
            <a:off x="418603" y="3770876"/>
            <a:ext cx="9476509" cy="1354217"/>
          </a:xfrm>
          <a:prstGeom prst="rect">
            <a:avLst/>
          </a:prstGeom>
          <a:noFill/>
        </p:spPr>
        <p:txBody>
          <a:bodyPr wrap="square">
            <a:spAutoFit/>
          </a:bodyPr>
          <a:lstStyle/>
          <a:p>
            <a:pPr>
              <a:spcAft>
                <a:spcPts val="600"/>
              </a:spcAft>
            </a:pPr>
            <a:endParaRPr lang="pt-BR"/>
          </a:p>
          <a:p>
            <a:pPr>
              <a:spcAft>
                <a:spcPts val="600"/>
              </a:spcAft>
            </a:pPr>
            <a:r>
              <a:rPr lang="pt-BR" dirty="0"/>
              <a:t> Apanhei-te Cavaquinho - 1º Episódio  (Brasil)                                                                  </a:t>
            </a:r>
            <a:r>
              <a:rPr lang="pt-BR" dirty="0">
                <a:hlinkClick r:id="rId4"/>
              </a:rPr>
              <a:t>https://www.youtube.com/watch?v=30ETxHEAksY</a:t>
            </a:r>
            <a:endParaRPr lang="pt-BR"/>
          </a:p>
          <a:p>
            <a:pPr>
              <a:spcAft>
                <a:spcPts val="600"/>
              </a:spcAft>
            </a:pPr>
            <a:endParaRPr lang="pt-BR"/>
          </a:p>
        </p:txBody>
      </p:sp>
    </p:spTree>
    <p:extLst>
      <p:ext uri="{BB962C8B-B14F-4D97-AF65-F5344CB8AC3E}">
        <p14:creationId xmlns:p14="http://schemas.microsoft.com/office/powerpoint/2010/main" val="342247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051701B-4316-4177-9D10-B006CB9C45BC}"/>
              </a:ext>
            </a:extLst>
          </p:cNvPr>
          <p:cNvSpPr/>
          <p:nvPr/>
        </p:nvSpPr>
        <p:spPr>
          <a:xfrm>
            <a:off x="1427357" y="1672682"/>
            <a:ext cx="9735014" cy="2308324"/>
          </a:xfrm>
          <a:prstGeom prst="rect">
            <a:avLst/>
          </a:prstGeom>
          <a:solidFill>
            <a:srgbClr val="FFFF00"/>
          </a:solidFill>
          <a:ln>
            <a:solidFill>
              <a:srgbClr val="00B050"/>
            </a:solidFill>
          </a:ln>
        </p:spPr>
        <p:txBody>
          <a:bodyPr wrap="square">
            <a:spAutoFit/>
          </a:bodyPr>
          <a:lstStyle/>
          <a:p>
            <a:r>
              <a:rPr lang="pt-BR" dirty="0"/>
              <a:t>Como unidade administrativa, a Região do Norte foi criada, em 1969, como região de planeamento, subdividida nas sub-regiões do Litoral Norte (agrupando os distritos de Viana do Castelo, Braga e Porto) e do Interior Norte (agrupando os distritos de Vila Real e Bragança). Posteriormente, os seus limites foram sendo alterados, de modo que, hoje, não coincidem com os limites distritais. Em 1986, no âmbito da divisão do país em unidades territoriais para fins estatísticos, seguindo as </a:t>
            </a:r>
            <a:r>
              <a:rPr lang="pt-BR" dirty="0" err="1"/>
              <a:t>directivas</a:t>
            </a:r>
            <a:r>
              <a:rPr lang="pt-BR" dirty="0"/>
              <a:t> europeias, passou a ser considerada uma NUTS II, sendo subdividida em NUTS III. Em termos geográficos, a Região do Norte, corresponde, aproximadamente, às antigas províncias do Minho, Douro Litoral e Trás-os-Montes e Alto Douro.</a:t>
            </a:r>
            <a:endParaRPr lang="cs-CZ" dirty="0"/>
          </a:p>
        </p:txBody>
      </p:sp>
    </p:spTree>
    <p:extLst>
      <p:ext uri="{BB962C8B-B14F-4D97-AF65-F5344CB8AC3E}">
        <p14:creationId xmlns:p14="http://schemas.microsoft.com/office/powerpoint/2010/main" val="239144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FCD88B-75D7-424B-8B00-F2EC3231F2BC}"/>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a:solidFill>
                  <a:schemeClr val="tx1"/>
                </a:solidFill>
                <a:latin typeface="+mj-lt"/>
                <a:ea typeface="+mj-ea"/>
                <a:cs typeface="+mj-cs"/>
              </a:rPr>
              <a:t>Rabeca </a:t>
            </a:r>
          </a:p>
        </p:txBody>
      </p:sp>
      <p:sp>
        <p:nvSpPr>
          <p:cNvPr id="4" name="TextovéPole 3">
            <a:extLst>
              <a:ext uri="{FF2B5EF4-FFF2-40B4-BE49-F238E27FC236}">
                <a16:creationId xmlns:a16="http://schemas.microsoft.com/office/drawing/2014/main" id="{D82E709B-3C11-4C8D-9348-45C28604703D}"/>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 é um </a:t>
            </a:r>
            <a:r>
              <a:rPr lang="en-US" sz="1700" dirty="0" err="1"/>
              <a:t>cordofone</a:t>
            </a:r>
            <a:r>
              <a:rPr lang="en-US" sz="1700" dirty="0"/>
              <a:t> de arco </a:t>
            </a:r>
            <a:r>
              <a:rPr lang="en-US" sz="1700" dirty="0" err="1"/>
              <a:t>muito</a:t>
            </a:r>
            <a:r>
              <a:rPr lang="en-US" sz="1700" dirty="0"/>
              <a:t> </a:t>
            </a:r>
            <a:r>
              <a:rPr lang="en-US" sz="1700" dirty="0" err="1"/>
              <a:t>usado</a:t>
            </a:r>
            <a:r>
              <a:rPr lang="en-US" sz="1700" dirty="0"/>
              <a:t> </a:t>
            </a:r>
            <a:r>
              <a:rPr lang="en-US" sz="1700" dirty="0" err="1"/>
              <a:t>ainda</a:t>
            </a:r>
            <a:r>
              <a:rPr lang="en-US" sz="1700" dirty="0"/>
              <a:t> </a:t>
            </a:r>
            <a:r>
              <a:rPr lang="en-US" sz="1700" dirty="0" err="1"/>
              <a:t>em</a:t>
            </a:r>
            <a:r>
              <a:rPr lang="en-US" sz="1700" dirty="0"/>
              <a:t> Portugal, Cabo Verde e </a:t>
            </a:r>
            <a:r>
              <a:rPr lang="en-US" sz="1700" dirty="0" err="1"/>
              <a:t>Brasil</a:t>
            </a:r>
            <a:r>
              <a:rPr lang="en-US" sz="1700" dirty="0"/>
              <a:t>.</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A </a:t>
            </a:r>
            <a:r>
              <a:rPr lang="en-US" sz="1700" dirty="0" err="1"/>
              <a:t>rabeca</a:t>
            </a:r>
            <a:r>
              <a:rPr lang="en-US" sz="1700" dirty="0"/>
              <a:t> </a:t>
            </a:r>
            <a:r>
              <a:rPr lang="en-US" sz="1700" dirty="0" err="1"/>
              <a:t>chuleira</a:t>
            </a:r>
            <a:r>
              <a:rPr lang="en-US" sz="1700" dirty="0"/>
              <a:t> </a:t>
            </a:r>
            <a:r>
              <a:rPr lang="en-US" sz="1700" dirty="0" err="1"/>
              <a:t>tem</a:t>
            </a:r>
            <a:r>
              <a:rPr lang="en-US" sz="1700" dirty="0"/>
              <a:t> </a:t>
            </a:r>
            <a:r>
              <a:rPr lang="en-US" sz="1700" dirty="0" err="1"/>
              <a:t>origem</a:t>
            </a:r>
            <a:r>
              <a:rPr lang="en-US" sz="1700" dirty="0"/>
              <a:t> no Norte de Portugal, </a:t>
            </a:r>
            <a:r>
              <a:rPr lang="en-US" sz="1700" dirty="0" err="1"/>
              <a:t>especialmente</a:t>
            </a:r>
            <a:r>
              <a:rPr lang="en-US" sz="1700" dirty="0"/>
              <a:t> </a:t>
            </a:r>
            <a:r>
              <a:rPr lang="en-US" sz="1700" dirty="0" err="1"/>
              <a:t>na</a:t>
            </a:r>
            <a:r>
              <a:rPr lang="en-US" sz="1700" dirty="0"/>
              <a:t> </a:t>
            </a:r>
            <a:r>
              <a:rPr lang="en-US" sz="1700" dirty="0" err="1"/>
              <a:t>região</a:t>
            </a:r>
            <a:r>
              <a:rPr lang="en-US" sz="1700" dirty="0"/>
              <a:t> de </a:t>
            </a:r>
            <a:r>
              <a:rPr lang="en-US" sz="1700" dirty="0" err="1"/>
              <a:t>Amarante</a:t>
            </a:r>
            <a:r>
              <a:rPr lang="en-US" sz="1700" dirty="0"/>
              <a:t>, no </a:t>
            </a:r>
            <a:r>
              <a:rPr lang="en-US" sz="1700" dirty="0" err="1"/>
              <a:t>século</a:t>
            </a:r>
            <a:r>
              <a:rPr lang="en-US" sz="1700" dirty="0"/>
              <a:t> XVIII.</a:t>
            </a:r>
          </a:p>
          <a:p>
            <a:pPr>
              <a:lnSpc>
                <a:spcPct val="90000"/>
              </a:lnSpc>
              <a:spcAft>
                <a:spcPts val="600"/>
              </a:spcAft>
            </a:pPr>
            <a:r>
              <a:rPr lang="pt-BR" sz="1700" dirty="0"/>
              <a:t> É uma espécie de violino de braço mais curto que afina uma oitava acima.</a:t>
            </a:r>
            <a:endParaRPr lang="en-US" sz="1700" dirty="0"/>
          </a:p>
          <a:p>
            <a:pPr indent="-228600">
              <a:lnSpc>
                <a:spcPct val="90000"/>
              </a:lnSpc>
              <a:spcAft>
                <a:spcPts val="600"/>
              </a:spcAft>
              <a:buFont typeface="Arial" panose="020B0604020202020204" pitchFamily="34" charset="0"/>
              <a:buChar char="•"/>
            </a:pPr>
            <a:r>
              <a:rPr lang="en-US" sz="1700" dirty="0"/>
              <a:t>Na </a:t>
            </a:r>
            <a:r>
              <a:rPr lang="en-US" sz="1700" dirty="0" err="1"/>
              <a:t>música</a:t>
            </a:r>
            <a:r>
              <a:rPr lang="en-US" sz="1700" dirty="0"/>
              <a:t> </a:t>
            </a:r>
            <a:r>
              <a:rPr lang="en-US" sz="1700" dirty="0" err="1"/>
              <a:t>brasileira</a:t>
            </a:r>
            <a:r>
              <a:rPr lang="en-US" sz="1700" dirty="0"/>
              <a:t>, a </a:t>
            </a:r>
            <a:r>
              <a:rPr lang="en-US" sz="1700" dirty="0" err="1"/>
              <a:t>rabeca</a:t>
            </a:r>
            <a:r>
              <a:rPr lang="en-US" sz="1700" dirty="0"/>
              <a:t> </a:t>
            </a:r>
            <a:r>
              <a:rPr lang="en-US" sz="1700" dirty="0" err="1"/>
              <a:t>está</a:t>
            </a:r>
            <a:r>
              <a:rPr lang="en-US" sz="1700" dirty="0"/>
              <a:t> </a:t>
            </a:r>
            <a:r>
              <a:rPr lang="en-US" sz="1700" dirty="0" err="1"/>
              <a:t>especialmente</a:t>
            </a:r>
            <a:r>
              <a:rPr lang="en-US" sz="1700" dirty="0"/>
              <a:t> </a:t>
            </a:r>
            <a:r>
              <a:rPr lang="en-US" sz="1700" dirty="0" err="1"/>
              <a:t>ligada</a:t>
            </a:r>
            <a:r>
              <a:rPr lang="en-US" sz="1700" dirty="0"/>
              <a:t> </a:t>
            </a:r>
            <a:r>
              <a:rPr lang="en-US" sz="1700" dirty="0" err="1"/>
              <a:t>ao</a:t>
            </a:r>
            <a:r>
              <a:rPr lang="en-US" sz="1700" dirty="0"/>
              <a:t> </a:t>
            </a:r>
            <a:r>
              <a:rPr lang="en-US" sz="1700" dirty="0" err="1"/>
              <a:t>forró</a:t>
            </a:r>
            <a:r>
              <a:rPr lang="en-US" sz="1700" dirty="0"/>
              <a:t>, mas é </a:t>
            </a:r>
            <a:r>
              <a:rPr lang="en-US" sz="1700" dirty="0" err="1"/>
              <a:t>utilizada</a:t>
            </a:r>
            <a:r>
              <a:rPr lang="en-US" sz="1700" dirty="0"/>
              <a:t> </a:t>
            </a:r>
            <a:r>
              <a:rPr lang="en-US" sz="1700" dirty="0" err="1"/>
              <a:t>também</a:t>
            </a:r>
            <a:r>
              <a:rPr lang="en-US" sz="1700" dirty="0"/>
              <a:t> </a:t>
            </a:r>
            <a:r>
              <a:rPr lang="en-US" sz="1700" dirty="0" err="1"/>
              <a:t>na</a:t>
            </a:r>
            <a:r>
              <a:rPr lang="en-US" sz="1700" dirty="0"/>
              <a:t> </a:t>
            </a:r>
            <a:r>
              <a:rPr lang="en-US" sz="1700" dirty="0" err="1"/>
              <a:t>música</a:t>
            </a:r>
            <a:r>
              <a:rPr lang="en-US" sz="1700" dirty="0"/>
              <a:t> </a:t>
            </a:r>
            <a:r>
              <a:rPr lang="en-US" sz="1700" dirty="0" err="1"/>
              <a:t>erudita</a:t>
            </a:r>
            <a:r>
              <a:rPr lang="en-US" sz="1700" dirty="0"/>
              <a:t>.</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ovéPole 13">
            <a:extLst>
              <a:ext uri="{FF2B5EF4-FFF2-40B4-BE49-F238E27FC236}">
                <a16:creationId xmlns:a16="http://schemas.microsoft.com/office/drawing/2014/main" id="{AB0FDB1C-9133-43E3-85B9-20821C55DFB6}"/>
              </a:ext>
            </a:extLst>
          </p:cNvPr>
          <p:cNvSpPr txBox="1"/>
          <p:nvPr/>
        </p:nvSpPr>
        <p:spPr>
          <a:xfrm>
            <a:off x="360342" y="3887807"/>
            <a:ext cx="6097978" cy="2308324"/>
          </a:xfrm>
          <a:prstGeom prst="rect">
            <a:avLst/>
          </a:prstGeom>
          <a:noFill/>
        </p:spPr>
        <p:txBody>
          <a:bodyPr wrap="square">
            <a:spAutoFit/>
          </a:bodyPr>
          <a:lstStyle/>
          <a:p>
            <a:r>
              <a:rPr lang="pt-BR" dirty="0">
                <a:hlinkClick r:id="rId2"/>
              </a:rPr>
              <a:t>https://www.youtube.com/watch?v=4TFLBQqHmpI</a:t>
            </a:r>
            <a:endParaRPr lang="pt-BR" dirty="0"/>
          </a:p>
          <a:p>
            <a:r>
              <a:rPr lang="pt-BR" dirty="0">
                <a:hlinkClick r:id="rId3"/>
              </a:rPr>
              <a:t>https://www.youtube.com/watch?v=z0pEJia9qhA</a:t>
            </a:r>
            <a:endParaRPr lang="pt-BR" dirty="0">
              <a:solidFill>
                <a:srgbClr val="0563C1"/>
              </a:solidFill>
              <a:hlinkClick r:id="rId4">
                <a:extLst>
                  <a:ext uri="{A12FA001-AC4F-418D-AE19-62706E023703}">
                    <ahyp:hlinkClr xmlns:ahyp="http://schemas.microsoft.com/office/drawing/2018/hyperlinkcolor" val="tx"/>
                  </a:ext>
                </a:extLst>
              </a:hlinkClick>
            </a:endParaRPr>
          </a:p>
          <a:p>
            <a:endParaRPr lang="pt-BR" dirty="0">
              <a:solidFill>
                <a:srgbClr val="0563C1"/>
              </a:solidFill>
              <a:hlinkClick r:id="rId4">
                <a:extLst>
                  <a:ext uri="{A12FA001-AC4F-418D-AE19-62706E023703}">
                    <ahyp:hlinkClr xmlns:ahyp="http://schemas.microsoft.com/office/drawing/2018/hyperlinkcolor" val="tx"/>
                  </a:ext>
                </a:extLst>
              </a:hlinkClick>
            </a:endParaRPr>
          </a:p>
          <a:p>
            <a:endParaRPr lang="pt-BR" dirty="0">
              <a:solidFill>
                <a:srgbClr val="0563C1"/>
              </a:solidFill>
              <a:hlinkClick r:id="rId4">
                <a:extLst>
                  <a:ext uri="{A12FA001-AC4F-418D-AE19-62706E023703}">
                    <ahyp:hlinkClr xmlns:ahyp="http://schemas.microsoft.com/office/drawing/2018/hyperlinkcolor" val="tx"/>
                  </a:ext>
                </a:extLst>
              </a:hlinkClick>
            </a:endParaRPr>
          </a:p>
          <a:p>
            <a:r>
              <a:rPr lang="pt-BR" b="1" dirty="0" err="1">
                <a:hlinkClick r:id="rId4">
                  <a:extLst>
                    <a:ext uri="{A12FA001-AC4F-418D-AE19-62706E023703}">
                      <ahyp:hlinkClr xmlns:ahyp="http://schemas.microsoft.com/office/drawing/2018/hyperlinkcolor" val="tx"/>
                    </a:ext>
                  </a:extLst>
                </a:hlinkClick>
              </a:rPr>
              <a:t>Chulada</a:t>
            </a:r>
            <a:r>
              <a:rPr lang="pt-BR" b="1" dirty="0">
                <a:hlinkClick r:id="rId4">
                  <a:extLst>
                    <a:ext uri="{A12FA001-AC4F-418D-AE19-62706E023703}">
                      <ahyp:hlinkClr xmlns:ahyp="http://schemas.microsoft.com/office/drawing/2018/hyperlinkcolor" val="tx"/>
                    </a:ext>
                  </a:extLst>
                </a:hlinkClick>
              </a:rPr>
              <a:t> da Ponte Velha: chula vareira   </a:t>
            </a:r>
            <a:r>
              <a:rPr lang="pt-BR" dirty="0">
                <a:solidFill>
                  <a:srgbClr val="0563C1"/>
                </a:solidFill>
                <a:hlinkClick r:id="rId4">
                  <a:extLst>
                    <a:ext uri="{A12FA001-AC4F-418D-AE19-62706E023703}">
                      <ahyp:hlinkClr xmlns:ahyp="http://schemas.microsoft.com/office/drawing/2018/hyperlinkcolor" val="tx"/>
                    </a:ext>
                  </a:extLst>
                </a:hlinkClick>
              </a:rPr>
              <a:t>https://www.youtube.com/watch?v=Xu3fM8VP8T4</a:t>
            </a:r>
            <a:endParaRPr lang="pt-BR" dirty="0"/>
          </a:p>
          <a:p>
            <a:endParaRPr lang="pt-BR" dirty="0"/>
          </a:p>
          <a:p>
            <a:r>
              <a:rPr lang="pt-BR" dirty="0"/>
              <a:t> </a:t>
            </a:r>
          </a:p>
        </p:txBody>
      </p:sp>
    </p:spTree>
    <p:extLst>
      <p:ext uri="{BB962C8B-B14F-4D97-AF65-F5344CB8AC3E}">
        <p14:creationId xmlns:p14="http://schemas.microsoft.com/office/powerpoint/2010/main" val="198439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A33BFBF6-BBA3-4FF9-98B2-73FDAC6DAC2C}"/>
              </a:ext>
            </a:extLst>
          </p:cNvPr>
          <p:cNvPicPr>
            <a:picLocks noChangeAspect="1"/>
          </p:cNvPicPr>
          <p:nvPr/>
        </p:nvPicPr>
        <p:blipFill>
          <a:blip r:embed="rId2"/>
          <a:stretch>
            <a:fillRect/>
          </a:stretch>
        </p:blipFill>
        <p:spPr>
          <a:xfrm>
            <a:off x="3310467" y="643467"/>
            <a:ext cx="5571065"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87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436E0B-9270-43A3-B62C-027DAC89677E}"/>
              </a:ext>
            </a:extLst>
          </p:cNvPr>
          <p:cNvSpPr>
            <a:spLocks noGrp="1"/>
          </p:cNvSpPr>
          <p:nvPr>
            <p:ph type="title"/>
          </p:nvPr>
        </p:nvSpPr>
        <p:spPr>
          <a:xfrm>
            <a:off x="838200" y="365125"/>
            <a:ext cx="10515600" cy="1325563"/>
          </a:xfrm>
        </p:spPr>
        <p:txBody>
          <a:bodyPr>
            <a:normAutofit fontScale="90000"/>
          </a:bodyPr>
          <a:lstStyle/>
          <a:p>
            <a:r>
              <a:rPr lang="pt-PT" dirty="0"/>
              <a:t>Pauliteiros de Miranda</a:t>
            </a:r>
            <a:br>
              <a:rPr lang="pt-PT" dirty="0"/>
            </a:br>
            <a:r>
              <a:rPr lang="pt-PT" sz="2700" dirty="0">
                <a:hlinkClick r:id="rId2"/>
              </a:rPr>
              <a:t>https://www.youtube.com/results?search_query=pauliteiros+miranda+do+douro</a:t>
            </a:r>
            <a:br>
              <a:rPr lang="pt-PT" sz="2700" dirty="0"/>
            </a:br>
            <a:endParaRPr lang="cs-CZ" sz="2700" dirty="0"/>
          </a:p>
        </p:txBody>
      </p:sp>
      <p:sp>
        <p:nvSpPr>
          <p:cNvPr id="3" name="Zástupný obsah 2">
            <a:extLst>
              <a:ext uri="{FF2B5EF4-FFF2-40B4-BE49-F238E27FC236}">
                <a16:creationId xmlns:a16="http://schemas.microsoft.com/office/drawing/2014/main" id="{305683E9-E190-409F-B831-31E7DD01CDDE}"/>
              </a:ext>
            </a:extLst>
          </p:cNvPr>
          <p:cNvSpPr>
            <a:spLocks noGrp="1"/>
          </p:cNvSpPr>
          <p:nvPr>
            <p:ph idx="1"/>
          </p:nvPr>
        </p:nvSpPr>
        <p:spPr/>
        <p:txBody>
          <a:bodyPr/>
          <a:lstStyle/>
          <a:p>
            <a:pPr marL="0" indent="0">
              <a:buNone/>
            </a:pPr>
            <a:endParaRPr lang="cs-CZ"/>
          </a:p>
          <a:p>
            <a:r>
              <a:rPr lang="cs-CZ">
                <a:hlinkClick r:id="rId3"/>
              </a:rPr>
              <a:t>https://www.rtp.pt/play/p7378/e498511/visita-guiada</a:t>
            </a:r>
            <a:endParaRPr lang="cs-CZ"/>
          </a:p>
          <a:p>
            <a:endParaRPr lang="cs-CZ"/>
          </a:p>
          <a:p>
            <a:pPr marL="0" indent="0">
              <a:buNone/>
            </a:pPr>
            <a:endParaRPr lang="cs-CZ"/>
          </a:p>
          <a:p>
            <a:endParaRPr lang="cs-CZ" dirty="0"/>
          </a:p>
        </p:txBody>
      </p:sp>
      <p:pic>
        <p:nvPicPr>
          <p:cNvPr id="4" name="Obrázek 3">
            <a:extLst>
              <a:ext uri="{FF2B5EF4-FFF2-40B4-BE49-F238E27FC236}">
                <a16:creationId xmlns:a16="http://schemas.microsoft.com/office/drawing/2014/main" id="{B21BDE95-223E-4E28-8D64-BCD81A39C066}"/>
              </a:ext>
            </a:extLst>
          </p:cNvPr>
          <p:cNvPicPr>
            <a:picLocks noChangeAspect="1"/>
          </p:cNvPicPr>
          <p:nvPr/>
        </p:nvPicPr>
        <p:blipFill>
          <a:blip r:embed="rId4"/>
          <a:stretch>
            <a:fillRect/>
          </a:stretch>
        </p:blipFill>
        <p:spPr>
          <a:xfrm>
            <a:off x="1220460" y="2776123"/>
            <a:ext cx="5797857" cy="4104101"/>
          </a:xfrm>
          <a:prstGeom prst="rect">
            <a:avLst/>
          </a:prstGeom>
        </p:spPr>
      </p:pic>
    </p:spTree>
    <p:extLst>
      <p:ext uri="{BB962C8B-B14F-4D97-AF65-F5344CB8AC3E}">
        <p14:creationId xmlns:p14="http://schemas.microsoft.com/office/powerpoint/2010/main" val="126798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557DA340-5D01-49C7-83B7-0F2244DE09E0}"/>
              </a:ext>
            </a:extLst>
          </p:cNvPr>
          <p:cNvPicPr>
            <a:picLocks noChangeAspect="1"/>
          </p:cNvPicPr>
          <p:nvPr/>
        </p:nvPicPr>
        <p:blipFill>
          <a:blip r:embed="rId2"/>
          <a:stretch>
            <a:fillRect/>
          </a:stretch>
        </p:blipFill>
        <p:spPr>
          <a:xfrm>
            <a:off x="5297488" y="642938"/>
            <a:ext cx="6232525" cy="3213100"/>
          </a:xfrm>
          <a:prstGeom prst="rect">
            <a:avLst/>
          </a:prstGeom>
        </p:spPr>
      </p:pic>
      <p:pic>
        <p:nvPicPr>
          <p:cNvPr id="4" name="Zástupný obsah 3">
            <a:extLst>
              <a:ext uri="{FF2B5EF4-FFF2-40B4-BE49-F238E27FC236}">
                <a16:creationId xmlns:a16="http://schemas.microsoft.com/office/drawing/2014/main" id="{FD1663D3-226C-4344-877F-F522FB1860CA}"/>
              </a:ext>
            </a:extLst>
          </p:cNvPr>
          <p:cNvPicPr>
            <a:picLocks noGrp="1" noChangeAspect="1"/>
          </p:cNvPicPr>
          <p:nvPr>
            <p:ph idx="1"/>
          </p:nvPr>
        </p:nvPicPr>
        <p:blipFill>
          <a:blip r:embed="rId3"/>
          <a:stretch>
            <a:fillRect/>
          </a:stretch>
        </p:blipFill>
        <p:spPr>
          <a:xfrm>
            <a:off x="5297488" y="3924300"/>
            <a:ext cx="3082925" cy="2290763"/>
          </a:xfrm>
          <a:prstGeom prst="rect">
            <a:avLst/>
          </a:prstGeom>
        </p:spPr>
      </p:pic>
      <p:pic>
        <p:nvPicPr>
          <p:cNvPr id="6" name="Obrázek 5">
            <a:extLst>
              <a:ext uri="{FF2B5EF4-FFF2-40B4-BE49-F238E27FC236}">
                <a16:creationId xmlns:a16="http://schemas.microsoft.com/office/drawing/2014/main" id="{2080E602-83DB-4CB2-99C7-6EFB6CD0004B}"/>
              </a:ext>
            </a:extLst>
          </p:cNvPr>
          <p:cNvPicPr>
            <a:picLocks noChangeAspect="1"/>
          </p:cNvPicPr>
          <p:nvPr/>
        </p:nvPicPr>
        <p:blipFill>
          <a:blip r:embed="rId4"/>
          <a:stretch>
            <a:fillRect/>
          </a:stretch>
        </p:blipFill>
        <p:spPr>
          <a:xfrm>
            <a:off x="8447088" y="3924300"/>
            <a:ext cx="3082925" cy="2290763"/>
          </a:xfrm>
          <a:prstGeom prst="rect">
            <a:avLst/>
          </a:prstGeom>
        </p:spPr>
      </p:pic>
      <p:sp>
        <p:nvSpPr>
          <p:cNvPr id="2" name="Nadpis 1">
            <a:extLst>
              <a:ext uri="{FF2B5EF4-FFF2-40B4-BE49-F238E27FC236}">
                <a16:creationId xmlns:a16="http://schemas.microsoft.com/office/drawing/2014/main" id="{073B5D88-0F87-4F91-A582-BE3D6835A29F}"/>
              </a:ext>
            </a:extLst>
          </p:cNvPr>
          <p:cNvSpPr>
            <a:spLocks noGrp="1"/>
          </p:cNvSpPr>
          <p:nvPr>
            <p:ph type="title"/>
          </p:nvPr>
        </p:nvSpPr>
        <p:spPr>
          <a:xfrm>
            <a:off x="943277" y="712269"/>
            <a:ext cx="3370998" cy="5502264"/>
          </a:xfrm>
        </p:spPr>
        <p:txBody>
          <a:bodyPr>
            <a:normAutofit/>
          </a:bodyPr>
          <a:lstStyle/>
          <a:p>
            <a:r>
              <a:rPr lang="cs-CZ" sz="3700">
                <a:solidFill>
                  <a:srgbClr val="FFFFFF"/>
                </a:solidFill>
              </a:rPr>
              <a:t>Gastronomia :</a:t>
            </a:r>
            <a:br>
              <a:rPr lang="cs-CZ" sz="3700">
                <a:solidFill>
                  <a:srgbClr val="FFFFFF"/>
                </a:solidFill>
              </a:rPr>
            </a:br>
            <a:r>
              <a:rPr lang="cs-CZ" sz="3700">
                <a:solidFill>
                  <a:srgbClr val="FFFFFF"/>
                </a:solidFill>
              </a:rPr>
              <a:t>https://www.clubevinhosportugueses.pt/vinhos/regioes/vinho-verde/gastronomia-minhota-e-vinhos-verdes/</a:t>
            </a:r>
            <a:br>
              <a:rPr lang="pt-BR" sz="3700">
                <a:solidFill>
                  <a:srgbClr val="FFFFFF"/>
                </a:solidFill>
              </a:rPr>
            </a:br>
            <a:br>
              <a:rPr lang="pt-BR" sz="3700">
                <a:solidFill>
                  <a:srgbClr val="FFFFFF"/>
                </a:solidFill>
              </a:rPr>
            </a:br>
            <a:endParaRPr lang="cs-CZ" sz="3700">
              <a:solidFill>
                <a:srgbClr val="FFFFFF"/>
              </a:solidFill>
            </a:endParaRPr>
          </a:p>
        </p:txBody>
      </p:sp>
    </p:spTree>
    <p:extLst>
      <p:ext uri="{BB962C8B-B14F-4D97-AF65-F5344CB8AC3E}">
        <p14:creationId xmlns:p14="http://schemas.microsoft.com/office/powerpoint/2010/main" val="427444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B207B5-7555-4CB1-8CC3-361541D295E3}"/>
              </a:ext>
            </a:extLst>
          </p:cNvPr>
          <p:cNvSpPr>
            <a:spLocks noGrp="1"/>
          </p:cNvSpPr>
          <p:nvPr>
            <p:ph type="title"/>
          </p:nvPr>
        </p:nvSpPr>
        <p:spPr/>
        <p:txBody>
          <a:bodyPr>
            <a:normAutofit fontScale="90000"/>
          </a:bodyPr>
          <a:lstStyle/>
          <a:p>
            <a:r>
              <a:rPr lang="cs-CZ" dirty="0" err="1"/>
              <a:t>Doces</a:t>
            </a:r>
            <a:r>
              <a:rPr lang="cs-CZ" dirty="0"/>
              <a:t> </a:t>
            </a:r>
            <a:r>
              <a:rPr lang="cs-CZ" dirty="0" err="1"/>
              <a:t>conventuais</a:t>
            </a:r>
            <a:r>
              <a:rPr lang="cs-CZ" dirty="0"/>
              <a:t>:</a:t>
            </a:r>
            <a:br>
              <a:rPr lang="cs-CZ" dirty="0"/>
            </a:br>
            <a:r>
              <a:rPr lang="cs-CZ" sz="1800" dirty="0"/>
              <a:t>https://www.receitasemenus.net/doces-conventuais-por-regiao-de-portugal/</a:t>
            </a:r>
            <a:br>
              <a:rPr lang="cs-CZ" sz="1800" dirty="0"/>
            </a:br>
            <a:br>
              <a:rPr lang="cs-CZ" sz="1800" dirty="0"/>
            </a:br>
            <a:endParaRPr lang="cs-CZ" sz="1800" dirty="0"/>
          </a:p>
        </p:txBody>
      </p:sp>
      <p:sp>
        <p:nvSpPr>
          <p:cNvPr id="3" name="Zástupný obsah 2">
            <a:extLst>
              <a:ext uri="{FF2B5EF4-FFF2-40B4-BE49-F238E27FC236}">
                <a16:creationId xmlns:a16="http://schemas.microsoft.com/office/drawing/2014/main" id="{1E2E3273-59EC-4DA5-BFE5-A6435DEDDB7B}"/>
              </a:ext>
            </a:extLst>
          </p:cNvPr>
          <p:cNvSpPr>
            <a:spLocks noGrp="1"/>
          </p:cNvSpPr>
          <p:nvPr>
            <p:ph idx="1"/>
          </p:nvPr>
        </p:nvSpPr>
        <p:spPr/>
        <p:txBody>
          <a:bodyPr>
            <a:normAutofit fontScale="55000" lnSpcReduction="20000"/>
          </a:bodyPr>
          <a:lstStyle/>
          <a:p>
            <a:r>
              <a:rPr lang="pt-BR" dirty="0"/>
              <a:t>Castanhas de Ovos de Arouca</a:t>
            </a:r>
          </a:p>
          <a:p>
            <a:r>
              <a:rPr lang="pt-BR" dirty="0"/>
              <a:t>Meias Luas</a:t>
            </a:r>
          </a:p>
          <a:p>
            <a:r>
              <a:rPr lang="pt-BR" dirty="0"/>
              <a:t>Papas Doces de Carolo</a:t>
            </a:r>
          </a:p>
          <a:p>
            <a:r>
              <a:rPr lang="pt-BR" dirty="0"/>
              <a:t>Fidalguinhos</a:t>
            </a:r>
          </a:p>
          <a:p>
            <a:r>
              <a:rPr lang="pt-BR" dirty="0"/>
              <a:t>Fataunços (Braga)</a:t>
            </a:r>
          </a:p>
          <a:p>
            <a:r>
              <a:rPr lang="pt-BR" dirty="0"/>
              <a:t>Charutos de Ovos</a:t>
            </a:r>
          </a:p>
          <a:p>
            <a:r>
              <a:rPr lang="pt-BR" dirty="0"/>
              <a:t>Pasteis de São Francisco</a:t>
            </a:r>
          </a:p>
          <a:p>
            <a:r>
              <a:rPr lang="pt-BR" dirty="0"/>
              <a:t>Bolo de Mel do Convento de S. Bento (Porto)</a:t>
            </a:r>
          </a:p>
          <a:p>
            <a:r>
              <a:rPr lang="pt-BR" dirty="0"/>
              <a:t>Bolachas do Bom Jesus</a:t>
            </a:r>
          </a:p>
          <a:p>
            <a:r>
              <a:rPr lang="pt-BR" dirty="0"/>
              <a:t>Morcelas Doces de Arouca</a:t>
            </a:r>
          </a:p>
          <a:p>
            <a:r>
              <a:rPr lang="pt-BR" dirty="0"/>
              <a:t>Suspiros de Braga</a:t>
            </a:r>
          </a:p>
          <a:p>
            <a:r>
              <a:rPr lang="pt-BR" dirty="0"/>
              <a:t>Clarinhas de Fão</a:t>
            </a:r>
          </a:p>
          <a:p>
            <a:r>
              <a:rPr lang="pt-BR" dirty="0"/>
              <a:t>Barrigas de Freira</a:t>
            </a:r>
          </a:p>
          <a:p>
            <a:r>
              <a:rPr lang="pt-BR" dirty="0"/>
              <a:t>Ovos Moles de Aveiro  </a:t>
            </a:r>
            <a:endParaRPr lang="cs-CZ" dirty="0"/>
          </a:p>
        </p:txBody>
      </p:sp>
      <p:pic>
        <p:nvPicPr>
          <p:cNvPr id="4" name="Obrázek 3">
            <a:extLst>
              <a:ext uri="{FF2B5EF4-FFF2-40B4-BE49-F238E27FC236}">
                <a16:creationId xmlns:a16="http://schemas.microsoft.com/office/drawing/2014/main" id="{4872065B-D752-407A-91C2-C88382D829E3}"/>
              </a:ext>
            </a:extLst>
          </p:cNvPr>
          <p:cNvPicPr>
            <a:picLocks noChangeAspect="1"/>
          </p:cNvPicPr>
          <p:nvPr/>
        </p:nvPicPr>
        <p:blipFill>
          <a:blip r:embed="rId2"/>
          <a:stretch>
            <a:fillRect/>
          </a:stretch>
        </p:blipFill>
        <p:spPr>
          <a:xfrm>
            <a:off x="5338485" y="1957387"/>
            <a:ext cx="5076174" cy="3684320"/>
          </a:xfrm>
          <a:prstGeom prst="rect">
            <a:avLst/>
          </a:prstGeom>
        </p:spPr>
      </p:pic>
    </p:spTree>
    <p:extLst>
      <p:ext uri="{BB962C8B-B14F-4D97-AF65-F5344CB8AC3E}">
        <p14:creationId xmlns:p14="http://schemas.microsoft.com/office/powerpoint/2010/main" val="128597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ovéPole 2">
            <a:extLst>
              <a:ext uri="{FF2B5EF4-FFF2-40B4-BE49-F238E27FC236}">
                <a16:creationId xmlns:a16="http://schemas.microsoft.com/office/drawing/2014/main" id="{0220E067-8CBC-4AC1-9574-EEC81B51B898}"/>
              </a:ext>
            </a:extLst>
          </p:cNvPr>
          <p:cNvSpPr txBox="1"/>
          <p:nvPr/>
        </p:nvSpPr>
        <p:spPr>
          <a:xfrm>
            <a:off x="5358384" y="640081"/>
            <a:ext cx="6024654" cy="52578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Monika </a:t>
            </a:r>
            <a:r>
              <a:rPr lang="en-US" sz="2000" dirty="0" err="1"/>
              <a:t>Janotková</a:t>
            </a:r>
            <a:r>
              <a:rPr lang="en-US" sz="2000" dirty="0"/>
              <a:t>, </a:t>
            </a:r>
            <a:r>
              <a:rPr lang="en-US" sz="2000" dirty="0">
                <a:highlight>
                  <a:srgbClr val="FFFF00"/>
                </a:highlight>
              </a:rPr>
              <a:t>A </a:t>
            </a:r>
            <a:r>
              <a:rPr lang="en-US" sz="2000" dirty="0" err="1">
                <a:highlight>
                  <a:srgbClr val="FFFF00"/>
                </a:highlight>
              </a:rPr>
              <a:t>vida</a:t>
            </a:r>
            <a:r>
              <a:rPr lang="en-US" sz="2000" dirty="0">
                <a:highlight>
                  <a:srgbClr val="FFFF00"/>
                </a:highlight>
              </a:rPr>
              <a:t> </a:t>
            </a:r>
            <a:r>
              <a:rPr lang="en-US" sz="2000" dirty="0" err="1">
                <a:highlight>
                  <a:srgbClr val="FFFF00"/>
                </a:highlight>
              </a:rPr>
              <a:t>comunitária</a:t>
            </a:r>
            <a:r>
              <a:rPr lang="en-US" sz="2000" dirty="0">
                <a:highlight>
                  <a:srgbClr val="FFFF00"/>
                </a:highlight>
              </a:rPr>
              <a:t> no Norte de Portugal. O </a:t>
            </a:r>
            <a:r>
              <a:rPr lang="en-US" sz="2000" dirty="0" err="1">
                <a:highlight>
                  <a:srgbClr val="FFFF00"/>
                </a:highlight>
              </a:rPr>
              <a:t>exemplo</a:t>
            </a:r>
            <a:r>
              <a:rPr lang="en-US" sz="2000" dirty="0">
                <a:highlight>
                  <a:srgbClr val="FFFF00"/>
                </a:highlight>
              </a:rPr>
              <a:t> de aldeia de </a:t>
            </a:r>
            <a:r>
              <a:rPr lang="en-US" sz="2000" dirty="0" err="1">
                <a:highlight>
                  <a:srgbClr val="FFFF00"/>
                </a:highlight>
              </a:rPr>
              <a:t>Fafiao</a:t>
            </a:r>
            <a:r>
              <a:rPr lang="en-US" sz="2000" dirty="0">
                <a:highlight>
                  <a:srgbClr val="FFFF00"/>
                </a:highlight>
              </a:rPr>
              <a:t> </a:t>
            </a:r>
            <a:r>
              <a:rPr lang="en-US" sz="2000" dirty="0"/>
              <a:t>- </a:t>
            </a:r>
            <a:r>
              <a:rPr lang="en-US" sz="2000" dirty="0">
                <a:hlinkClick r:id="rId2"/>
              </a:rPr>
              <a:t>https://is.muni.cz/auth/th/ivzjk/</a:t>
            </a:r>
            <a:endParaRPr lang="en-US" sz="2000" dirty="0"/>
          </a:p>
          <a:p>
            <a:pPr indent="-228600">
              <a:lnSpc>
                <a:spcPct val="90000"/>
              </a:lnSpc>
              <a:spcAft>
                <a:spcPts val="600"/>
              </a:spcAft>
              <a:buFont typeface="Arial" panose="020B0604020202020204" pitchFamily="34" charset="0"/>
              <a:buChar char="•"/>
            </a:pPr>
            <a:r>
              <a:rPr lang="en-US" sz="2000" dirty="0" err="1"/>
              <a:t>Aqui</a:t>
            </a:r>
            <a:r>
              <a:rPr lang="en-US" sz="2000" dirty="0"/>
              <a:t> </a:t>
            </a:r>
            <a:r>
              <a:rPr lang="en-US" sz="2000" dirty="0" err="1"/>
              <a:t>pode</a:t>
            </a:r>
            <a:r>
              <a:rPr lang="en-US" sz="2000" dirty="0"/>
              <a:t> </a:t>
            </a:r>
            <a:r>
              <a:rPr lang="en-US" sz="2000" dirty="0" err="1"/>
              <a:t>ter</a:t>
            </a:r>
            <a:r>
              <a:rPr lang="en-US" sz="2000" dirty="0"/>
              <a:t> </a:t>
            </a:r>
            <a:r>
              <a:rPr lang="en-US" sz="2000" dirty="0" err="1"/>
              <a:t>algumas</a:t>
            </a:r>
            <a:r>
              <a:rPr lang="en-US" sz="2000" dirty="0"/>
              <a:t> </a:t>
            </a:r>
            <a:r>
              <a:rPr lang="en-US" sz="2000" dirty="0" err="1"/>
              <a:t>informações</a:t>
            </a:r>
            <a:r>
              <a:rPr lang="en-US" sz="2000" dirty="0"/>
              <a:t> </a:t>
            </a:r>
            <a:r>
              <a:rPr lang="en-US" sz="2000" dirty="0" err="1"/>
              <a:t>sobre</a:t>
            </a:r>
            <a:r>
              <a:rPr lang="en-US" sz="2000" dirty="0"/>
              <a:t> </a:t>
            </a:r>
            <a:r>
              <a:rPr lang="en-US" sz="2000" dirty="0" err="1"/>
              <a:t>alguns</a:t>
            </a:r>
            <a:r>
              <a:rPr lang="en-US" sz="2000" dirty="0"/>
              <a:t> </a:t>
            </a:r>
            <a:r>
              <a:rPr lang="en-US" sz="2000" dirty="0" err="1"/>
              <a:t>aspectos</a:t>
            </a:r>
            <a:r>
              <a:rPr lang="en-US" sz="2000" dirty="0"/>
              <a:t> da </a:t>
            </a:r>
            <a:r>
              <a:rPr lang="en-US" sz="2000" dirty="0" err="1"/>
              <a:t>vida</a:t>
            </a:r>
            <a:r>
              <a:rPr lang="en-US" sz="2000" dirty="0"/>
              <a:t> </a:t>
            </a:r>
            <a:r>
              <a:rPr lang="en-US" sz="2000" dirty="0" err="1"/>
              <a:t>comunitária</a:t>
            </a:r>
            <a:r>
              <a:rPr lang="en-US" sz="2000" dirty="0"/>
              <a:t> que </a:t>
            </a:r>
            <a:r>
              <a:rPr lang="en-US" sz="2000" dirty="0" err="1"/>
              <a:t>sobreviveram</a:t>
            </a:r>
            <a:r>
              <a:rPr lang="en-US" sz="2000" dirty="0"/>
              <a:t> </a:t>
            </a:r>
            <a:r>
              <a:rPr lang="en-US" sz="2000" dirty="0" err="1"/>
              <a:t>ao</a:t>
            </a:r>
            <a:r>
              <a:rPr lang="en-US" sz="2000" dirty="0"/>
              <a:t> tempo, </a:t>
            </a:r>
            <a:r>
              <a:rPr lang="en-US" sz="2000" dirty="0" err="1"/>
              <a:t>nesta</a:t>
            </a:r>
            <a:r>
              <a:rPr lang="en-US" sz="2000" dirty="0"/>
              <a:t> </a:t>
            </a:r>
            <a:r>
              <a:rPr lang="en-US" sz="2000" dirty="0" err="1"/>
              <a:t>região</a:t>
            </a:r>
            <a:r>
              <a:rPr lang="en-US" sz="2000" dirty="0"/>
              <a:t> de Portugal.</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Nestes</a:t>
            </a:r>
            <a:r>
              <a:rPr lang="en-US" sz="2000" dirty="0"/>
              <a:t> links </a:t>
            </a:r>
            <a:r>
              <a:rPr lang="en-US" sz="2000" dirty="0" err="1"/>
              <a:t>encontra</a:t>
            </a:r>
            <a:r>
              <a:rPr lang="en-US" sz="2000" dirty="0"/>
              <a:t> </a:t>
            </a:r>
            <a:r>
              <a:rPr lang="en-US" sz="2000" dirty="0" err="1"/>
              <a:t>uma</a:t>
            </a:r>
            <a:r>
              <a:rPr lang="en-US" sz="2000" dirty="0"/>
              <a:t> </a:t>
            </a:r>
            <a:r>
              <a:rPr lang="en-US" sz="2000" dirty="0" err="1"/>
              <a:t>ilustração</a:t>
            </a:r>
            <a:r>
              <a:rPr lang="en-US" sz="2000" dirty="0"/>
              <a:t> viva do </a:t>
            </a:r>
            <a:r>
              <a:rPr lang="en-US" sz="2000" dirty="0" err="1"/>
              <a:t>trabalho</a:t>
            </a:r>
            <a:r>
              <a:rPr lang="en-US" sz="2000" dirty="0"/>
              <a:t> </a:t>
            </a:r>
            <a:r>
              <a:rPr lang="en-US" sz="2000" dirty="0" err="1"/>
              <a:t>acima</a:t>
            </a:r>
            <a:r>
              <a:rPr lang="en-US" sz="2000" dirty="0"/>
              <a:t> </a:t>
            </a:r>
            <a:r>
              <a:rPr lang="en-US" sz="2000" dirty="0" err="1"/>
              <a:t>referido</a:t>
            </a:r>
            <a:endParaRPr lang="en-US" sz="2000" dirty="0"/>
          </a:p>
          <a:p>
            <a:pPr indent="-228600">
              <a:lnSpc>
                <a:spcPct val="90000"/>
              </a:lnSpc>
              <a:spcAft>
                <a:spcPts val="600"/>
              </a:spcAft>
              <a:buFont typeface="Arial" panose="020B0604020202020204" pitchFamily="34" charset="0"/>
              <a:buChar char="•"/>
            </a:pPr>
            <a:r>
              <a:rPr lang="en-US" sz="2000" dirty="0" err="1">
                <a:highlight>
                  <a:srgbClr val="FFFF00"/>
                </a:highlight>
              </a:rPr>
              <a:t>Vezeiras</a:t>
            </a:r>
            <a:r>
              <a:rPr lang="en-US" sz="2000" dirty="0">
                <a:highlight>
                  <a:srgbClr val="FFFF00"/>
                </a:highlight>
              </a:rPr>
              <a:t> : </a:t>
            </a:r>
            <a:r>
              <a:rPr lang="en-US" sz="2000" dirty="0">
                <a:hlinkClick r:id="rId3"/>
              </a:rPr>
              <a:t>https://www.youtube.com/watch?v=1tpGJ3weHgk</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highlight>
                  <a:srgbClr val="FFFF00"/>
                </a:highlight>
              </a:rPr>
              <a:t>baldios</a:t>
            </a:r>
            <a:r>
              <a:rPr lang="en-US" sz="2000" dirty="0">
                <a:highlight>
                  <a:srgbClr val="FFFF00"/>
                </a:highlight>
              </a:rPr>
              <a:t>:</a:t>
            </a:r>
            <a:r>
              <a:rPr lang="en-US" sz="2000" dirty="0"/>
              <a:t> </a:t>
            </a:r>
            <a:r>
              <a:rPr lang="en-US" sz="2000" dirty="0">
                <a:hlinkClick r:id="rId4"/>
              </a:rPr>
              <a:t>https://www.youtube.com/watch?v=WCD2LON7fd4</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hlinkClick r:id="rId5"/>
              </a:rPr>
              <a:t>https://www.youtube.com/watch?v=URuPWBj5C6A</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8038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5A8C4ED-36F6-437A-BC4A-3818469ABD60}"/>
              </a:ext>
            </a:extLst>
          </p:cNvPr>
          <p:cNvSpPr>
            <a:spLocks noGrp="1"/>
          </p:cNvSpPr>
          <p:nvPr>
            <p:ph type="title"/>
          </p:nvPr>
        </p:nvSpPr>
        <p:spPr/>
        <p:txBody>
          <a:bodyPr>
            <a:normAutofit/>
          </a:bodyPr>
          <a:lstStyle/>
          <a:p>
            <a:r>
              <a:rPr lang="pt-BR" sz="2800" b="1" dirty="0"/>
              <a:t>A Região Norte compreende 86 concelhos (27,8% do total nacional).</a:t>
            </a:r>
            <a:endParaRPr lang="cs-CZ" sz="2800" b="1" dirty="0"/>
          </a:p>
        </p:txBody>
      </p:sp>
      <p:sp>
        <p:nvSpPr>
          <p:cNvPr id="5" name="Zástupný text 4">
            <a:extLst>
              <a:ext uri="{FF2B5EF4-FFF2-40B4-BE49-F238E27FC236}">
                <a16:creationId xmlns:a16="http://schemas.microsoft.com/office/drawing/2014/main" id="{1C8AB6AE-618A-4EE5-BB0B-DC9949287B87}"/>
              </a:ext>
            </a:extLst>
          </p:cNvPr>
          <p:cNvSpPr>
            <a:spLocks noGrp="1"/>
          </p:cNvSpPr>
          <p:nvPr>
            <p:ph type="body" idx="1"/>
          </p:nvPr>
        </p:nvSpPr>
        <p:spPr/>
        <p:txBody>
          <a:bodyPr>
            <a:normAutofit/>
          </a:bodyPr>
          <a:lstStyle/>
          <a:p>
            <a:endParaRPr lang="cs-CZ" dirty="0"/>
          </a:p>
        </p:txBody>
      </p:sp>
      <p:pic>
        <p:nvPicPr>
          <p:cNvPr id="9" name="Zástupný obsah 8">
            <a:extLst>
              <a:ext uri="{FF2B5EF4-FFF2-40B4-BE49-F238E27FC236}">
                <a16:creationId xmlns:a16="http://schemas.microsoft.com/office/drawing/2014/main" id="{95693788-CBC7-432D-BB2C-FB1291CEA100}"/>
              </a:ext>
            </a:extLst>
          </p:cNvPr>
          <p:cNvPicPr>
            <a:picLocks noGrp="1" noChangeAspect="1"/>
          </p:cNvPicPr>
          <p:nvPr>
            <p:ph sz="half" idx="2"/>
          </p:nvPr>
        </p:nvPicPr>
        <p:blipFill>
          <a:blip r:embed="rId2"/>
          <a:stretch>
            <a:fillRect/>
          </a:stretch>
        </p:blipFill>
        <p:spPr>
          <a:xfrm>
            <a:off x="1086678" y="2653785"/>
            <a:ext cx="4868774" cy="3535878"/>
          </a:xfrm>
          <a:prstGeom prst="rect">
            <a:avLst/>
          </a:prstGeom>
        </p:spPr>
      </p:pic>
      <p:sp>
        <p:nvSpPr>
          <p:cNvPr id="7" name="Zástupný text 6">
            <a:extLst>
              <a:ext uri="{FF2B5EF4-FFF2-40B4-BE49-F238E27FC236}">
                <a16:creationId xmlns:a16="http://schemas.microsoft.com/office/drawing/2014/main" id="{87170539-4F28-4D1A-9DE4-74D66EE643E6}"/>
              </a:ext>
            </a:extLst>
          </p:cNvPr>
          <p:cNvSpPr>
            <a:spLocks noGrp="1"/>
          </p:cNvSpPr>
          <p:nvPr>
            <p:ph type="body" sz="quarter" idx="3"/>
          </p:nvPr>
        </p:nvSpPr>
        <p:spPr/>
        <p:txBody>
          <a:bodyPr>
            <a:normAutofit fontScale="70000" lnSpcReduction="20000"/>
          </a:bodyPr>
          <a:lstStyle/>
          <a:p>
            <a:endParaRPr lang="pt-BR" dirty="0"/>
          </a:p>
          <a:p>
            <a:r>
              <a:rPr lang="pt-BR" dirty="0"/>
              <a:t>Compreende 8 sub-regiões ou unidades de nível III (NUTS III)</a:t>
            </a:r>
          </a:p>
          <a:p>
            <a:endParaRPr lang="cs-CZ" dirty="0"/>
          </a:p>
        </p:txBody>
      </p:sp>
      <p:sp>
        <p:nvSpPr>
          <p:cNvPr id="8" name="Zástupný obsah 7">
            <a:extLst>
              <a:ext uri="{FF2B5EF4-FFF2-40B4-BE49-F238E27FC236}">
                <a16:creationId xmlns:a16="http://schemas.microsoft.com/office/drawing/2014/main" id="{58BD557A-E95E-430A-8E49-EFB72C36394D}"/>
              </a:ext>
            </a:extLst>
          </p:cNvPr>
          <p:cNvSpPr>
            <a:spLocks noGrp="1"/>
          </p:cNvSpPr>
          <p:nvPr>
            <p:ph sz="quarter" idx="4"/>
          </p:nvPr>
        </p:nvSpPr>
        <p:spPr/>
        <p:txBody>
          <a:bodyPr>
            <a:normAutofit fontScale="85000" lnSpcReduction="20000"/>
          </a:bodyPr>
          <a:lstStyle/>
          <a:p>
            <a:endParaRPr lang="pt-BR" dirty="0"/>
          </a:p>
          <a:p>
            <a:r>
              <a:rPr lang="pt-BR" dirty="0"/>
              <a:t>Sub-região Alto Trás-os-Montes</a:t>
            </a:r>
          </a:p>
          <a:p>
            <a:r>
              <a:rPr lang="pt-BR" dirty="0"/>
              <a:t>Sub-região Ave</a:t>
            </a:r>
          </a:p>
          <a:p>
            <a:r>
              <a:rPr lang="pt-BR" dirty="0"/>
              <a:t>Sub-região Cávado</a:t>
            </a:r>
          </a:p>
          <a:p>
            <a:r>
              <a:rPr lang="pt-BR" dirty="0"/>
              <a:t>Sub-região Douro</a:t>
            </a:r>
          </a:p>
          <a:p>
            <a:r>
              <a:rPr lang="pt-BR" dirty="0"/>
              <a:t>Sub-região Entre Douro e Vouga</a:t>
            </a:r>
          </a:p>
          <a:p>
            <a:r>
              <a:rPr lang="pt-BR" dirty="0"/>
              <a:t>Sub-região Grande Porto</a:t>
            </a:r>
          </a:p>
          <a:p>
            <a:r>
              <a:rPr lang="pt-BR" dirty="0"/>
              <a:t>Sub-região Minho-Lima</a:t>
            </a:r>
          </a:p>
          <a:p>
            <a:r>
              <a:rPr lang="pt-BR" dirty="0"/>
              <a:t>Sub-região Tâmega</a:t>
            </a:r>
          </a:p>
        </p:txBody>
      </p:sp>
    </p:spTree>
    <p:extLst>
      <p:ext uri="{BB962C8B-B14F-4D97-AF65-F5344CB8AC3E}">
        <p14:creationId xmlns:p14="http://schemas.microsoft.com/office/powerpoint/2010/main" val="233660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08334-36AC-43CE-898E-9BF3DD4A32D4}"/>
              </a:ext>
            </a:extLst>
          </p:cNvPr>
          <p:cNvSpPr>
            <a:spLocks noGrp="1"/>
          </p:cNvSpPr>
          <p:nvPr>
            <p:ph type="title"/>
          </p:nvPr>
        </p:nvSpPr>
        <p:spPr/>
        <p:txBody>
          <a:bodyPr>
            <a:normAutofit/>
          </a:bodyPr>
          <a:lstStyle/>
          <a:p>
            <a:r>
              <a:rPr lang="pt-PT" dirty="0"/>
              <a:t>Região vinícola</a:t>
            </a:r>
            <a:br>
              <a:rPr lang="pt-PT" dirty="0"/>
            </a:br>
            <a:r>
              <a:rPr lang="pt-PT" sz="1600" dirty="0">
                <a:hlinkClick r:id="rId2"/>
              </a:rPr>
              <a:t>https://turiventos-turismoeventos.blogs.sapo.pt/mapa-vinicola-de-portugal-19932</a:t>
            </a:r>
            <a:br>
              <a:rPr lang="pt-PT" sz="1600" dirty="0"/>
            </a:br>
            <a:endParaRPr lang="cs-CZ" sz="1600" dirty="0"/>
          </a:p>
        </p:txBody>
      </p:sp>
      <p:sp>
        <p:nvSpPr>
          <p:cNvPr id="3" name="Zástupný obsah 2">
            <a:extLst>
              <a:ext uri="{FF2B5EF4-FFF2-40B4-BE49-F238E27FC236}">
                <a16:creationId xmlns:a16="http://schemas.microsoft.com/office/drawing/2014/main" id="{DD06DFA7-7FD4-4445-B7B4-953BCE754EFD}"/>
              </a:ext>
            </a:extLst>
          </p:cNvPr>
          <p:cNvSpPr>
            <a:spLocks noGrp="1"/>
          </p:cNvSpPr>
          <p:nvPr>
            <p:ph idx="1"/>
          </p:nvPr>
        </p:nvSpPr>
        <p:spPr>
          <a:xfrm>
            <a:off x="838200" y="1444486"/>
            <a:ext cx="10515600" cy="5141843"/>
          </a:xfrm>
        </p:spPr>
        <p:txBody>
          <a:bodyPr>
            <a:normAutofit fontScale="92500" lnSpcReduction="20000"/>
          </a:bodyPr>
          <a:lstStyle/>
          <a:p>
            <a:r>
              <a:rPr lang="pt-PT" dirty="0"/>
              <a:t>Tradição</a:t>
            </a:r>
          </a:p>
          <a:p>
            <a:r>
              <a:rPr lang="pt-PT" dirty="0"/>
              <a:t>DOC - /regiões demarcadas</a:t>
            </a:r>
            <a:endParaRPr lang="pt-BR" dirty="0"/>
          </a:p>
          <a:p>
            <a:r>
              <a:rPr lang="pt-BR" dirty="0"/>
              <a:t>Região Vinhateira do Alto Douro ou Alto Douro Vinhateiro- nordeste de Portugal com mais de 26 mil hectares, classificada pela UNESCO, como Património da Humanidade, na categoria de paisagem cultural </a:t>
            </a:r>
          </a:p>
          <a:p>
            <a:pPr marL="0" indent="0">
              <a:buNone/>
            </a:pPr>
            <a:r>
              <a:rPr lang="pt-BR" dirty="0"/>
              <a:t> - Vinho do Porto - </a:t>
            </a:r>
          </a:p>
          <a:p>
            <a:r>
              <a:rPr lang="pt-BR" dirty="0"/>
              <a:t>Região Demarcada dos Vinhos Verdes </a:t>
            </a:r>
            <a:r>
              <a:rPr lang="pt-BR" dirty="0">
                <a:hlinkClick r:id="rId3"/>
              </a:rPr>
              <a:t>http://www.vinhoverde.pt/pt/como-se-faz-o-verde</a:t>
            </a:r>
            <a:endParaRPr lang="pt-BR" dirty="0"/>
          </a:p>
          <a:p>
            <a:pPr marL="0" indent="0">
              <a:buNone/>
            </a:pPr>
            <a:endParaRPr lang="pt-BR" dirty="0"/>
          </a:p>
          <a:p>
            <a:r>
              <a:rPr lang="pt-BR" dirty="0"/>
              <a:t>– vinhos tintos: castas autóctones como a Touriga Nacional, Touriga Franca, Tinta Roriz (Aragonez), Tinta Barroca e Tinto Cão</a:t>
            </a:r>
          </a:p>
          <a:p>
            <a:r>
              <a:rPr lang="pt-BR" dirty="0"/>
              <a:t>Vinhos brancos: Malvasia Fina, o Viosinho, o Gouveio e o Rabigato.  </a:t>
            </a:r>
            <a:endParaRPr lang="cs-CZ" dirty="0"/>
          </a:p>
          <a:p>
            <a:r>
              <a:rPr lang="cs-CZ" dirty="0">
                <a:hlinkClick r:id="rId4"/>
              </a:rPr>
              <a:t>http://ensina.rtp.pt/artigo/rio-douro/</a:t>
            </a:r>
            <a:endParaRPr lang="cs-CZ" dirty="0"/>
          </a:p>
          <a:p>
            <a:endParaRPr lang="cs-CZ" dirty="0"/>
          </a:p>
        </p:txBody>
      </p:sp>
    </p:spTree>
    <p:extLst>
      <p:ext uri="{BB962C8B-B14F-4D97-AF65-F5344CB8AC3E}">
        <p14:creationId xmlns:p14="http://schemas.microsoft.com/office/powerpoint/2010/main" val="214670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8A325-A33C-4486-8A8D-7F656D0F8CE2}"/>
              </a:ext>
            </a:extLst>
          </p:cNvPr>
          <p:cNvSpPr>
            <a:spLocks noGrp="1"/>
          </p:cNvSpPr>
          <p:nvPr>
            <p:ph type="title"/>
          </p:nvPr>
        </p:nvSpPr>
        <p:spPr/>
        <p:txBody>
          <a:bodyPr/>
          <a:lstStyle/>
          <a:p>
            <a:r>
              <a:rPr lang="cs-CZ" dirty="0" err="1"/>
              <a:t>Paisagens</a:t>
            </a:r>
            <a:r>
              <a:rPr lang="cs-CZ" dirty="0"/>
              <a:t> do </a:t>
            </a:r>
            <a:r>
              <a:rPr lang="cs-CZ" dirty="0" err="1"/>
              <a:t>Douro</a:t>
            </a:r>
            <a:r>
              <a:rPr lang="cs-CZ" dirty="0"/>
              <a:t>:</a:t>
            </a:r>
          </a:p>
        </p:txBody>
      </p:sp>
      <p:pic>
        <p:nvPicPr>
          <p:cNvPr id="4" name="Zástupný obsah 3">
            <a:extLst>
              <a:ext uri="{FF2B5EF4-FFF2-40B4-BE49-F238E27FC236}">
                <a16:creationId xmlns:a16="http://schemas.microsoft.com/office/drawing/2014/main" id="{28EB7273-11DE-4939-A6AA-0596FE315993}"/>
              </a:ext>
            </a:extLst>
          </p:cNvPr>
          <p:cNvPicPr>
            <a:picLocks noGrp="1" noChangeAspect="1"/>
          </p:cNvPicPr>
          <p:nvPr>
            <p:ph idx="1"/>
          </p:nvPr>
        </p:nvPicPr>
        <p:blipFill>
          <a:blip r:embed="rId2"/>
          <a:stretch>
            <a:fillRect/>
          </a:stretch>
        </p:blipFill>
        <p:spPr>
          <a:xfrm>
            <a:off x="255911" y="2765787"/>
            <a:ext cx="5408619" cy="3433131"/>
          </a:xfrm>
          <a:prstGeom prst="rect">
            <a:avLst/>
          </a:prstGeom>
        </p:spPr>
      </p:pic>
      <p:pic>
        <p:nvPicPr>
          <p:cNvPr id="5" name="Obrázek 4">
            <a:extLst>
              <a:ext uri="{FF2B5EF4-FFF2-40B4-BE49-F238E27FC236}">
                <a16:creationId xmlns:a16="http://schemas.microsoft.com/office/drawing/2014/main" id="{506E1192-000D-4FB3-8F6A-314EC4CA6326}"/>
              </a:ext>
            </a:extLst>
          </p:cNvPr>
          <p:cNvPicPr>
            <a:picLocks noChangeAspect="1"/>
          </p:cNvPicPr>
          <p:nvPr/>
        </p:nvPicPr>
        <p:blipFill>
          <a:blip r:embed="rId3"/>
          <a:stretch>
            <a:fillRect/>
          </a:stretch>
        </p:blipFill>
        <p:spPr>
          <a:xfrm>
            <a:off x="6095999" y="1172627"/>
            <a:ext cx="5078681" cy="3804109"/>
          </a:xfrm>
          <a:prstGeom prst="rect">
            <a:avLst/>
          </a:prstGeom>
        </p:spPr>
      </p:pic>
    </p:spTree>
    <p:extLst>
      <p:ext uri="{BB962C8B-B14F-4D97-AF65-F5344CB8AC3E}">
        <p14:creationId xmlns:p14="http://schemas.microsoft.com/office/powerpoint/2010/main" val="162976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74C17-D0DA-40A6-87E3-185B01FAA92C}"/>
              </a:ext>
            </a:extLst>
          </p:cNvPr>
          <p:cNvSpPr>
            <a:spLocks noGrp="1"/>
          </p:cNvSpPr>
          <p:nvPr>
            <p:ph type="title"/>
          </p:nvPr>
        </p:nvSpPr>
        <p:spPr>
          <a:xfrm>
            <a:off x="819150" y="365126"/>
            <a:ext cx="6092845" cy="1070545"/>
          </a:xfrm>
        </p:spPr>
        <p:txBody>
          <a:bodyPr>
            <a:normAutofit/>
          </a:bodyPr>
          <a:lstStyle/>
          <a:p>
            <a:r>
              <a:rPr lang="cs-CZ" sz="3200" b="1" dirty="0" err="1"/>
              <a:t>Parque</a:t>
            </a:r>
            <a:r>
              <a:rPr lang="cs-CZ" sz="3200" b="1" dirty="0"/>
              <a:t> </a:t>
            </a:r>
            <a:r>
              <a:rPr lang="cs-CZ" sz="3200" b="1" dirty="0" err="1"/>
              <a:t>Nacional</a:t>
            </a:r>
            <a:r>
              <a:rPr lang="cs-CZ" sz="3200" b="1" dirty="0"/>
              <a:t> da </a:t>
            </a:r>
            <a:r>
              <a:rPr lang="cs-CZ" sz="3200" b="1" dirty="0" err="1"/>
              <a:t>Peneda</a:t>
            </a:r>
            <a:r>
              <a:rPr lang="cs-CZ" sz="3200" b="1" dirty="0"/>
              <a:t> do Ger</a:t>
            </a:r>
            <a:r>
              <a:rPr lang="pt-PT" sz="3200" b="1" dirty="0"/>
              <a:t>ês</a:t>
            </a:r>
            <a:endParaRPr lang="cs-CZ" sz="3200" b="1" dirty="0"/>
          </a:p>
        </p:txBody>
      </p:sp>
      <p:pic>
        <p:nvPicPr>
          <p:cNvPr id="5" name="Zástupný obsah 4">
            <a:extLst>
              <a:ext uri="{FF2B5EF4-FFF2-40B4-BE49-F238E27FC236}">
                <a16:creationId xmlns:a16="http://schemas.microsoft.com/office/drawing/2014/main" id="{D95B7978-2A2E-4E9F-9F0D-77C305254F4E}"/>
              </a:ext>
            </a:extLst>
          </p:cNvPr>
          <p:cNvPicPr>
            <a:picLocks noGrp="1" noChangeAspect="1"/>
          </p:cNvPicPr>
          <p:nvPr>
            <p:ph idx="1"/>
          </p:nvPr>
        </p:nvPicPr>
        <p:blipFill>
          <a:blip r:embed="rId3"/>
          <a:stretch>
            <a:fillRect/>
          </a:stretch>
        </p:blipFill>
        <p:spPr>
          <a:xfrm>
            <a:off x="439388" y="1435671"/>
            <a:ext cx="4726378" cy="9831313"/>
          </a:xfrm>
          <a:prstGeom prst="rect">
            <a:avLst/>
          </a:prstGeom>
        </p:spPr>
      </p:pic>
      <p:pic>
        <p:nvPicPr>
          <p:cNvPr id="6" name="Obrázek 5">
            <a:extLst>
              <a:ext uri="{FF2B5EF4-FFF2-40B4-BE49-F238E27FC236}">
                <a16:creationId xmlns:a16="http://schemas.microsoft.com/office/drawing/2014/main" id="{E6A52356-AA7B-4C7D-9E05-E974809B4924}"/>
              </a:ext>
            </a:extLst>
          </p:cNvPr>
          <p:cNvPicPr>
            <a:picLocks noChangeAspect="1"/>
          </p:cNvPicPr>
          <p:nvPr/>
        </p:nvPicPr>
        <p:blipFill>
          <a:blip r:embed="rId4"/>
          <a:stretch>
            <a:fillRect/>
          </a:stretch>
        </p:blipFill>
        <p:spPr>
          <a:xfrm>
            <a:off x="7883545" y="350907"/>
            <a:ext cx="3290784" cy="2169528"/>
          </a:xfrm>
          <a:prstGeom prst="rect">
            <a:avLst/>
          </a:prstGeom>
        </p:spPr>
      </p:pic>
      <p:pic>
        <p:nvPicPr>
          <p:cNvPr id="7" name="Obrázek 6">
            <a:extLst>
              <a:ext uri="{FF2B5EF4-FFF2-40B4-BE49-F238E27FC236}">
                <a16:creationId xmlns:a16="http://schemas.microsoft.com/office/drawing/2014/main" id="{E7B5BC1D-B976-49FE-A542-327DD752F028}"/>
              </a:ext>
            </a:extLst>
          </p:cNvPr>
          <p:cNvPicPr>
            <a:picLocks noChangeAspect="1"/>
          </p:cNvPicPr>
          <p:nvPr/>
        </p:nvPicPr>
        <p:blipFill>
          <a:blip r:embed="rId5"/>
          <a:stretch>
            <a:fillRect/>
          </a:stretch>
        </p:blipFill>
        <p:spPr>
          <a:xfrm>
            <a:off x="5488697" y="2896794"/>
            <a:ext cx="5339724" cy="3913080"/>
          </a:xfrm>
          <a:prstGeom prst="rect">
            <a:avLst/>
          </a:prstGeom>
        </p:spPr>
      </p:pic>
    </p:spTree>
    <p:extLst>
      <p:ext uri="{BB962C8B-B14F-4D97-AF65-F5344CB8AC3E}">
        <p14:creationId xmlns:p14="http://schemas.microsoft.com/office/powerpoint/2010/main" val="111970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323257-8E31-43F8-8053-0015AE3D775E}"/>
              </a:ext>
            </a:extLst>
          </p:cNvPr>
          <p:cNvSpPr>
            <a:spLocks noGrp="1"/>
          </p:cNvSpPr>
          <p:nvPr>
            <p:ph type="title"/>
          </p:nvPr>
        </p:nvSpPr>
        <p:spPr/>
        <p:txBody>
          <a:bodyPr/>
          <a:lstStyle/>
          <a:p>
            <a:r>
              <a:rPr lang="pt-PT" dirty="0"/>
              <a:t>Descubra esta região de Portugal:</a:t>
            </a:r>
            <a:endParaRPr lang="cs-CZ" dirty="0"/>
          </a:p>
        </p:txBody>
      </p:sp>
      <p:sp>
        <p:nvSpPr>
          <p:cNvPr id="3" name="Zástupný obsah 2">
            <a:extLst>
              <a:ext uri="{FF2B5EF4-FFF2-40B4-BE49-F238E27FC236}">
                <a16:creationId xmlns:a16="http://schemas.microsoft.com/office/drawing/2014/main" id="{0018E51C-638F-4047-BF9E-F4EE619459FE}"/>
              </a:ext>
            </a:extLst>
          </p:cNvPr>
          <p:cNvSpPr>
            <a:spLocks noGrp="1"/>
          </p:cNvSpPr>
          <p:nvPr>
            <p:ph idx="1"/>
          </p:nvPr>
        </p:nvSpPr>
        <p:spPr/>
        <p:txBody>
          <a:bodyPr>
            <a:normAutofit fontScale="92500" lnSpcReduction="20000"/>
          </a:bodyPr>
          <a:lstStyle/>
          <a:p>
            <a:r>
              <a:rPr lang="cs-CZ" dirty="0">
                <a:hlinkClick r:id="rId2"/>
              </a:rPr>
              <a:t>https://www.youtube.com/watch?v=secPw1_xhEw</a:t>
            </a:r>
            <a:endParaRPr lang="pt-PT" dirty="0"/>
          </a:p>
          <a:p>
            <a:r>
              <a:rPr lang="pt-PT" dirty="0">
                <a:hlinkClick r:id="rId3"/>
              </a:rPr>
              <a:t>https://www.youtube.com/watch?v=MGeNW0C4mQ8</a:t>
            </a:r>
            <a:endParaRPr lang="pt-PT" dirty="0"/>
          </a:p>
          <a:p>
            <a:endParaRPr lang="pt-PT" dirty="0"/>
          </a:p>
          <a:p>
            <a:r>
              <a:rPr lang="pt-PT" dirty="0"/>
              <a:t>Soajo: </a:t>
            </a:r>
            <a:r>
              <a:rPr lang="pt-PT" dirty="0">
                <a:hlinkClick r:id="rId4"/>
              </a:rPr>
              <a:t>https://www.youtube.com/watch?v=WnWk9W6Fxec</a:t>
            </a:r>
            <a:r>
              <a:rPr lang="pt-PT" dirty="0"/>
              <a:t> </a:t>
            </a:r>
          </a:p>
          <a:p>
            <a:endParaRPr lang="pt-PT" dirty="0"/>
          </a:p>
          <a:p>
            <a:r>
              <a:rPr lang="pt-PT" dirty="0">
                <a:hlinkClick r:id="rId5"/>
              </a:rPr>
              <a:t>https://www.youtube.com/watch?v=bf_chyY4Nbw</a:t>
            </a:r>
            <a:r>
              <a:rPr lang="pt-PT" dirty="0"/>
              <a:t> de Povo que Canta – Michel Giacometti - </a:t>
            </a:r>
          </a:p>
          <a:p>
            <a:r>
              <a:rPr lang="pt-PT" dirty="0"/>
              <a:t>Trás-os – Montes: </a:t>
            </a:r>
            <a:r>
              <a:rPr lang="pt-PT" dirty="0">
                <a:hlinkClick r:id="rId6"/>
              </a:rPr>
              <a:t>https://www.youtube.com/watch?v=QRwXezXziCI</a:t>
            </a:r>
            <a:endParaRPr lang="pt-PT" dirty="0"/>
          </a:p>
          <a:p>
            <a:r>
              <a:rPr lang="pt-PT" dirty="0">
                <a:hlinkClick r:id="rId7"/>
              </a:rPr>
              <a:t>https://www.youtube.com/watch?v=Ks8u3KywY24</a:t>
            </a:r>
            <a:endParaRPr lang="pt-PT" dirty="0"/>
          </a:p>
          <a:p>
            <a:r>
              <a:rPr lang="pt-PT" dirty="0"/>
              <a:t>Música: </a:t>
            </a:r>
            <a:r>
              <a:rPr lang="pt-PT" dirty="0">
                <a:hlinkClick r:id="rId8"/>
              </a:rPr>
              <a:t>https://www.youtube.com/watch?v=gWtCSj5SRJ4</a:t>
            </a:r>
            <a:endParaRPr lang="pt-PT" dirty="0"/>
          </a:p>
          <a:p>
            <a:r>
              <a:rPr lang="pt-PT" dirty="0">
                <a:hlinkClick r:id="rId9"/>
              </a:rPr>
              <a:t>https://www.youtube.com/watch?v=1QIAM8FaWpk</a:t>
            </a:r>
            <a:endParaRPr lang="pt-PT" dirty="0"/>
          </a:p>
          <a:p>
            <a:endParaRPr lang="pt-PT" dirty="0"/>
          </a:p>
          <a:p>
            <a:endParaRPr lang="pt-PT" dirty="0"/>
          </a:p>
          <a:p>
            <a:endParaRPr lang="cs-CZ" dirty="0"/>
          </a:p>
        </p:txBody>
      </p:sp>
    </p:spTree>
    <p:extLst>
      <p:ext uri="{BB962C8B-B14F-4D97-AF65-F5344CB8AC3E}">
        <p14:creationId xmlns:p14="http://schemas.microsoft.com/office/powerpoint/2010/main" val="392168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420C0-3D01-4E1E-A403-DC46C2CC1C0C}"/>
              </a:ext>
            </a:extLst>
          </p:cNvPr>
          <p:cNvSpPr>
            <a:spLocks noGrp="1"/>
          </p:cNvSpPr>
          <p:nvPr>
            <p:ph type="title"/>
          </p:nvPr>
        </p:nvSpPr>
        <p:spPr/>
        <p:txBody>
          <a:bodyPr>
            <a:normAutofit fontScale="90000"/>
          </a:bodyPr>
          <a:lstStyle/>
          <a:p>
            <a:r>
              <a:rPr lang="cs-CZ" dirty="0" err="1"/>
              <a:t>Rabelos</a:t>
            </a:r>
            <a:r>
              <a:rPr lang="cs-CZ" dirty="0"/>
              <a:t>   </a:t>
            </a:r>
            <a:br>
              <a:rPr lang="cs-CZ" dirty="0"/>
            </a:br>
            <a:r>
              <a:rPr lang="cs-CZ" dirty="0"/>
              <a:t> </a:t>
            </a:r>
            <a:r>
              <a:rPr lang="cs-CZ" sz="2000" dirty="0">
                <a:highlight>
                  <a:srgbClr val="00FFFF"/>
                </a:highlight>
              </a:rPr>
              <a:t>http://ensina.rtp.pt/artigo/douro-abaixo-douro-acima-a-aventura-dos-rabelos/</a:t>
            </a:r>
            <a:br>
              <a:rPr lang="cs-CZ" sz="2000" dirty="0">
                <a:highlight>
                  <a:srgbClr val="00FFFF"/>
                </a:highlight>
              </a:rPr>
            </a:br>
            <a:br>
              <a:rPr lang="pt-PT" sz="2000" dirty="0">
                <a:highlight>
                  <a:srgbClr val="00FFFF"/>
                </a:highlight>
              </a:rPr>
            </a:br>
            <a:br>
              <a:rPr lang="cs-CZ" sz="2000" dirty="0"/>
            </a:br>
            <a:br>
              <a:rPr lang="cs-CZ" sz="2000" dirty="0"/>
            </a:br>
            <a:r>
              <a:rPr lang="cs-CZ" sz="2000" dirty="0"/>
              <a:t> </a:t>
            </a:r>
          </a:p>
        </p:txBody>
      </p:sp>
      <p:pic>
        <p:nvPicPr>
          <p:cNvPr id="6" name="Zástupný obsah 5">
            <a:extLst>
              <a:ext uri="{FF2B5EF4-FFF2-40B4-BE49-F238E27FC236}">
                <a16:creationId xmlns:a16="http://schemas.microsoft.com/office/drawing/2014/main" id="{3A9B7A95-4335-4CB3-9F8C-90A558B32DEA}"/>
              </a:ext>
            </a:extLst>
          </p:cNvPr>
          <p:cNvPicPr>
            <a:picLocks noGrp="1" noChangeAspect="1"/>
          </p:cNvPicPr>
          <p:nvPr>
            <p:ph sz="half" idx="1"/>
          </p:nvPr>
        </p:nvPicPr>
        <p:blipFill>
          <a:blip r:embed="rId2"/>
          <a:stretch>
            <a:fillRect/>
          </a:stretch>
        </p:blipFill>
        <p:spPr>
          <a:xfrm>
            <a:off x="615369" y="2464904"/>
            <a:ext cx="5290651" cy="2888974"/>
          </a:xfrm>
          <a:prstGeom prst="rect">
            <a:avLst/>
          </a:prstGeom>
        </p:spPr>
      </p:pic>
      <p:sp>
        <p:nvSpPr>
          <p:cNvPr id="5" name="Zástupný obsah 4">
            <a:extLst>
              <a:ext uri="{FF2B5EF4-FFF2-40B4-BE49-F238E27FC236}">
                <a16:creationId xmlns:a16="http://schemas.microsoft.com/office/drawing/2014/main" id="{C40EC833-A0EC-4A5D-9A76-1BE76BBBCE73}"/>
              </a:ext>
            </a:extLst>
          </p:cNvPr>
          <p:cNvSpPr>
            <a:spLocks noGrp="1"/>
          </p:cNvSpPr>
          <p:nvPr>
            <p:ph sz="half" idx="2"/>
          </p:nvPr>
        </p:nvSpPr>
        <p:spPr/>
        <p:txBody>
          <a:bodyPr>
            <a:normAutofit fontScale="77500" lnSpcReduction="20000"/>
          </a:bodyPr>
          <a:lstStyle/>
          <a:p>
            <a:r>
              <a:rPr lang="cs-CZ" dirty="0"/>
              <a:t>B</a:t>
            </a:r>
            <a:r>
              <a:rPr lang="pt-BR" dirty="0"/>
              <a:t>arco de rio de montanha, o rabelo não tem quilha e é de fundo chato</a:t>
            </a:r>
            <a:r>
              <a:rPr lang="cs-CZ" dirty="0"/>
              <a:t> – um </a:t>
            </a:r>
            <a:r>
              <a:rPr lang="cs-CZ" dirty="0" err="1"/>
              <a:t>mastro</a:t>
            </a:r>
            <a:r>
              <a:rPr lang="cs-CZ" dirty="0"/>
              <a:t> /</a:t>
            </a:r>
            <a:r>
              <a:rPr lang="cs-CZ" dirty="0" err="1"/>
              <a:t>mastro</a:t>
            </a:r>
            <a:r>
              <a:rPr lang="cs-CZ" dirty="0"/>
              <a:t> </a:t>
            </a:r>
            <a:r>
              <a:rPr lang="pt-PT" dirty="0"/>
              <a:t>à proa – remo longo à popa /espadela.</a:t>
            </a:r>
            <a:endParaRPr lang="cs-CZ" dirty="0"/>
          </a:p>
          <a:p>
            <a:endParaRPr lang="cs-CZ" dirty="0"/>
          </a:p>
          <a:p>
            <a:r>
              <a:rPr lang="cs-CZ" dirty="0"/>
              <a:t>T</a:t>
            </a:r>
            <a:r>
              <a:rPr lang="pt-BR" dirty="0"/>
              <a:t>amanho entre 19 e 23 de metros de comprimento e 4,5 metros de boca.</a:t>
            </a:r>
            <a:endParaRPr lang="cs-CZ" dirty="0"/>
          </a:p>
          <a:p>
            <a:r>
              <a:rPr lang="cs-CZ" dirty="0"/>
              <a:t>C</a:t>
            </a:r>
            <a:r>
              <a:rPr lang="pt-BR" dirty="0"/>
              <a:t>onstrução em tábua trincada (nórdica).</a:t>
            </a:r>
          </a:p>
          <a:p>
            <a:endParaRPr lang="pt-BR" dirty="0"/>
          </a:p>
          <a:p>
            <a:r>
              <a:rPr lang="pt-BR" dirty="0"/>
              <a:t> </a:t>
            </a:r>
            <a:r>
              <a:rPr lang="cs-CZ" dirty="0"/>
              <a:t>V</a:t>
            </a:r>
            <a:r>
              <a:rPr lang="pt-BR" dirty="0"/>
              <a:t>ela quadrada, o rabelo era manejado normalmente por seis ou sete homens. Quando necessário, os barcos eram puxados a partir de caminhos de sirga por homens ou por juntas de bois.</a:t>
            </a:r>
            <a:endParaRPr lang="cs-CZ" dirty="0"/>
          </a:p>
        </p:txBody>
      </p:sp>
    </p:spTree>
    <p:extLst>
      <p:ext uri="{BB962C8B-B14F-4D97-AF65-F5344CB8AC3E}">
        <p14:creationId xmlns:p14="http://schemas.microsoft.com/office/powerpoint/2010/main" val="40558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91CE9-8FF7-4DC9-BCE8-E8F9E1798636}"/>
              </a:ext>
            </a:extLst>
          </p:cNvPr>
          <p:cNvSpPr>
            <a:spLocks noGrp="1"/>
          </p:cNvSpPr>
          <p:nvPr>
            <p:ph type="title"/>
          </p:nvPr>
        </p:nvSpPr>
        <p:spPr>
          <a:xfrm>
            <a:off x="827088" y="355600"/>
            <a:ext cx="10515600" cy="1325563"/>
          </a:xfrm>
        </p:spPr>
        <p:txBody>
          <a:bodyPr/>
          <a:lstStyle/>
          <a:p>
            <a:r>
              <a:rPr lang="pt-PT" dirty="0"/>
              <a:t>Máscaras transmontanas</a:t>
            </a:r>
            <a:endParaRPr lang="cs-CZ" dirty="0"/>
          </a:p>
        </p:txBody>
      </p:sp>
      <p:sp>
        <p:nvSpPr>
          <p:cNvPr id="3" name="Zástupný text 2">
            <a:extLst>
              <a:ext uri="{FF2B5EF4-FFF2-40B4-BE49-F238E27FC236}">
                <a16:creationId xmlns:a16="http://schemas.microsoft.com/office/drawing/2014/main" id="{FB2DBEBE-22DD-4286-911E-C4C34EC69953}"/>
              </a:ext>
            </a:extLst>
          </p:cNvPr>
          <p:cNvSpPr>
            <a:spLocks noGrp="1"/>
          </p:cNvSpPr>
          <p:nvPr>
            <p:ph type="body" idx="1"/>
          </p:nvPr>
        </p:nvSpPr>
        <p:spPr>
          <a:xfrm>
            <a:off x="839788" y="1681163"/>
            <a:ext cx="5157787" cy="823912"/>
          </a:xfrm>
        </p:spPr>
        <p:txBody>
          <a:bodyPr>
            <a:normAutofit fontScale="40000" lnSpcReduction="20000"/>
          </a:bodyPr>
          <a:lstStyle/>
          <a:p>
            <a:r>
              <a:rPr lang="cs-CZ" dirty="0">
                <a:hlinkClick r:id="rId2"/>
              </a:rPr>
              <a:t>http://ensina.rtp.pt/artigo/mascaras-revelam-tradicoes-transmontanas/</a:t>
            </a:r>
            <a:endParaRPr lang="pt-PT" dirty="0"/>
          </a:p>
          <a:p>
            <a:endParaRPr lang="cs-CZ" dirty="0"/>
          </a:p>
        </p:txBody>
      </p:sp>
      <p:sp>
        <p:nvSpPr>
          <p:cNvPr id="4" name="Zástupný obsah 3">
            <a:extLst>
              <a:ext uri="{FF2B5EF4-FFF2-40B4-BE49-F238E27FC236}">
                <a16:creationId xmlns:a16="http://schemas.microsoft.com/office/drawing/2014/main" id="{ECC9150F-B8AF-4EB2-B80F-DD3F48D3E259}"/>
              </a:ext>
            </a:extLst>
          </p:cNvPr>
          <p:cNvSpPr>
            <a:spLocks noGrp="1"/>
          </p:cNvSpPr>
          <p:nvPr>
            <p:ph sz="half" idx="2"/>
          </p:nvPr>
        </p:nvSpPr>
        <p:spPr/>
        <p:txBody>
          <a:bodyPr/>
          <a:lstStyle/>
          <a:p>
            <a:r>
              <a:rPr lang="pt-BR" dirty="0"/>
              <a:t>Máscaras assustadoras, misteriosas que andam à solta no Inverno transmontano. </a:t>
            </a:r>
            <a:endParaRPr lang="cs-CZ" dirty="0"/>
          </a:p>
        </p:txBody>
      </p:sp>
      <p:sp>
        <p:nvSpPr>
          <p:cNvPr id="5" name="Zástupný text 4">
            <a:extLst>
              <a:ext uri="{FF2B5EF4-FFF2-40B4-BE49-F238E27FC236}">
                <a16:creationId xmlns:a16="http://schemas.microsoft.com/office/drawing/2014/main" id="{C9FA4B71-176D-4B10-B69A-876BD6D3C688}"/>
              </a:ext>
            </a:extLst>
          </p:cNvPr>
          <p:cNvSpPr>
            <a:spLocks noGrp="1"/>
          </p:cNvSpPr>
          <p:nvPr>
            <p:ph type="body" sz="quarter" idx="3"/>
          </p:nvPr>
        </p:nvSpPr>
        <p:spPr>
          <a:xfrm>
            <a:off x="6159500" y="1853423"/>
            <a:ext cx="5183188" cy="823912"/>
          </a:xfrm>
        </p:spPr>
        <p:txBody>
          <a:bodyPr>
            <a:normAutofit fontScale="40000" lnSpcReduction="20000"/>
          </a:bodyPr>
          <a:lstStyle/>
          <a:p>
            <a:r>
              <a:rPr lang="pt-PT" sz="5100" dirty="0"/>
              <a:t>CARETOS:</a:t>
            </a:r>
          </a:p>
          <a:p>
            <a:r>
              <a:rPr lang="pt-PT" dirty="0">
                <a:hlinkClick r:id="rId3"/>
              </a:rPr>
              <a:t>http://ensina.rtp.pt/artigo/caretos-de-carnaval/</a:t>
            </a:r>
            <a:endParaRPr lang="pt-PT" dirty="0"/>
          </a:p>
          <a:p>
            <a:r>
              <a:rPr lang="pt-PT" dirty="0">
                <a:hlinkClick r:id="rId4"/>
              </a:rPr>
              <a:t>https://www.youtube.com/watch?v=RbNMOL864v0&amp;list=RDcNdy9FB1BSc&amp;index=3</a:t>
            </a:r>
            <a:endParaRPr lang="pt-PT" dirty="0"/>
          </a:p>
          <a:p>
            <a:endParaRPr lang="pt-PT" dirty="0"/>
          </a:p>
          <a:p>
            <a:endParaRPr lang="cs-CZ" dirty="0"/>
          </a:p>
        </p:txBody>
      </p:sp>
      <p:pic>
        <p:nvPicPr>
          <p:cNvPr id="9" name="Zástupný obsah 8">
            <a:extLst>
              <a:ext uri="{FF2B5EF4-FFF2-40B4-BE49-F238E27FC236}">
                <a16:creationId xmlns:a16="http://schemas.microsoft.com/office/drawing/2014/main" id="{1DCC553C-EFAD-4CF2-8638-434F1F43AE9C}"/>
              </a:ext>
            </a:extLst>
          </p:cNvPr>
          <p:cNvPicPr>
            <a:picLocks noGrp="1" noChangeAspect="1"/>
          </p:cNvPicPr>
          <p:nvPr>
            <p:ph sz="quarter" idx="4"/>
          </p:nvPr>
        </p:nvPicPr>
        <p:blipFill>
          <a:blip r:embed="rId5"/>
          <a:stretch>
            <a:fillRect/>
          </a:stretch>
        </p:blipFill>
        <p:spPr>
          <a:xfrm>
            <a:off x="6045166" y="2505075"/>
            <a:ext cx="5631489" cy="3816211"/>
          </a:xfrm>
          <a:prstGeom prst="rect">
            <a:avLst/>
          </a:prstGeom>
        </p:spPr>
      </p:pic>
      <p:pic>
        <p:nvPicPr>
          <p:cNvPr id="7" name="Obrázek 6">
            <a:extLst>
              <a:ext uri="{FF2B5EF4-FFF2-40B4-BE49-F238E27FC236}">
                <a16:creationId xmlns:a16="http://schemas.microsoft.com/office/drawing/2014/main" id="{D8811D88-D4FE-4BBA-81A9-292619A1F416}"/>
              </a:ext>
            </a:extLst>
          </p:cNvPr>
          <p:cNvPicPr>
            <a:picLocks noChangeAspect="1"/>
          </p:cNvPicPr>
          <p:nvPr/>
        </p:nvPicPr>
        <p:blipFill>
          <a:blip r:embed="rId6"/>
          <a:stretch>
            <a:fillRect/>
          </a:stretch>
        </p:blipFill>
        <p:spPr>
          <a:xfrm>
            <a:off x="7726016" y="183340"/>
            <a:ext cx="2531165" cy="1090629"/>
          </a:xfrm>
          <a:prstGeom prst="rect">
            <a:avLst/>
          </a:prstGeom>
        </p:spPr>
      </p:pic>
    </p:spTree>
    <p:extLst>
      <p:ext uri="{BB962C8B-B14F-4D97-AF65-F5344CB8AC3E}">
        <p14:creationId xmlns:p14="http://schemas.microsoft.com/office/powerpoint/2010/main" val="145973938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Širokoúhlá obrazovka</PresentationFormat>
  <Paragraphs>145</Paragraphs>
  <Slides>25</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REGIÃO NORTE</vt:lpstr>
      <vt:lpstr>Prezentace aplikace PowerPoint</vt:lpstr>
      <vt:lpstr>A Região Norte compreende 86 concelhos (27,8% do total nacional).</vt:lpstr>
      <vt:lpstr>Região vinícola https://turiventos-turismoeventos.blogs.sapo.pt/mapa-vinicola-de-portugal-19932 </vt:lpstr>
      <vt:lpstr>Paisagens do Douro:</vt:lpstr>
      <vt:lpstr>Parque Nacional da Peneda do Gerês</vt:lpstr>
      <vt:lpstr>Descubra esta região de Portugal:</vt:lpstr>
      <vt:lpstr>Rabelos     http://ensina.rtp.pt/artigo/douro-abaixo-douro-acima-a-aventura-dos-rabelos/     </vt:lpstr>
      <vt:lpstr>Máscaras transmontanas</vt:lpstr>
      <vt:lpstr>Festas e romarias</vt:lpstr>
      <vt:lpstr>Centros Urbanos:</vt:lpstr>
      <vt:lpstr>Traje minhoto</vt:lpstr>
      <vt:lpstr>As formas e estilos da Filigrana Portuguesa</vt:lpstr>
      <vt:lpstr>Coração de Viana - Brincos Rainha – Arrecadas -Colares de Contas</vt:lpstr>
      <vt:lpstr>Filigrana </vt:lpstr>
      <vt:lpstr>Instrumentos musicais: </vt:lpstr>
      <vt:lpstr>Prezentace aplikace PowerPoint</vt:lpstr>
      <vt:lpstr>Prezentace aplikace PowerPoint</vt:lpstr>
      <vt:lpstr>Prezentace aplikace PowerPoint</vt:lpstr>
      <vt:lpstr>Rabeca </vt:lpstr>
      <vt:lpstr>Prezentace aplikace PowerPoint</vt:lpstr>
      <vt:lpstr>Pauliteiros de Miranda https://www.youtube.com/results?search_query=pauliteiros+miranda+do+douro </vt:lpstr>
      <vt:lpstr>Gastronomia : https://www.clubevinhosportugueses.pt/vinhos/regioes/vinho-verde/gastronomia-minhota-e-vinhos-verdes/  </vt:lpstr>
      <vt:lpstr>Doces conventuais: https://www.receitasemenus.net/doces-conventuais-por-regiao-de-portugal/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REGIÃO NORTE</dc:title>
  <dc:creator>Fatima Nery</dc:creator>
  <cp:lastModifiedBy>Maria de Fátima Baptista Nery Plch</cp:lastModifiedBy>
  <cp:revision>57</cp:revision>
  <dcterms:created xsi:type="dcterms:W3CDTF">2019-02-21T16:50:49Z</dcterms:created>
  <dcterms:modified xsi:type="dcterms:W3CDTF">2022-02-24T12:39:07Z</dcterms:modified>
</cp:coreProperties>
</file>