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6" r:id="rId4"/>
    <p:sldId id="269" r:id="rId5"/>
    <p:sldId id="271" r:id="rId6"/>
    <p:sldId id="272" r:id="rId7"/>
    <p:sldId id="273" r:id="rId8"/>
    <p:sldId id="274" r:id="rId9"/>
    <p:sldId id="275" r:id="rId10"/>
    <p:sldId id="316" r:id="rId11"/>
    <p:sldId id="260" r:id="rId12"/>
    <p:sldId id="277" r:id="rId13"/>
    <p:sldId id="312" r:id="rId14"/>
    <p:sldId id="280" r:id="rId15"/>
    <p:sldId id="281" r:id="rId16"/>
    <p:sldId id="282" r:id="rId17"/>
    <p:sldId id="285" r:id="rId18"/>
    <p:sldId id="286" r:id="rId19"/>
    <p:sldId id="314" r:id="rId20"/>
    <p:sldId id="288" r:id="rId21"/>
    <p:sldId id="290" r:id="rId22"/>
    <p:sldId id="292" r:id="rId23"/>
    <p:sldId id="293" r:id="rId24"/>
    <p:sldId id="294" r:id="rId25"/>
    <p:sldId id="295" r:id="rId26"/>
    <p:sldId id="296" r:id="rId27"/>
    <p:sldId id="279" r:id="rId28"/>
    <p:sldId id="297" r:id="rId29"/>
    <p:sldId id="291" r:id="rId30"/>
    <p:sldId id="298" r:id="rId31"/>
    <p:sldId id="322" r:id="rId32"/>
    <p:sldId id="301" r:id="rId33"/>
    <p:sldId id="302" r:id="rId34"/>
    <p:sldId id="303" r:id="rId35"/>
    <p:sldId id="300" r:id="rId36"/>
    <p:sldId id="304" r:id="rId37"/>
    <p:sldId id="305" r:id="rId38"/>
    <p:sldId id="318" r:id="rId39"/>
    <p:sldId id="317" r:id="rId40"/>
    <p:sldId id="320" r:id="rId41"/>
    <p:sldId id="310" r:id="rId42"/>
    <p:sldId id="311" r:id="rId43"/>
    <p:sldId id="32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84734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51111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E5C8D6-9140-44DB-8961-D0935579F24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427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14CC0763-11E1-4E9C-9332-29E505DE48E7}" type="datetimeFigureOut">
              <a:rPr lang="pt-BR" smtClean="0"/>
              <a:t>20/04/2021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196436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14CC0763-11E1-4E9C-9332-29E505DE48E7}" type="datetimeFigureOut">
              <a:rPr lang="pt-BR" smtClean="0"/>
              <a:t>20/04/2021</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E5C8D6-9140-44DB-8961-D0935579F24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153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14CC0763-11E1-4E9C-9332-29E505DE48E7}" type="datetimeFigureOut">
              <a:rPr lang="pt-BR" smtClean="0"/>
              <a:t>20/04/2021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3560437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123676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55184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268904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4CC0763-11E1-4E9C-9332-29E505DE48E7}" type="datetimeFigureOut">
              <a:rPr lang="pt-BR" smtClean="0"/>
              <a:t>20/04/2021</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422129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4CC0763-11E1-4E9C-9332-29E505DE48E7}" type="datetimeFigureOut">
              <a:rPr lang="pt-BR" smtClean="0"/>
              <a:t>20/04/2021</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393308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4CC0763-11E1-4E9C-9332-29E505DE48E7}" type="datetimeFigureOut">
              <a:rPr lang="pt-BR" smtClean="0"/>
              <a:t>20/04/2021</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264436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4CC0763-11E1-4E9C-9332-29E505DE48E7}" type="datetimeFigureOut">
              <a:rPr lang="pt-BR" smtClean="0"/>
              <a:t>20/04/2021</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231057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C0763-11E1-4E9C-9332-29E505DE48E7}" type="datetimeFigureOut">
              <a:rPr lang="pt-BR" smtClean="0"/>
              <a:t>20/04/2021</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60924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14CC0763-11E1-4E9C-9332-29E505DE48E7}" type="datetimeFigureOut">
              <a:rPr lang="pt-BR" smtClean="0"/>
              <a:t>20/04/2021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290547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14CC0763-11E1-4E9C-9332-29E505DE48E7}" type="datetimeFigureOut">
              <a:rPr lang="pt-BR" smtClean="0"/>
              <a:t>20/04/2021</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E5C8D6-9140-44DB-8961-D0935579F24E}" type="slidenum">
              <a:rPr lang="pt-BR" smtClean="0"/>
              <a:t>‹nº›</a:t>
            </a:fld>
            <a:endParaRPr lang="pt-BR"/>
          </a:p>
        </p:txBody>
      </p:sp>
    </p:spTree>
    <p:extLst>
      <p:ext uri="{BB962C8B-B14F-4D97-AF65-F5344CB8AC3E}">
        <p14:creationId xmlns:p14="http://schemas.microsoft.com/office/powerpoint/2010/main" val="325214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4CC0763-11E1-4E9C-9332-29E505DE48E7}" type="datetimeFigureOut">
              <a:rPr lang="pt-BR" smtClean="0"/>
              <a:t>20/04/2021</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E5C8D6-9140-44DB-8961-D0935579F24E}" type="slidenum">
              <a:rPr lang="pt-BR" smtClean="0"/>
              <a:t>‹nº›</a:t>
            </a:fld>
            <a:endParaRPr lang="pt-BR"/>
          </a:p>
        </p:txBody>
      </p:sp>
    </p:spTree>
    <p:extLst>
      <p:ext uri="{BB962C8B-B14F-4D97-AF65-F5344CB8AC3E}">
        <p14:creationId xmlns:p14="http://schemas.microsoft.com/office/powerpoint/2010/main" val="1225191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mailto:vaniacassebgalvao@gmail.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23BF355-3085-47D1-9FAE-F95E623CEBD8}"/>
              </a:ext>
            </a:extLst>
          </p:cNvPr>
          <p:cNvSpPr>
            <a:spLocks noGrp="1"/>
          </p:cNvSpPr>
          <p:nvPr>
            <p:ph idx="4294967295"/>
          </p:nvPr>
        </p:nvSpPr>
        <p:spPr>
          <a:xfrm>
            <a:off x="4598504" y="702364"/>
            <a:ext cx="7381461" cy="5158685"/>
          </a:xfrm>
        </p:spPr>
        <p:txBody>
          <a:bodyPr>
            <a:normAutofit/>
          </a:bodyPr>
          <a:lstStyle/>
          <a:p>
            <a:pPr marL="0" indent="0">
              <a:buNone/>
            </a:pPr>
            <a:endParaRPr lang="pt-BR" b="1" dirty="0"/>
          </a:p>
          <a:p>
            <a:pPr marL="0" indent="0">
              <a:buNone/>
            </a:pPr>
            <a:endParaRPr lang="pt-BR" b="1" dirty="0"/>
          </a:p>
          <a:p>
            <a:pPr marL="0" indent="0">
              <a:buNone/>
            </a:pPr>
            <a:endParaRPr lang="pt-BR" b="1" dirty="0"/>
          </a:p>
          <a:p>
            <a:pPr marL="0" indent="0">
              <a:buNone/>
            </a:pPr>
            <a:endParaRPr lang="pt-BR" b="1" dirty="0"/>
          </a:p>
          <a:p>
            <a:pPr marL="0" indent="0">
              <a:buNone/>
            </a:pPr>
            <a:endParaRPr lang="pt-BR" b="1" dirty="0"/>
          </a:p>
          <a:p>
            <a:pPr marL="0" indent="0">
              <a:buNone/>
            </a:pPr>
            <a:endParaRPr lang="pt-BR" b="1" dirty="0"/>
          </a:p>
          <a:p>
            <a:pPr marL="0" indent="0">
              <a:buNone/>
            </a:pPr>
            <a:endParaRPr lang="pt-BR" b="1" dirty="0"/>
          </a:p>
          <a:p>
            <a:pPr marL="0" indent="0">
              <a:buNone/>
            </a:pPr>
            <a:r>
              <a:rPr lang="pt-BR" sz="3200" dirty="0"/>
              <a:t>La prima </a:t>
            </a:r>
            <a:r>
              <a:rPr lang="pt-BR" sz="3200" dirty="0" err="1"/>
              <a:t>grammatica</a:t>
            </a:r>
            <a:r>
              <a:rPr lang="pt-BR" sz="3200" dirty="0"/>
              <a:t> </a:t>
            </a:r>
            <a:r>
              <a:rPr lang="pt-BR" sz="3200" dirty="0" err="1"/>
              <a:t>della</a:t>
            </a:r>
            <a:r>
              <a:rPr lang="pt-BR" sz="3200" dirty="0"/>
              <a:t> </a:t>
            </a:r>
            <a:r>
              <a:rPr lang="pt-BR" sz="3200" dirty="0" err="1"/>
              <a:t>lingua</a:t>
            </a:r>
            <a:r>
              <a:rPr lang="pt-BR" sz="3200" dirty="0"/>
              <a:t> </a:t>
            </a:r>
            <a:r>
              <a:rPr lang="pt-BR" sz="3200" dirty="0" err="1"/>
              <a:t>portoghese</a:t>
            </a:r>
            <a:r>
              <a:rPr lang="pt-BR" sz="3200" dirty="0"/>
              <a:t> come </a:t>
            </a:r>
            <a:r>
              <a:rPr lang="pt-BR" sz="3200" dirty="0" err="1"/>
              <a:t>produzione</a:t>
            </a:r>
            <a:r>
              <a:rPr lang="pt-BR" sz="3200" dirty="0"/>
              <a:t>  </a:t>
            </a:r>
            <a:r>
              <a:rPr lang="pt-BR" sz="3200" dirty="0" err="1"/>
              <a:t>umanista-rinascimentale</a:t>
            </a:r>
            <a:r>
              <a:rPr lang="pt-BR" sz="3200" dirty="0"/>
              <a:t> </a:t>
            </a:r>
          </a:p>
          <a:p>
            <a:pPr marL="0" indent="0">
              <a:buNone/>
            </a:pPr>
            <a:r>
              <a:rPr lang="pt-BR" dirty="0"/>
              <a:t>Vânia Cristina Casseb Galvão (UFG/CNPq-UNISALENTO-ISUFI)</a:t>
            </a:r>
          </a:p>
        </p:txBody>
      </p:sp>
      <p:sp>
        <p:nvSpPr>
          <p:cNvPr id="2" name="Título 1">
            <a:extLst>
              <a:ext uri="{FF2B5EF4-FFF2-40B4-BE49-F238E27FC236}">
                <a16:creationId xmlns:a16="http://schemas.microsoft.com/office/drawing/2014/main" id="{0192809A-064B-4850-B141-5C4204462C89}"/>
              </a:ext>
            </a:extLst>
          </p:cNvPr>
          <p:cNvSpPr>
            <a:spLocks noGrp="1"/>
          </p:cNvSpPr>
          <p:nvPr>
            <p:ph type="title" idx="4294967295"/>
          </p:nvPr>
        </p:nvSpPr>
        <p:spPr>
          <a:xfrm>
            <a:off x="0" y="446088"/>
            <a:ext cx="3505200" cy="976312"/>
          </a:xfrm>
        </p:spPr>
        <p:txBody>
          <a:bodyPr>
            <a:normAutofit fontScale="90000"/>
          </a:bodyPr>
          <a:lstStyle/>
          <a:p>
            <a:br>
              <a:rPr lang="pt-BR" sz="2800" b="1" dirty="0"/>
            </a:br>
            <a:br>
              <a:rPr lang="pt-BR" sz="2800" b="1" dirty="0"/>
            </a:br>
            <a:br>
              <a:rPr lang="pt-BR" sz="2800" b="1" dirty="0"/>
            </a:br>
            <a:endParaRPr lang="pt-BR" sz="2800" dirty="0"/>
          </a:p>
        </p:txBody>
      </p:sp>
      <p:sp>
        <p:nvSpPr>
          <p:cNvPr id="5" name="AutoShape 2" descr="Resultado de imagem para unive venezia logo imagens">
            <a:extLst>
              <a:ext uri="{FF2B5EF4-FFF2-40B4-BE49-F238E27FC236}">
                <a16:creationId xmlns:a16="http://schemas.microsoft.com/office/drawing/2014/main" id="{F79F1E33-12D5-444C-879D-914530139F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Resultado de imagem para unive venezia logo imagens">
            <a:extLst>
              <a:ext uri="{FF2B5EF4-FFF2-40B4-BE49-F238E27FC236}">
                <a16:creationId xmlns:a16="http://schemas.microsoft.com/office/drawing/2014/main" id="{DCA5315E-0D63-4D95-8915-617C4255D80F}"/>
              </a:ext>
            </a:extLst>
          </p:cNvPr>
          <p:cNvSpPr>
            <a:spLocks noChangeAspect="1" noChangeArrowheads="1"/>
          </p:cNvSpPr>
          <p:nvPr/>
        </p:nvSpPr>
        <p:spPr bwMode="auto">
          <a:xfrm>
            <a:off x="6096000" y="341574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031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FCB99-A080-44C1-B249-A9094199210C}"/>
              </a:ext>
            </a:extLst>
          </p:cNvPr>
          <p:cNvSpPr>
            <a:spLocks noGrp="1"/>
          </p:cNvSpPr>
          <p:nvPr>
            <p:ph type="title"/>
          </p:nvPr>
        </p:nvSpPr>
        <p:spPr>
          <a:xfrm>
            <a:off x="2592925" y="624110"/>
            <a:ext cx="8911687" cy="873386"/>
          </a:xfrm>
        </p:spPr>
        <p:txBody>
          <a:bodyPr/>
          <a:lstStyle/>
          <a:p>
            <a:r>
              <a:rPr lang="pt-BR" dirty="0"/>
              <a:t>Fernão de Oliveira (1507-c.1581)</a:t>
            </a:r>
          </a:p>
        </p:txBody>
      </p:sp>
      <p:pic>
        <p:nvPicPr>
          <p:cNvPr id="1026" name="Picture 2" descr="FernÃ£o de Oliveira 4bpblogspotcom0N5zuU8LSBsTVQuOjGVEIAAAAAAA">
            <a:extLst>
              <a:ext uri="{FF2B5EF4-FFF2-40B4-BE49-F238E27FC236}">
                <a16:creationId xmlns:a16="http://schemas.microsoft.com/office/drawing/2014/main" id="{40A5CF29-D536-47A4-BAB7-01E09CDAA3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3374" y="2001078"/>
            <a:ext cx="5148539" cy="363109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73425669-D480-4609-BF69-6BA30B9615AA}"/>
              </a:ext>
            </a:extLst>
          </p:cNvPr>
          <p:cNvSpPr/>
          <p:nvPr/>
        </p:nvSpPr>
        <p:spPr>
          <a:xfrm>
            <a:off x="3262532" y="5722490"/>
            <a:ext cx="6428363" cy="369332"/>
          </a:xfrm>
          <a:prstGeom prst="rect">
            <a:avLst/>
          </a:prstGeom>
        </p:spPr>
        <p:txBody>
          <a:bodyPr wrap="none">
            <a:spAutoFit/>
          </a:bodyPr>
          <a:lstStyle/>
          <a:p>
            <a:r>
              <a:rPr lang="pt-BR" dirty="0"/>
              <a:t>Fonte: https://alchetron.com/Fern%C3%A3o-de-Oliveira</a:t>
            </a:r>
          </a:p>
        </p:txBody>
      </p:sp>
    </p:spTree>
    <p:extLst>
      <p:ext uri="{BB962C8B-B14F-4D97-AF65-F5344CB8AC3E}">
        <p14:creationId xmlns:p14="http://schemas.microsoft.com/office/powerpoint/2010/main" val="329155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77BEE-8B20-400D-924F-3C66AF0D8897}"/>
              </a:ext>
            </a:extLst>
          </p:cNvPr>
          <p:cNvSpPr>
            <a:spLocks noGrp="1"/>
          </p:cNvSpPr>
          <p:nvPr>
            <p:ph type="title"/>
          </p:nvPr>
        </p:nvSpPr>
        <p:spPr/>
        <p:txBody>
          <a:bodyPr>
            <a:normAutofit fontScale="90000"/>
          </a:bodyPr>
          <a:lstStyle/>
          <a:p>
            <a:r>
              <a:rPr lang="pt-BR" dirty="0"/>
              <a:t>La “</a:t>
            </a:r>
            <a:r>
              <a:rPr lang="pt-BR" dirty="0" err="1"/>
              <a:t>Grammatica</a:t>
            </a:r>
            <a:r>
              <a:rPr lang="pt-BR" dirty="0"/>
              <a:t> da </a:t>
            </a:r>
            <a:r>
              <a:rPr lang="pt-BR" dirty="0" err="1"/>
              <a:t>lingoagem</a:t>
            </a:r>
            <a:r>
              <a:rPr lang="pt-BR" dirty="0"/>
              <a:t> portuguesa” (Fernão de Oliveira,1536) </a:t>
            </a:r>
            <a:br>
              <a:rPr lang="pt-BR" dirty="0"/>
            </a:br>
            <a:endParaRPr lang="pt-BR" dirty="0"/>
          </a:p>
        </p:txBody>
      </p:sp>
      <p:pic>
        <p:nvPicPr>
          <p:cNvPr id="4" name="Espaço Reservado para Conteúdo 3">
            <a:extLst>
              <a:ext uri="{FF2B5EF4-FFF2-40B4-BE49-F238E27FC236}">
                <a16:creationId xmlns:a16="http://schemas.microsoft.com/office/drawing/2014/main" id="{F5BBDBE8-9B8D-4B8C-81C6-3C61FB11D6F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8017" y="1696278"/>
            <a:ext cx="4426226" cy="4346713"/>
          </a:xfrm>
          <a:prstGeom prst="rect">
            <a:avLst/>
          </a:prstGeom>
          <a:noFill/>
          <a:ln>
            <a:noFill/>
          </a:ln>
        </p:spPr>
      </p:pic>
      <p:sp>
        <p:nvSpPr>
          <p:cNvPr id="3" name="Retângulo 2">
            <a:extLst>
              <a:ext uri="{FF2B5EF4-FFF2-40B4-BE49-F238E27FC236}">
                <a16:creationId xmlns:a16="http://schemas.microsoft.com/office/drawing/2014/main" id="{65F3BDAB-6773-4259-8811-07B64A9839D5}"/>
              </a:ext>
            </a:extLst>
          </p:cNvPr>
          <p:cNvSpPr/>
          <p:nvPr/>
        </p:nvSpPr>
        <p:spPr>
          <a:xfrm>
            <a:off x="3048000" y="6034562"/>
            <a:ext cx="6096000" cy="646331"/>
          </a:xfrm>
          <a:prstGeom prst="rect">
            <a:avLst/>
          </a:prstGeom>
        </p:spPr>
        <p:txBody>
          <a:bodyPr>
            <a:spAutoFit/>
          </a:bodyPr>
          <a:lstStyle/>
          <a:p>
            <a:pPr marL="540000" algn="just">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Figura 2. </a:t>
            </a:r>
            <a:r>
              <a:rPr lang="pt-BR" dirty="0" err="1">
                <a:latin typeface="Times New Roman" panose="02020603050405020304" pitchFamily="18" charset="0"/>
                <a:ea typeface="Calibri" panose="020F0502020204030204" pitchFamily="34" charset="0"/>
                <a:cs typeface="Times New Roman" panose="02020603050405020304" pitchFamily="18" charset="0"/>
              </a:rPr>
              <a:t>Copertina</a:t>
            </a:r>
            <a:r>
              <a:rPr lang="pt-BR" dirty="0">
                <a:latin typeface="Times New Roman" panose="02020603050405020304" pitchFamily="18" charset="0"/>
                <a:ea typeface="Calibri" panose="020F0502020204030204" pitchFamily="34" charset="0"/>
                <a:cs typeface="Times New Roman" panose="02020603050405020304" pitchFamily="18" charset="0"/>
              </a:rPr>
              <a:t> </a:t>
            </a:r>
            <a:r>
              <a:rPr lang="pt-BR" dirty="0" err="1">
                <a:latin typeface="Times New Roman" panose="02020603050405020304" pitchFamily="18" charset="0"/>
                <a:ea typeface="Calibri" panose="020F0502020204030204" pitchFamily="34" charset="0"/>
                <a:cs typeface="Times New Roman" panose="02020603050405020304" pitchFamily="18" charset="0"/>
              </a:rPr>
              <a:t>della</a:t>
            </a:r>
            <a:r>
              <a:rPr lang="pt-BR" dirty="0">
                <a:latin typeface="Times New Roman" panose="02020603050405020304" pitchFamily="18" charset="0"/>
                <a:ea typeface="Calibri" panose="020F0502020204030204" pitchFamily="34" charset="0"/>
                <a:cs typeface="Times New Roman" panose="02020603050405020304" pitchFamily="18" charset="0"/>
              </a:rPr>
              <a:t> </a:t>
            </a:r>
            <a:r>
              <a:rPr lang="pt-BR" dirty="0" err="1">
                <a:latin typeface="Times New Roman" panose="02020603050405020304" pitchFamily="18" charset="0"/>
                <a:ea typeface="Calibri" panose="020F0502020204030204" pitchFamily="34" charset="0"/>
                <a:cs typeface="Times New Roman" panose="02020603050405020304" pitchFamily="18" charset="0"/>
              </a:rPr>
              <a:t>Grammatica</a:t>
            </a:r>
            <a:r>
              <a:rPr lang="pt-BR" dirty="0">
                <a:latin typeface="Times New Roman" panose="02020603050405020304" pitchFamily="18" charset="0"/>
                <a:ea typeface="Calibri" panose="020F0502020204030204" pitchFamily="34" charset="0"/>
                <a:cs typeface="Times New Roman" panose="02020603050405020304" pitchFamily="18" charset="0"/>
              </a:rPr>
              <a:t> da </a:t>
            </a:r>
            <a:r>
              <a:rPr lang="pt-BR" dirty="0" err="1">
                <a:latin typeface="Times New Roman" panose="02020603050405020304" pitchFamily="18" charset="0"/>
                <a:ea typeface="Calibri" panose="020F0502020204030204" pitchFamily="34" charset="0"/>
                <a:cs typeface="Times New Roman" panose="02020603050405020304" pitchFamily="18" charset="0"/>
              </a:rPr>
              <a:t>Lingoagem</a:t>
            </a:r>
            <a:r>
              <a:rPr lang="pt-BR" dirty="0">
                <a:latin typeface="Times New Roman" panose="02020603050405020304" pitchFamily="18" charset="0"/>
                <a:ea typeface="Calibri" panose="020F0502020204030204" pitchFamily="34" charset="0"/>
                <a:cs typeface="Times New Roman" panose="02020603050405020304" pitchFamily="18" charset="0"/>
              </a:rPr>
              <a:t> Portuguesa   </a:t>
            </a:r>
            <a:endParaRPr lang="pt-B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24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E7B39-BB9B-4D7B-BC38-D7675385B123}"/>
              </a:ext>
            </a:extLst>
          </p:cNvPr>
          <p:cNvSpPr>
            <a:spLocks noGrp="1"/>
          </p:cNvSpPr>
          <p:nvPr>
            <p:ph type="title"/>
          </p:nvPr>
        </p:nvSpPr>
        <p:spPr/>
        <p:txBody>
          <a:bodyPr>
            <a:normAutofit/>
          </a:bodyPr>
          <a:lstStyle/>
          <a:p>
            <a:r>
              <a:rPr lang="it-IT" sz="3200" dirty="0"/>
              <a:t>La GFO e il suo contesto di produzione</a:t>
            </a:r>
            <a:endParaRPr lang="pt-BR" sz="3200" dirty="0"/>
          </a:p>
        </p:txBody>
      </p:sp>
      <p:sp>
        <p:nvSpPr>
          <p:cNvPr id="3" name="Espaço Reservado para Conteúdo 2">
            <a:extLst>
              <a:ext uri="{FF2B5EF4-FFF2-40B4-BE49-F238E27FC236}">
                <a16:creationId xmlns:a16="http://schemas.microsoft.com/office/drawing/2014/main" id="{7BEAEEF2-C91C-44DF-AE94-BB3C17593131}"/>
              </a:ext>
            </a:extLst>
          </p:cNvPr>
          <p:cNvSpPr>
            <a:spLocks noGrp="1"/>
          </p:cNvSpPr>
          <p:nvPr>
            <p:ph idx="1"/>
          </p:nvPr>
        </p:nvSpPr>
        <p:spPr>
          <a:xfrm>
            <a:off x="1475874" y="1510747"/>
            <a:ext cx="10028738" cy="4823791"/>
          </a:xfrm>
        </p:spPr>
        <p:txBody>
          <a:bodyPr>
            <a:normAutofit/>
          </a:bodyPr>
          <a:lstStyle/>
          <a:p>
            <a:pPr marL="0" indent="0">
              <a:buNone/>
            </a:pPr>
            <a:endParaRPr lang="pt-BR" dirty="0"/>
          </a:p>
          <a:p>
            <a:r>
              <a:rPr lang="it-IT" dirty="0"/>
              <a:t>Scritta a Lisbona con la proposta di essere la "prima annotazione della lingua portoghese« (FO).</a:t>
            </a:r>
          </a:p>
          <a:p>
            <a:r>
              <a:rPr lang="it-IT" dirty="0"/>
              <a:t>Questa frase definisce il tema e già rivela la mancanza di rigore del testo, una  concessione al carattere rigoroso, pianificato e disciplinato della codifica grammaticale del tempo.</a:t>
            </a:r>
          </a:p>
          <a:p>
            <a:r>
              <a:rPr lang="it-IT" dirty="0"/>
              <a:t>L'opera rivela l'ampia formazione del suo autore e presenta una forte connotazione pedagogica, filologica e funzionalista in quanto riguarda il cambiamento semantico, il linguaggio metaforico, senza trascurare i temi centrali degli studi linguistici, come la fonetica, morfologia e sintassi.</a:t>
            </a:r>
            <a:endParaRPr lang="pt-BR" dirty="0"/>
          </a:p>
        </p:txBody>
      </p:sp>
    </p:spTree>
    <p:extLst>
      <p:ext uri="{BB962C8B-B14F-4D97-AF65-F5344CB8AC3E}">
        <p14:creationId xmlns:p14="http://schemas.microsoft.com/office/powerpoint/2010/main" val="98551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4B25E-CD22-43D1-B12F-E0F60BBCB81F}"/>
              </a:ext>
            </a:extLst>
          </p:cNvPr>
          <p:cNvSpPr>
            <a:spLocks noGrp="1"/>
          </p:cNvSpPr>
          <p:nvPr>
            <p:ph type="title"/>
          </p:nvPr>
        </p:nvSpPr>
        <p:spPr/>
        <p:txBody>
          <a:bodyPr/>
          <a:lstStyle/>
          <a:p>
            <a:r>
              <a:rPr lang="pt-BR" dirty="0" err="1"/>
              <a:t>L'originalità</a:t>
            </a:r>
            <a:r>
              <a:rPr lang="pt-BR" dirty="0"/>
              <a:t> </a:t>
            </a:r>
            <a:r>
              <a:rPr lang="pt-BR" dirty="0" err="1"/>
              <a:t>della</a:t>
            </a:r>
            <a:r>
              <a:rPr lang="pt-BR" dirty="0"/>
              <a:t> GFO</a:t>
            </a:r>
          </a:p>
        </p:txBody>
      </p:sp>
      <p:sp>
        <p:nvSpPr>
          <p:cNvPr id="3" name="Espaço Reservado para Conteúdo 2">
            <a:extLst>
              <a:ext uri="{FF2B5EF4-FFF2-40B4-BE49-F238E27FC236}">
                <a16:creationId xmlns:a16="http://schemas.microsoft.com/office/drawing/2014/main" id="{999861B2-0B02-4CDD-9E4C-45DD16E44AE3}"/>
              </a:ext>
            </a:extLst>
          </p:cNvPr>
          <p:cNvSpPr>
            <a:spLocks noGrp="1"/>
          </p:cNvSpPr>
          <p:nvPr>
            <p:ph idx="1"/>
          </p:nvPr>
        </p:nvSpPr>
        <p:spPr>
          <a:xfrm>
            <a:off x="1684421" y="1507958"/>
            <a:ext cx="9820191" cy="4403264"/>
          </a:xfrm>
        </p:spPr>
        <p:txBody>
          <a:bodyPr>
            <a:normAutofit/>
          </a:bodyPr>
          <a:lstStyle/>
          <a:p>
            <a:r>
              <a:rPr lang="it-IT" dirty="0"/>
              <a:t>Notoria conoscenza della natura del linguaggio e del modo in cui il contenuto è organizzato in modo discorsivo.</a:t>
            </a:r>
          </a:p>
          <a:p>
            <a:r>
              <a:rPr lang="it-IT" dirty="0"/>
              <a:t>Esempio: il modo non ortodosso come i suoni del portoghese sono descriti fa che al  passato la GFO fosse riconosciuta come "un'opera interessante di un curioso", ma non come "l’arte ".</a:t>
            </a:r>
          </a:p>
          <a:p>
            <a:r>
              <a:rPr lang="it-IT" dirty="0"/>
              <a:t>"Oliveira è tra tutti i grammatici del sedicesimo secolo quello le cui osservazioni fonetiche sono più precise e perspicaci." (Paiva, 2009, p. 171).</a:t>
            </a:r>
          </a:p>
          <a:p>
            <a:r>
              <a:rPr lang="it-IT" dirty="0"/>
              <a:t> Woll (2000 apud Coimbra, 2009, p. 299) riconosce FO come il più grande fonetico della romania rinascimentale.</a:t>
            </a:r>
          </a:p>
          <a:p>
            <a:r>
              <a:rPr lang="it-IT" dirty="0"/>
              <a:t>"È stata la prima grammatica pubblicata in portoghese, la prima ad essere pubblicata dell portoghese e per un portoghese, la prima ad essere pubblicata in Portoghese e in Portogallo." (Nogueira, 1933, p. 7 apud Assunção e Santos, 2009, p. 123)</a:t>
            </a:r>
            <a:endParaRPr lang="pt-BR" dirty="0"/>
          </a:p>
        </p:txBody>
      </p:sp>
    </p:spTree>
    <p:extLst>
      <p:ext uri="{BB962C8B-B14F-4D97-AF65-F5344CB8AC3E}">
        <p14:creationId xmlns:p14="http://schemas.microsoft.com/office/powerpoint/2010/main" val="359903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D3818-C3B5-438A-87A0-AA21DB3551C9}"/>
              </a:ext>
            </a:extLst>
          </p:cNvPr>
          <p:cNvSpPr>
            <a:spLocks noGrp="1"/>
          </p:cNvSpPr>
          <p:nvPr>
            <p:ph type="title"/>
          </p:nvPr>
        </p:nvSpPr>
        <p:spPr>
          <a:xfrm>
            <a:off x="2592925" y="624110"/>
            <a:ext cx="8911687" cy="835722"/>
          </a:xfrm>
        </p:spPr>
        <p:txBody>
          <a:bodyPr>
            <a:normAutofit/>
          </a:bodyPr>
          <a:lstStyle/>
          <a:p>
            <a:r>
              <a:rPr lang="pt-BR" dirty="0" err="1"/>
              <a:t>L'influenza</a:t>
            </a:r>
            <a:r>
              <a:rPr lang="pt-BR" dirty="0"/>
              <a:t> </a:t>
            </a:r>
            <a:r>
              <a:rPr lang="pt-BR" dirty="0" err="1"/>
              <a:t>di</a:t>
            </a:r>
            <a:r>
              <a:rPr lang="pt-BR" dirty="0"/>
              <a:t> </a:t>
            </a:r>
            <a:r>
              <a:rPr lang="pt-BR" dirty="0" err="1"/>
              <a:t>Aristotele</a:t>
            </a:r>
            <a:r>
              <a:rPr lang="pt-BR" dirty="0"/>
              <a:t> </a:t>
            </a:r>
          </a:p>
        </p:txBody>
      </p:sp>
      <p:sp>
        <p:nvSpPr>
          <p:cNvPr id="3" name="Espaço Reservado para Conteúdo 2">
            <a:extLst>
              <a:ext uri="{FF2B5EF4-FFF2-40B4-BE49-F238E27FC236}">
                <a16:creationId xmlns:a16="http://schemas.microsoft.com/office/drawing/2014/main" id="{8E1739F3-1921-4CE0-A2A2-6D77A1C279B4}"/>
              </a:ext>
            </a:extLst>
          </p:cNvPr>
          <p:cNvSpPr>
            <a:spLocks noGrp="1"/>
          </p:cNvSpPr>
          <p:nvPr>
            <p:ph idx="1"/>
          </p:nvPr>
        </p:nvSpPr>
        <p:spPr>
          <a:xfrm>
            <a:off x="1491916" y="1590261"/>
            <a:ext cx="10012696" cy="4320961"/>
          </a:xfrm>
        </p:spPr>
        <p:txBody>
          <a:bodyPr>
            <a:normAutofit/>
          </a:bodyPr>
          <a:lstStyle/>
          <a:p>
            <a:r>
              <a:rPr lang="it-IT" dirty="0"/>
              <a:t>Il trattamento del cambiamento semantico come l'estensione metaforica operata per analogia.</a:t>
            </a:r>
          </a:p>
          <a:p>
            <a:r>
              <a:rPr lang="it-IT" dirty="0"/>
              <a:t>Chiara appropriazione della teoria della metafora proposta da Aristotele nelle opere Retorica, Poetica e L´Arte Poetica.</a:t>
            </a:r>
          </a:p>
          <a:p>
            <a:r>
              <a:rPr lang="it-IT" dirty="0"/>
              <a:t>"La metafora è la trasposizione nel nome di una cosa in un'altra, trasposizione del genere nella specie, o da specie a genere, o da una specie all'altra, per analogia" (</a:t>
            </a:r>
            <a:r>
              <a:rPr lang="it-IT" i="1" dirty="0"/>
              <a:t>L’Arte Poetica</a:t>
            </a:r>
            <a:r>
              <a:rPr lang="it-IT" dirty="0"/>
              <a:t>, XXI).</a:t>
            </a:r>
          </a:p>
          <a:p>
            <a:r>
              <a:rPr lang="it-IT" dirty="0"/>
              <a:t>FO sviluppa un'analisi descrittiva della metafora e dell'analogia, anticipando le analisi di base per la linguistica cognitiva, coinvolgendo la trasposizione di concetti più concreti, da un dominio di origine, per rappresentare concetti più astratti, un dominio di destinazione e il mantenimento della relazione di somiglianza tra loro.</a:t>
            </a:r>
            <a:endParaRPr lang="pt-BR" dirty="0"/>
          </a:p>
          <a:p>
            <a:endParaRPr lang="pt-BR" dirty="0"/>
          </a:p>
        </p:txBody>
      </p:sp>
    </p:spTree>
    <p:extLst>
      <p:ext uri="{BB962C8B-B14F-4D97-AF65-F5344CB8AC3E}">
        <p14:creationId xmlns:p14="http://schemas.microsoft.com/office/powerpoint/2010/main" val="81911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63438-8F28-4DC9-9C87-6E9F96DD6BA7}"/>
              </a:ext>
            </a:extLst>
          </p:cNvPr>
          <p:cNvSpPr>
            <a:spLocks noGrp="1"/>
          </p:cNvSpPr>
          <p:nvPr>
            <p:ph type="title"/>
          </p:nvPr>
        </p:nvSpPr>
        <p:spPr>
          <a:xfrm>
            <a:off x="2592925" y="624110"/>
            <a:ext cx="8911687" cy="899890"/>
          </a:xfrm>
        </p:spPr>
        <p:txBody>
          <a:bodyPr>
            <a:normAutofit/>
          </a:bodyPr>
          <a:lstStyle/>
          <a:p>
            <a:r>
              <a:rPr lang="pt-BR" dirty="0" err="1"/>
              <a:t>Esempio</a:t>
            </a:r>
            <a:r>
              <a:rPr lang="pt-BR" dirty="0"/>
              <a:t> </a:t>
            </a:r>
            <a:r>
              <a:rPr lang="pt-BR" dirty="0" err="1"/>
              <a:t>di</a:t>
            </a:r>
            <a:r>
              <a:rPr lang="pt-BR" dirty="0"/>
              <a:t> </a:t>
            </a:r>
            <a:r>
              <a:rPr lang="pt-BR" dirty="0" err="1"/>
              <a:t>analisi</a:t>
            </a:r>
            <a:r>
              <a:rPr lang="pt-BR" dirty="0"/>
              <a:t> </a:t>
            </a:r>
            <a:r>
              <a:rPr lang="pt-BR" dirty="0" err="1"/>
              <a:t>semantica</a:t>
            </a:r>
            <a:r>
              <a:rPr lang="pt-BR" dirty="0"/>
              <a:t> </a:t>
            </a:r>
            <a:r>
              <a:rPr lang="pt-BR" dirty="0" err="1"/>
              <a:t>di</a:t>
            </a:r>
            <a:r>
              <a:rPr lang="pt-BR" dirty="0"/>
              <a:t> FO</a:t>
            </a:r>
          </a:p>
        </p:txBody>
      </p:sp>
      <p:sp>
        <p:nvSpPr>
          <p:cNvPr id="3" name="Espaço Reservado para Conteúdo 2">
            <a:extLst>
              <a:ext uri="{FF2B5EF4-FFF2-40B4-BE49-F238E27FC236}">
                <a16:creationId xmlns:a16="http://schemas.microsoft.com/office/drawing/2014/main" id="{25FC3002-2E38-4D96-8434-4E4F4A69912B}"/>
              </a:ext>
            </a:extLst>
          </p:cNvPr>
          <p:cNvSpPr>
            <a:spLocks noGrp="1"/>
          </p:cNvSpPr>
          <p:nvPr>
            <p:ph idx="1"/>
          </p:nvPr>
        </p:nvSpPr>
        <p:spPr>
          <a:xfrm>
            <a:off x="1636295" y="1630016"/>
            <a:ext cx="9868317" cy="4603873"/>
          </a:xfrm>
        </p:spPr>
        <p:txBody>
          <a:bodyPr>
            <a:normAutofit/>
          </a:bodyPr>
          <a:lstStyle/>
          <a:p>
            <a:pPr marL="360000" indent="0">
              <a:buNone/>
            </a:pPr>
            <a:r>
              <a:rPr lang="it-IT" sz="2400" i="1" dirty="0"/>
              <a:t>Parole  proprie: quelle parole che servono nel suo significato primo e principale, come un libro, che dal suo inizio e intenzione principale ha sempre voluto e ora significa questo scritto da ciò che leggiamo. [...].</a:t>
            </a:r>
          </a:p>
          <a:p>
            <a:pPr marL="360000" indent="0">
              <a:buNone/>
            </a:pPr>
            <a:endParaRPr lang="it-IT" sz="2400" i="1" dirty="0"/>
          </a:p>
          <a:p>
            <a:pPr marL="360000" indent="0">
              <a:buNone/>
            </a:pPr>
            <a:r>
              <a:rPr lang="it-IT" sz="2400" i="1" dirty="0"/>
              <a:t>Parole cambiate, che i latini chiamano trasposti, sono quelle che per necessità o miglioramento di significato o voce sono fuori dal loro significato e sono al posto di un'altra dizione che non era buona come volevamo per il nostro intento o altrimenti dove non c'era una dizione appropriata. </a:t>
            </a:r>
            <a:r>
              <a:rPr lang="it-IT" sz="2400" dirty="0"/>
              <a:t>(FO)</a:t>
            </a:r>
            <a:endParaRPr lang="pt-BR" sz="2400" dirty="0"/>
          </a:p>
        </p:txBody>
      </p:sp>
    </p:spTree>
    <p:extLst>
      <p:ext uri="{BB962C8B-B14F-4D97-AF65-F5344CB8AC3E}">
        <p14:creationId xmlns:p14="http://schemas.microsoft.com/office/powerpoint/2010/main" val="256983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CB61B-C801-4D4B-957B-E23BE57B394E}"/>
              </a:ext>
            </a:extLst>
          </p:cNvPr>
          <p:cNvSpPr>
            <a:spLocks noGrp="1"/>
          </p:cNvSpPr>
          <p:nvPr>
            <p:ph type="title"/>
          </p:nvPr>
        </p:nvSpPr>
        <p:spPr/>
        <p:txBody>
          <a:bodyPr>
            <a:normAutofit/>
          </a:bodyPr>
          <a:lstStyle/>
          <a:p>
            <a:r>
              <a:rPr lang="pt-BR" sz="3200" dirty="0" err="1"/>
              <a:t>Appropriazione</a:t>
            </a:r>
            <a:r>
              <a:rPr lang="pt-BR" sz="3200" dirty="0"/>
              <a:t> </a:t>
            </a:r>
            <a:r>
              <a:rPr lang="pt-BR" sz="3200" dirty="0" err="1"/>
              <a:t>metalinguistica</a:t>
            </a:r>
            <a:r>
              <a:rPr lang="pt-BR" sz="3200" dirty="0"/>
              <a:t> </a:t>
            </a:r>
            <a:r>
              <a:rPr lang="pt-BR" sz="3200" dirty="0" err="1"/>
              <a:t>dell'analogia</a:t>
            </a:r>
            <a:endParaRPr lang="pt-BR" sz="3200" dirty="0"/>
          </a:p>
        </p:txBody>
      </p:sp>
      <p:sp>
        <p:nvSpPr>
          <p:cNvPr id="3" name="Espaço Reservado para Conteúdo 2">
            <a:extLst>
              <a:ext uri="{FF2B5EF4-FFF2-40B4-BE49-F238E27FC236}">
                <a16:creationId xmlns:a16="http://schemas.microsoft.com/office/drawing/2014/main" id="{3844D763-D87F-4F02-BFAA-C382E2195901}"/>
              </a:ext>
            </a:extLst>
          </p:cNvPr>
          <p:cNvSpPr>
            <a:spLocks noGrp="1"/>
          </p:cNvSpPr>
          <p:nvPr>
            <p:ph idx="1"/>
          </p:nvPr>
        </p:nvSpPr>
        <p:spPr>
          <a:xfrm>
            <a:off x="1155032" y="2133600"/>
            <a:ext cx="10349580" cy="3777622"/>
          </a:xfrm>
        </p:spPr>
        <p:txBody>
          <a:bodyPr>
            <a:normAutofit fontScale="92500" lnSpcReduction="10000"/>
          </a:bodyPr>
          <a:lstStyle/>
          <a:p>
            <a:pPr lvl="0"/>
            <a:r>
              <a:rPr lang="it-IT" sz="2000" dirty="0"/>
              <a:t>Usa l'analogia per spiegare concetti e relazioni tra un dominio di origine per un dominio di destinazione nel contesto della fonetica, riduzione delle vocali, cambiamento di significato e così via. (Coimbra, 2009).</a:t>
            </a:r>
          </a:p>
          <a:p>
            <a:pPr marL="0" lvl="0" indent="0">
              <a:buNone/>
            </a:pPr>
            <a:endParaRPr lang="it-IT" sz="2000" dirty="0"/>
          </a:p>
          <a:p>
            <a:pPr marL="0" lvl="0" indent="0">
              <a:buNone/>
            </a:pPr>
            <a:endParaRPr lang="it-IT" sz="2000" dirty="0"/>
          </a:p>
          <a:p>
            <a:pPr lvl="0"/>
            <a:r>
              <a:rPr lang="it-IT" sz="2000" i="1" dirty="0"/>
              <a:t>E i nomi verbali sono anche diversi, perché per </a:t>
            </a:r>
            <a:r>
              <a:rPr lang="it-IT" sz="2000" b="1" i="1" dirty="0"/>
              <a:t>ler</a:t>
            </a:r>
            <a:r>
              <a:rPr lang="it-IT" sz="2000" i="1" dirty="0"/>
              <a:t> </a:t>
            </a:r>
            <a:r>
              <a:rPr lang="it-IT" sz="2000" i="1" dirty="0">
                <a:solidFill>
                  <a:schemeClr val="tx1"/>
                </a:solidFill>
              </a:rPr>
              <a:t>diciamo </a:t>
            </a:r>
            <a:r>
              <a:rPr lang="it-IT" sz="2000" b="1" i="1" dirty="0">
                <a:solidFill>
                  <a:schemeClr val="tx1"/>
                </a:solidFill>
              </a:rPr>
              <a:t>lição</a:t>
            </a:r>
            <a:r>
              <a:rPr lang="it-IT" sz="2000" i="1" dirty="0">
                <a:solidFill>
                  <a:schemeClr val="tx1"/>
                </a:solidFill>
              </a:rPr>
              <a:t>, e per </a:t>
            </a:r>
            <a:r>
              <a:rPr lang="it-IT" sz="2000" b="1" i="1" dirty="0">
                <a:solidFill>
                  <a:schemeClr val="tx1"/>
                </a:solidFill>
              </a:rPr>
              <a:t>orar</a:t>
            </a:r>
            <a:r>
              <a:rPr lang="it-IT" sz="2000" i="1" dirty="0">
                <a:solidFill>
                  <a:schemeClr val="tx1"/>
                </a:solidFill>
              </a:rPr>
              <a:t> diciamo </a:t>
            </a:r>
            <a:r>
              <a:rPr lang="it-IT" sz="2000" b="1" i="1" dirty="0">
                <a:solidFill>
                  <a:schemeClr val="tx1"/>
                </a:solidFill>
              </a:rPr>
              <a:t>oração</a:t>
            </a:r>
            <a:r>
              <a:rPr lang="it-IT" sz="2000" i="1" dirty="0">
                <a:solidFill>
                  <a:schemeClr val="tx1"/>
                </a:solidFill>
              </a:rPr>
              <a:t>, ma per </a:t>
            </a:r>
            <a:r>
              <a:rPr lang="it-IT" sz="2000" b="1" i="1" dirty="0">
                <a:solidFill>
                  <a:schemeClr val="tx1"/>
                </a:solidFill>
              </a:rPr>
              <a:t>amar</a:t>
            </a:r>
            <a:r>
              <a:rPr lang="it-IT" sz="2000" i="1" dirty="0">
                <a:solidFill>
                  <a:schemeClr val="tx1"/>
                </a:solidFill>
              </a:rPr>
              <a:t> e </a:t>
            </a:r>
            <a:r>
              <a:rPr lang="it-IT" sz="2000" b="1" i="1" dirty="0">
                <a:solidFill>
                  <a:schemeClr val="tx1"/>
                </a:solidFill>
              </a:rPr>
              <a:t>honrar</a:t>
            </a:r>
            <a:r>
              <a:rPr lang="it-IT" sz="2000" i="1" dirty="0">
                <a:solidFill>
                  <a:schemeClr val="tx1"/>
                </a:solidFill>
              </a:rPr>
              <a:t> diciamo </a:t>
            </a:r>
            <a:r>
              <a:rPr lang="it-IT" sz="2000" b="1" i="1" dirty="0">
                <a:solidFill>
                  <a:schemeClr val="tx1"/>
                </a:solidFill>
              </a:rPr>
              <a:t>amor</a:t>
            </a:r>
            <a:r>
              <a:rPr lang="it-IT" sz="2000" i="1" dirty="0">
                <a:solidFill>
                  <a:schemeClr val="tx1"/>
                </a:solidFill>
              </a:rPr>
              <a:t> e </a:t>
            </a:r>
            <a:r>
              <a:rPr lang="it-IT" sz="2000" b="1" i="1" dirty="0">
                <a:solidFill>
                  <a:schemeClr val="tx1"/>
                </a:solidFill>
              </a:rPr>
              <a:t>honra</a:t>
            </a:r>
            <a:r>
              <a:rPr lang="it-IT" sz="2000" i="1" dirty="0">
                <a:solidFill>
                  <a:schemeClr val="tx1"/>
                </a:solidFill>
              </a:rPr>
              <a:t>, anche se questi ultimi nomi verbali non sono presi, e non solo quelli presi da parti diverse sono diferente, ma anche dalla stessa parte, come </a:t>
            </a:r>
            <a:r>
              <a:rPr lang="it-IT" sz="2000" b="1" i="1" dirty="0">
                <a:solidFill>
                  <a:schemeClr val="tx1"/>
                </a:solidFill>
              </a:rPr>
              <a:t>capitão</a:t>
            </a:r>
            <a:r>
              <a:rPr lang="it-IT" sz="2000" i="1" dirty="0">
                <a:solidFill>
                  <a:schemeClr val="tx1"/>
                </a:solidFill>
              </a:rPr>
              <a:t>, diciamo </a:t>
            </a:r>
            <a:r>
              <a:rPr lang="it-IT" sz="2000" b="1" i="1" dirty="0">
                <a:solidFill>
                  <a:schemeClr val="tx1"/>
                </a:solidFill>
              </a:rPr>
              <a:t>mulher capitoa</a:t>
            </a:r>
            <a:r>
              <a:rPr lang="it-IT" sz="2000" i="1" dirty="0">
                <a:solidFill>
                  <a:schemeClr val="tx1"/>
                </a:solidFill>
              </a:rPr>
              <a:t> e non </a:t>
            </a:r>
            <a:r>
              <a:rPr lang="it-IT" sz="2000" b="1" i="1" dirty="0">
                <a:solidFill>
                  <a:schemeClr val="tx1"/>
                </a:solidFill>
              </a:rPr>
              <a:t>capitania</a:t>
            </a:r>
            <a:r>
              <a:rPr lang="it-IT" sz="2000" i="1" dirty="0">
                <a:solidFill>
                  <a:schemeClr val="tx1"/>
                </a:solidFill>
              </a:rPr>
              <a:t>, oppure de </a:t>
            </a:r>
            <a:r>
              <a:rPr lang="it-IT" sz="2000" b="1" i="1" dirty="0">
                <a:solidFill>
                  <a:schemeClr val="tx1"/>
                </a:solidFill>
              </a:rPr>
              <a:t>pescar</a:t>
            </a:r>
            <a:r>
              <a:rPr lang="it-IT" sz="2000" i="1" dirty="0">
                <a:solidFill>
                  <a:schemeClr val="tx1"/>
                </a:solidFill>
              </a:rPr>
              <a:t> diciamo </a:t>
            </a:r>
            <a:r>
              <a:rPr lang="it-IT" sz="2000" b="1" i="1" dirty="0">
                <a:solidFill>
                  <a:schemeClr val="tx1"/>
                </a:solidFill>
              </a:rPr>
              <a:t>homem pescador</a:t>
            </a:r>
            <a:r>
              <a:rPr lang="it-IT" sz="2000" i="1" dirty="0">
                <a:solidFill>
                  <a:schemeClr val="tx1"/>
                </a:solidFill>
              </a:rPr>
              <a:t> e </a:t>
            </a:r>
            <a:r>
              <a:rPr lang="it-IT" sz="2000" b="1" i="1" dirty="0">
                <a:solidFill>
                  <a:schemeClr val="tx1"/>
                </a:solidFill>
              </a:rPr>
              <a:t>mulher pescadeira</a:t>
            </a:r>
            <a:r>
              <a:rPr lang="it-IT" sz="2000" i="1" dirty="0">
                <a:solidFill>
                  <a:schemeClr val="tx1"/>
                </a:solidFill>
              </a:rPr>
              <a:t> e </a:t>
            </a:r>
            <a:r>
              <a:rPr lang="it-IT" sz="2000" b="1" i="1" dirty="0">
                <a:solidFill>
                  <a:schemeClr val="tx1"/>
                </a:solidFill>
              </a:rPr>
              <a:t>barca pescaresca</a:t>
            </a:r>
            <a:r>
              <a:rPr lang="it-IT" sz="2000" i="1" dirty="0">
                <a:solidFill>
                  <a:schemeClr val="tx1"/>
                </a:solidFill>
              </a:rPr>
              <a:t>.</a:t>
            </a:r>
            <a:r>
              <a:rPr lang="pt-BR" sz="2000" i="1" dirty="0">
                <a:solidFill>
                  <a:schemeClr val="tx1"/>
                </a:solidFill>
              </a:rPr>
              <a:t>....</a:t>
            </a:r>
            <a:r>
              <a:rPr lang="pt-BR" sz="2000" b="1" i="1" dirty="0">
                <a:solidFill>
                  <a:schemeClr val="tx1"/>
                </a:solidFill>
              </a:rPr>
              <a:t> </a:t>
            </a:r>
            <a:r>
              <a:rPr lang="pt-BR" sz="2000" dirty="0">
                <a:solidFill>
                  <a:schemeClr val="tx1"/>
                </a:solidFill>
              </a:rPr>
              <a:t>(FO)</a:t>
            </a:r>
            <a:r>
              <a:rPr lang="pt-BR" sz="2000" i="1" dirty="0">
                <a:solidFill>
                  <a:schemeClr val="tx1"/>
                </a:solidFill>
              </a:rPr>
              <a:t> </a:t>
            </a:r>
            <a:r>
              <a:rPr lang="pt-BR" sz="2000" b="1" i="1" dirty="0">
                <a:solidFill>
                  <a:schemeClr val="tx1"/>
                </a:solidFill>
              </a:rPr>
              <a:t> </a:t>
            </a:r>
          </a:p>
          <a:p>
            <a:pPr marL="0" lvl="0" indent="0">
              <a:buNone/>
            </a:pPr>
            <a:r>
              <a:rPr lang="pt-BR" sz="2000" b="1" i="1" dirty="0"/>
              <a:t> </a:t>
            </a:r>
            <a:endParaRPr lang="pt-BR" sz="2000" i="1" dirty="0"/>
          </a:p>
        </p:txBody>
      </p:sp>
    </p:spTree>
    <p:extLst>
      <p:ext uri="{BB962C8B-B14F-4D97-AF65-F5344CB8AC3E}">
        <p14:creationId xmlns:p14="http://schemas.microsoft.com/office/powerpoint/2010/main" val="257467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24584-A826-4086-8C4C-1501ED6C21A1}"/>
              </a:ext>
            </a:extLst>
          </p:cNvPr>
          <p:cNvSpPr>
            <a:spLocks noGrp="1"/>
          </p:cNvSpPr>
          <p:nvPr>
            <p:ph type="title"/>
          </p:nvPr>
        </p:nvSpPr>
        <p:spPr>
          <a:xfrm>
            <a:off x="2592925" y="624110"/>
            <a:ext cx="8911687" cy="899890"/>
          </a:xfrm>
        </p:spPr>
        <p:txBody>
          <a:bodyPr>
            <a:normAutofit fontScale="90000"/>
          </a:bodyPr>
          <a:lstStyle/>
          <a:p>
            <a:r>
              <a:rPr lang="pt-BR" dirty="0" err="1"/>
              <a:t>Consapevolezza</a:t>
            </a:r>
            <a:r>
              <a:rPr lang="pt-BR" dirty="0"/>
              <a:t> </a:t>
            </a:r>
            <a:r>
              <a:rPr lang="pt-BR" dirty="0" err="1"/>
              <a:t>ideologica</a:t>
            </a:r>
            <a:r>
              <a:rPr lang="pt-BR" dirty="0"/>
              <a:t> e </a:t>
            </a:r>
            <a:r>
              <a:rPr lang="pt-BR" dirty="0" err="1"/>
              <a:t>funzionale</a:t>
            </a:r>
            <a:r>
              <a:rPr lang="pt-BR" dirty="0"/>
              <a:t>  </a:t>
            </a:r>
          </a:p>
        </p:txBody>
      </p:sp>
      <p:sp>
        <p:nvSpPr>
          <p:cNvPr id="3" name="Espaço Reservado para Conteúdo 2">
            <a:extLst>
              <a:ext uri="{FF2B5EF4-FFF2-40B4-BE49-F238E27FC236}">
                <a16:creationId xmlns:a16="http://schemas.microsoft.com/office/drawing/2014/main" id="{9FC9E5C7-4CCB-4633-BA45-615A2F1FDF66}"/>
              </a:ext>
            </a:extLst>
          </p:cNvPr>
          <p:cNvSpPr>
            <a:spLocks noGrp="1"/>
          </p:cNvSpPr>
          <p:nvPr>
            <p:ph idx="1"/>
          </p:nvPr>
        </p:nvSpPr>
        <p:spPr>
          <a:xfrm>
            <a:off x="1762539" y="1656522"/>
            <a:ext cx="9742073" cy="4577367"/>
          </a:xfrm>
        </p:spPr>
        <p:txBody>
          <a:bodyPr>
            <a:normAutofit/>
          </a:bodyPr>
          <a:lstStyle/>
          <a:p>
            <a:r>
              <a:rPr lang="it-IT" dirty="0"/>
              <a:t>Il ruolo del linguaggio come strumento di dominio sociale e demarcazione del potere.</a:t>
            </a:r>
          </a:p>
          <a:p>
            <a:pPr marL="400050" lvl="1" indent="0">
              <a:buNone/>
            </a:pPr>
            <a:r>
              <a:rPr lang="it-IT" i="1" dirty="0"/>
              <a:t>Applichiamo il nostro lavoro al nostro linguaggio e alle persone e sarà con maggiore eternità il suo ricordo; e non lavoriamo in una lingua straniera, ma cerchiamo la nostra dottrina così bene che possiamo insegnarla a molte altre persone, e saremo sempre lodati e amati perché la somiglianza e la causa dell'amore sono più in lingue. </a:t>
            </a:r>
            <a:r>
              <a:rPr lang="it-IT" dirty="0"/>
              <a:t>(FO)</a:t>
            </a:r>
          </a:p>
          <a:p>
            <a:pPr marL="400050" lvl="1" indent="0">
              <a:buNone/>
            </a:pPr>
            <a:endParaRPr lang="it-IT" i="1" dirty="0"/>
          </a:p>
          <a:p>
            <a:r>
              <a:rPr lang="it-IT" dirty="0"/>
              <a:t>Porta un clamore civico per l'abbandono del latino nell'interazione quotidiana.</a:t>
            </a:r>
          </a:p>
          <a:p>
            <a:r>
              <a:rPr lang="it-IT" dirty="0"/>
              <a:t>Straordinaria visione della funzionalità e della possibilità della língua essere  analizzata e descritta.</a:t>
            </a:r>
          </a:p>
          <a:p>
            <a:pPr marL="400050" lvl="1" indent="0">
              <a:buNone/>
            </a:pPr>
            <a:r>
              <a:rPr lang="it-IT" i="1" dirty="0"/>
              <a:t>Ritorniamo ora che è il momento e siamo padroni perché è meglio per noi insegnare alla Guinea che dobbiamo essere istruiti da Roma, anche se ora ha tutto il suo valore e il suo prezzo. </a:t>
            </a:r>
            <a:r>
              <a:rPr lang="it-IT" dirty="0"/>
              <a:t>(FO)</a:t>
            </a:r>
            <a:endParaRPr lang="pt-BR" dirty="0"/>
          </a:p>
        </p:txBody>
      </p:sp>
    </p:spTree>
    <p:extLst>
      <p:ext uri="{BB962C8B-B14F-4D97-AF65-F5344CB8AC3E}">
        <p14:creationId xmlns:p14="http://schemas.microsoft.com/office/powerpoint/2010/main" val="426074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82322-074C-4EFC-9ACF-AE2DFD8569D5}"/>
              </a:ext>
            </a:extLst>
          </p:cNvPr>
          <p:cNvSpPr>
            <a:spLocks noGrp="1"/>
          </p:cNvSpPr>
          <p:nvPr>
            <p:ph type="title"/>
          </p:nvPr>
        </p:nvSpPr>
        <p:spPr>
          <a:xfrm>
            <a:off x="1921565" y="556592"/>
            <a:ext cx="9596299" cy="636104"/>
          </a:xfrm>
        </p:spPr>
        <p:txBody>
          <a:bodyPr>
            <a:normAutofit fontScale="90000"/>
          </a:bodyPr>
          <a:lstStyle/>
          <a:p>
            <a:r>
              <a:rPr lang="it-IT" dirty="0"/>
              <a:t>Degli aspetti formali del testo della GFO</a:t>
            </a:r>
            <a:endParaRPr lang="pt-BR" dirty="0"/>
          </a:p>
        </p:txBody>
      </p:sp>
      <p:sp>
        <p:nvSpPr>
          <p:cNvPr id="3" name="Espaço Reservado para Conteúdo 2">
            <a:extLst>
              <a:ext uri="{FF2B5EF4-FFF2-40B4-BE49-F238E27FC236}">
                <a16:creationId xmlns:a16="http://schemas.microsoft.com/office/drawing/2014/main" id="{D334B3B0-C920-458F-AD70-AE4AC02A5D6D}"/>
              </a:ext>
            </a:extLst>
          </p:cNvPr>
          <p:cNvSpPr>
            <a:spLocks noGrp="1"/>
          </p:cNvSpPr>
          <p:nvPr>
            <p:ph idx="1"/>
          </p:nvPr>
        </p:nvSpPr>
        <p:spPr>
          <a:xfrm>
            <a:off x="1245705" y="1604211"/>
            <a:ext cx="10258908" cy="4929111"/>
          </a:xfrm>
        </p:spPr>
        <p:txBody>
          <a:bodyPr>
            <a:normAutofit/>
          </a:bodyPr>
          <a:lstStyle/>
          <a:p>
            <a:r>
              <a:rPr lang="it-IT" dirty="0"/>
              <a:t>Perdita dello standard, pianificazione oppure sistematizzazione di un manuale di grammatica oppure di un compendio grammaticale.</a:t>
            </a:r>
          </a:p>
          <a:p>
            <a:r>
              <a:rPr lang="it-IT" dirty="0"/>
              <a:t>Non segue un modello conosciuto, ma il contenuto è fortemente basato sui grammatici classici</a:t>
            </a:r>
          </a:p>
          <a:p>
            <a:r>
              <a:rPr lang="it-IT" dirty="0"/>
              <a:t>Tendenza speculativa, rendono il pensiero grammaticale dei greci.</a:t>
            </a:r>
          </a:p>
          <a:p>
            <a:r>
              <a:rPr lang="it-IT" dirty="0"/>
              <a:t>Il primo saggio conosciuto di compilazione grammaticale della lingua portoghese</a:t>
            </a:r>
          </a:p>
          <a:p>
            <a:r>
              <a:rPr lang="it-IT" dirty="0"/>
              <a:t>Esempio di trafilamento allo standard latino: appendice mancante, obbligatoria in qualsiasi compendio di grammatica. Pochi capitoli hanno titolo.</a:t>
            </a:r>
          </a:p>
          <a:p>
            <a:r>
              <a:rPr lang="it-IT" dirty="0"/>
              <a:t>La grammatica di FO non è un compendio grammaticale, ma è un insieme di idee coerentemente articolate sull'uso e le funzioni degli elementi linguistici nelle loro diverse sfere organizzative.</a:t>
            </a:r>
          </a:p>
          <a:p>
            <a:r>
              <a:rPr lang="it-IT" dirty="0"/>
              <a:t>Si avvicina a quello che conosciamo oggi come una grammatica descrittiva, non è una grammatica normativa.</a:t>
            </a:r>
            <a:endParaRPr lang="pt-BR" dirty="0"/>
          </a:p>
          <a:p>
            <a:pPr marL="0" indent="0">
              <a:buNone/>
            </a:pPr>
            <a:endParaRPr lang="pt-BR" dirty="0"/>
          </a:p>
          <a:p>
            <a:endParaRPr lang="pt-BR" dirty="0"/>
          </a:p>
        </p:txBody>
      </p:sp>
    </p:spTree>
    <p:extLst>
      <p:ext uri="{BB962C8B-B14F-4D97-AF65-F5344CB8AC3E}">
        <p14:creationId xmlns:p14="http://schemas.microsoft.com/office/powerpoint/2010/main" val="271618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24F0C8D-F6BC-44A2-89D0-DD21D6E92E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68575" y="696359"/>
            <a:ext cx="5399405" cy="4922562"/>
          </a:xfrm>
          <a:prstGeom prst="rect">
            <a:avLst/>
          </a:prstGeom>
          <a:noFill/>
          <a:ln>
            <a:noFill/>
          </a:ln>
        </p:spPr>
      </p:pic>
      <p:sp>
        <p:nvSpPr>
          <p:cNvPr id="5" name="Retângulo 4">
            <a:extLst>
              <a:ext uri="{FF2B5EF4-FFF2-40B4-BE49-F238E27FC236}">
                <a16:creationId xmlns:a16="http://schemas.microsoft.com/office/drawing/2014/main" id="{31D52F1B-1A6F-4CE3-8632-23670656DC17}"/>
              </a:ext>
            </a:extLst>
          </p:cNvPr>
          <p:cNvSpPr/>
          <p:nvPr/>
        </p:nvSpPr>
        <p:spPr>
          <a:xfrm>
            <a:off x="3048000" y="5600223"/>
            <a:ext cx="6096000" cy="646331"/>
          </a:xfrm>
          <a:prstGeom prst="rect">
            <a:avLst/>
          </a:prstGeom>
        </p:spPr>
        <p:txBody>
          <a:bodyPr>
            <a:spAutoFit/>
          </a:bodyPr>
          <a:lstStyle/>
          <a:p>
            <a:pPr marL="540000" algn="just">
              <a:spcAft>
                <a:spcPts val="0"/>
              </a:spcAft>
            </a:pPr>
            <a:r>
              <a:rPr lang="pt-BR" dirty="0">
                <a:latin typeface="Times New Roman" panose="02020603050405020304" pitchFamily="18" charset="0"/>
                <a:ea typeface="Calibri" panose="020F0502020204030204" pitchFamily="34" charset="0"/>
                <a:cs typeface="Times New Roman" panose="02020603050405020304" pitchFamily="18" charset="0"/>
              </a:rPr>
              <a:t>Figura 3. Prima pagina </a:t>
            </a:r>
            <a:r>
              <a:rPr lang="pt-BR" dirty="0" err="1">
                <a:latin typeface="Times New Roman" panose="02020603050405020304" pitchFamily="18" charset="0"/>
                <a:ea typeface="Calibri" panose="020F0502020204030204" pitchFamily="34" charset="0"/>
                <a:cs typeface="Times New Roman" panose="02020603050405020304" pitchFamily="18" charset="0"/>
              </a:rPr>
              <a:t>dell'originale</a:t>
            </a:r>
            <a:r>
              <a:rPr lang="pt-BR" dirty="0">
                <a:latin typeface="Times New Roman" panose="02020603050405020304" pitchFamily="18" charset="0"/>
                <a:ea typeface="Calibri" panose="020F0502020204030204" pitchFamily="34" charset="0"/>
                <a:cs typeface="Times New Roman" panose="02020603050405020304" pitchFamily="18" charset="0"/>
              </a:rPr>
              <a:t> </a:t>
            </a:r>
            <a:r>
              <a:rPr lang="pt-BR" dirty="0" err="1">
                <a:latin typeface="Times New Roman" panose="02020603050405020304" pitchFamily="18" charset="0"/>
                <a:ea typeface="Calibri" panose="020F0502020204030204" pitchFamily="34" charset="0"/>
                <a:cs typeface="Times New Roman" panose="02020603050405020304" pitchFamily="18" charset="0"/>
              </a:rPr>
              <a:t>della</a:t>
            </a:r>
            <a:r>
              <a:rPr lang="pt-BR" dirty="0">
                <a:latin typeface="Times New Roman" panose="02020603050405020304" pitchFamily="18" charset="0"/>
                <a:ea typeface="Calibri" panose="020F0502020204030204" pitchFamily="34" charset="0"/>
                <a:cs typeface="Times New Roman" panose="02020603050405020304" pitchFamily="18" charset="0"/>
              </a:rPr>
              <a:t> </a:t>
            </a:r>
            <a:r>
              <a:rPr lang="pt-BR" dirty="0" err="1">
                <a:latin typeface="Times New Roman" panose="02020603050405020304" pitchFamily="18" charset="0"/>
                <a:ea typeface="Calibri" panose="020F0502020204030204" pitchFamily="34" charset="0"/>
                <a:cs typeface="Times New Roman" panose="02020603050405020304" pitchFamily="18" charset="0"/>
              </a:rPr>
              <a:t>Grammatica</a:t>
            </a:r>
            <a:r>
              <a:rPr lang="pt-BR" dirty="0">
                <a:latin typeface="Times New Roman" panose="02020603050405020304" pitchFamily="18" charset="0"/>
                <a:ea typeface="Calibri" panose="020F0502020204030204" pitchFamily="34" charset="0"/>
                <a:cs typeface="Times New Roman" panose="02020603050405020304" pitchFamily="18" charset="0"/>
              </a:rPr>
              <a:t> da </a:t>
            </a:r>
            <a:r>
              <a:rPr lang="pt-BR" dirty="0" err="1">
                <a:latin typeface="Times New Roman" panose="02020603050405020304" pitchFamily="18" charset="0"/>
                <a:ea typeface="Calibri" panose="020F0502020204030204" pitchFamily="34" charset="0"/>
                <a:cs typeface="Times New Roman" panose="02020603050405020304" pitchFamily="18" charset="0"/>
              </a:rPr>
              <a:t>Lingoagem</a:t>
            </a:r>
            <a:r>
              <a:rPr lang="pt-BR" dirty="0">
                <a:latin typeface="Times New Roman" panose="02020603050405020304" pitchFamily="18" charset="0"/>
                <a:ea typeface="Calibri" panose="020F0502020204030204" pitchFamily="34" charset="0"/>
                <a:cs typeface="Times New Roman" panose="02020603050405020304" pitchFamily="18" charset="0"/>
              </a:rPr>
              <a:t> Portuguesa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49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7CBD4-AE25-4372-8899-F3DC69664C20}"/>
              </a:ext>
            </a:extLst>
          </p:cNvPr>
          <p:cNvSpPr>
            <a:spLocks noGrp="1"/>
          </p:cNvSpPr>
          <p:nvPr>
            <p:ph type="title"/>
          </p:nvPr>
        </p:nvSpPr>
        <p:spPr/>
        <p:txBody>
          <a:bodyPr/>
          <a:lstStyle/>
          <a:p>
            <a:r>
              <a:rPr lang="pt-BR" sz="3200" dirty="0"/>
              <a:t>SOMMARIO </a:t>
            </a:r>
            <a:r>
              <a:rPr lang="pt-BR" dirty="0"/>
              <a:t> </a:t>
            </a:r>
          </a:p>
        </p:txBody>
      </p:sp>
      <p:sp>
        <p:nvSpPr>
          <p:cNvPr id="3" name="Espaço Reservado para Conteúdo 2">
            <a:extLst>
              <a:ext uri="{FF2B5EF4-FFF2-40B4-BE49-F238E27FC236}">
                <a16:creationId xmlns:a16="http://schemas.microsoft.com/office/drawing/2014/main" id="{5741A5A0-9828-4F9F-AEF9-552B06B2EC14}"/>
              </a:ext>
            </a:extLst>
          </p:cNvPr>
          <p:cNvSpPr>
            <a:spLocks noGrp="1"/>
          </p:cNvSpPr>
          <p:nvPr>
            <p:ph idx="1"/>
          </p:nvPr>
        </p:nvSpPr>
        <p:spPr>
          <a:xfrm>
            <a:off x="1351722" y="1537252"/>
            <a:ext cx="10152890" cy="4373970"/>
          </a:xfrm>
        </p:spPr>
        <p:txBody>
          <a:bodyPr>
            <a:normAutofit/>
          </a:bodyPr>
          <a:lstStyle/>
          <a:p>
            <a:r>
              <a:rPr lang="pt-BR" dirty="0" err="1"/>
              <a:t>Lo</a:t>
            </a:r>
            <a:r>
              <a:rPr lang="pt-BR" dirty="0"/>
              <a:t> </a:t>
            </a:r>
            <a:r>
              <a:rPr lang="pt-BR" dirty="0" err="1"/>
              <a:t>studio</a:t>
            </a:r>
            <a:r>
              <a:rPr lang="pt-BR" dirty="0"/>
              <a:t> </a:t>
            </a:r>
            <a:r>
              <a:rPr lang="pt-BR" dirty="0" err="1"/>
              <a:t>della</a:t>
            </a:r>
            <a:r>
              <a:rPr lang="pt-BR" dirty="0"/>
              <a:t> GFO come </a:t>
            </a:r>
            <a:r>
              <a:rPr lang="pt-BR" dirty="0" err="1"/>
              <a:t>produzione</a:t>
            </a:r>
            <a:r>
              <a:rPr lang="pt-BR" dirty="0"/>
              <a:t> </a:t>
            </a:r>
            <a:r>
              <a:rPr lang="pt-BR" dirty="0" err="1"/>
              <a:t>umanista-rinascimentale</a:t>
            </a:r>
            <a:endParaRPr lang="pt-BR" dirty="0"/>
          </a:p>
          <a:p>
            <a:r>
              <a:rPr lang="pt-BR" dirty="0" err="1"/>
              <a:t>L'umanesimo</a:t>
            </a:r>
            <a:r>
              <a:rPr lang="pt-BR" dirty="0"/>
              <a:t> </a:t>
            </a:r>
            <a:r>
              <a:rPr lang="pt-BR" dirty="0" err="1"/>
              <a:t>portoghese</a:t>
            </a:r>
            <a:endParaRPr lang="pt-BR" dirty="0"/>
          </a:p>
          <a:p>
            <a:r>
              <a:rPr lang="pt-BR" dirty="0"/>
              <a:t>Il </a:t>
            </a:r>
            <a:r>
              <a:rPr lang="pt-BR" dirty="0" err="1"/>
              <a:t>vernacolo</a:t>
            </a:r>
            <a:r>
              <a:rPr lang="pt-BR" dirty="0"/>
              <a:t> </a:t>
            </a:r>
            <a:r>
              <a:rPr lang="pt-BR" dirty="0" err="1"/>
              <a:t>nell’umanesimo</a:t>
            </a:r>
            <a:endParaRPr lang="pt-BR" dirty="0"/>
          </a:p>
          <a:p>
            <a:r>
              <a:rPr lang="it-IT" dirty="0"/>
              <a:t>La strumentalizzazione grammaticale della Rinascenza italiana</a:t>
            </a:r>
          </a:p>
          <a:p>
            <a:r>
              <a:rPr lang="pt-BR" dirty="0"/>
              <a:t>Fernão de Oliveira: </a:t>
            </a:r>
            <a:r>
              <a:rPr lang="pt-BR" dirty="0" err="1"/>
              <a:t>un</a:t>
            </a:r>
            <a:r>
              <a:rPr lang="pt-BR" dirty="0"/>
              <a:t> </a:t>
            </a:r>
            <a:r>
              <a:rPr lang="pt-BR" dirty="0" err="1"/>
              <a:t>precursore</a:t>
            </a:r>
            <a:r>
              <a:rPr lang="pt-BR" dirty="0"/>
              <a:t> </a:t>
            </a:r>
            <a:r>
              <a:rPr lang="pt-BR" dirty="0" err="1"/>
              <a:t>umanista-rinascimentale</a:t>
            </a:r>
            <a:r>
              <a:rPr lang="pt-BR" dirty="0"/>
              <a:t> </a:t>
            </a:r>
            <a:r>
              <a:rPr lang="pt-BR" dirty="0" err="1"/>
              <a:t>portoghese</a:t>
            </a:r>
            <a:endParaRPr lang="pt-BR" dirty="0"/>
          </a:p>
          <a:p>
            <a:r>
              <a:rPr lang="it-IT" dirty="0"/>
              <a:t>La GFO e il suo contesto di produzione</a:t>
            </a:r>
          </a:p>
          <a:p>
            <a:r>
              <a:rPr lang="pt-BR" dirty="0" err="1"/>
              <a:t>Caratteri</a:t>
            </a:r>
            <a:r>
              <a:rPr lang="pt-BR" dirty="0"/>
              <a:t> </a:t>
            </a:r>
            <a:r>
              <a:rPr lang="pt-BR" dirty="0" err="1"/>
              <a:t>umanista-rinascimentali</a:t>
            </a:r>
            <a:r>
              <a:rPr lang="pt-BR" dirty="0"/>
              <a:t> </a:t>
            </a:r>
            <a:r>
              <a:rPr lang="pt-BR" dirty="0" err="1"/>
              <a:t>prominenti</a:t>
            </a:r>
            <a:r>
              <a:rPr lang="pt-BR" dirty="0"/>
              <a:t> </a:t>
            </a:r>
            <a:r>
              <a:rPr lang="pt-BR" dirty="0" err="1"/>
              <a:t>nella</a:t>
            </a:r>
            <a:r>
              <a:rPr lang="pt-BR" dirty="0"/>
              <a:t> GFO</a:t>
            </a:r>
            <a:endParaRPr lang="it-IT" dirty="0"/>
          </a:p>
          <a:p>
            <a:r>
              <a:rPr lang="it-IT" dirty="0"/>
              <a:t>Considerazioni finali</a:t>
            </a:r>
            <a:r>
              <a:rPr lang="pt-BR" dirty="0"/>
              <a:t> </a:t>
            </a:r>
          </a:p>
          <a:p>
            <a:endParaRPr lang="pt-BR" dirty="0"/>
          </a:p>
          <a:p>
            <a:endParaRPr lang="pt-BR" dirty="0"/>
          </a:p>
          <a:p>
            <a:endParaRPr lang="pt-BR" dirty="0"/>
          </a:p>
        </p:txBody>
      </p:sp>
    </p:spTree>
    <p:extLst>
      <p:ext uri="{BB962C8B-B14F-4D97-AF65-F5344CB8AC3E}">
        <p14:creationId xmlns:p14="http://schemas.microsoft.com/office/powerpoint/2010/main" val="73471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3D2CD-A6F0-4394-9C52-C7918CE43A37}"/>
              </a:ext>
            </a:extLst>
          </p:cNvPr>
          <p:cNvSpPr>
            <a:spLocks noGrp="1"/>
          </p:cNvSpPr>
          <p:nvPr>
            <p:ph type="title"/>
          </p:nvPr>
        </p:nvSpPr>
        <p:spPr>
          <a:xfrm>
            <a:off x="1925053" y="624110"/>
            <a:ext cx="9579559" cy="979403"/>
          </a:xfrm>
        </p:spPr>
        <p:txBody>
          <a:bodyPr>
            <a:normAutofit fontScale="90000"/>
          </a:bodyPr>
          <a:lstStyle/>
          <a:p>
            <a:r>
              <a:rPr lang="pt-BR" b="1" dirty="0" err="1"/>
              <a:t>Caratteri</a:t>
            </a:r>
            <a:r>
              <a:rPr lang="pt-BR" b="1" dirty="0"/>
              <a:t> </a:t>
            </a:r>
            <a:r>
              <a:rPr lang="pt-BR" b="1" dirty="0" err="1"/>
              <a:t>umanista-rinascimentali</a:t>
            </a:r>
            <a:r>
              <a:rPr lang="pt-BR" b="1" dirty="0"/>
              <a:t> </a:t>
            </a:r>
            <a:r>
              <a:rPr lang="pt-BR" b="1" dirty="0" err="1"/>
              <a:t>prominenti</a:t>
            </a:r>
            <a:r>
              <a:rPr lang="pt-BR" b="1" dirty="0"/>
              <a:t> </a:t>
            </a:r>
            <a:r>
              <a:rPr lang="pt-BR" b="1" dirty="0" err="1"/>
              <a:t>nella</a:t>
            </a:r>
            <a:r>
              <a:rPr lang="pt-BR" b="1" dirty="0"/>
              <a:t> GFO</a:t>
            </a:r>
          </a:p>
        </p:txBody>
      </p:sp>
      <p:sp>
        <p:nvSpPr>
          <p:cNvPr id="3" name="Espaço Reservado para Conteúdo 2">
            <a:extLst>
              <a:ext uri="{FF2B5EF4-FFF2-40B4-BE49-F238E27FC236}">
                <a16:creationId xmlns:a16="http://schemas.microsoft.com/office/drawing/2014/main" id="{9E580B22-99FD-41AA-821E-B7D2AE5E3BCF}"/>
              </a:ext>
            </a:extLst>
          </p:cNvPr>
          <p:cNvSpPr>
            <a:spLocks noGrp="1"/>
          </p:cNvSpPr>
          <p:nvPr>
            <p:ph idx="1"/>
          </p:nvPr>
        </p:nvSpPr>
        <p:spPr>
          <a:xfrm>
            <a:off x="1643270" y="1934817"/>
            <a:ext cx="9861342" cy="3976405"/>
          </a:xfrm>
        </p:spPr>
        <p:txBody>
          <a:bodyPr>
            <a:normAutofit/>
          </a:bodyPr>
          <a:lstStyle/>
          <a:p>
            <a:pPr marL="0" indent="0">
              <a:buNone/>
            </a:pPr>
            <a:r>
              <a:rPr lang="it-IT" b="1" dirty="0"/>
              <a:t>1. Interdisciplinarità</a:t>
            </a:r>
          </a:p>
          <a:p>
            <a:pPr marL="0" indent="0">
              <a:buNone/>
            </a:pPr>
            <a:r>
              <a:rPr lang="it-IT" dirty="0"/>
              <a:t>1.1 </a:t>
            </a:r>
            <a:r>
              <a:rPr lang="it-IT" b="1" dirty="0"/>
              <a:t>In senso lato:</a:t>
            </a:r>
          </a:p>
          <a:p>
            <a:pPr marL="0" indent="0">
              <a:buNone/>
            </a:pPr>
            <a:r>
              <a:rPr lang="it-IT" dirty="0"/>
              <a:t>Dialogo con altre scienze, come storia e filosofia.</a:t>
            </a:r>
          </a:p>
          <a:p>
            <a:pPr marL="0" indent="0">
              <a:buNone/>
            </a:pPr>
            <a:r>
              <a:rPr lang="it-IT" dirty="0"/>
              <a:t>1.2 </a:t>
            </a:r>
            <a:r>
              <a:rPr lang="it-IT" b="1" dirty="0"/>
              <a:t>In senso stretto</a:t>
            </a:r>
          </a:p>
          <a:p>
            <a:pPr marL="0" indent="0">
              <a:buNone/>
            </a:pPr>
            <a:r>
              <a:rPr lang="it-IT" dirty="0"/>
              <a:t> Dialogo tra le sottozone della scienza linguistica.</a:t>
            </a:r>
          </a:p>
          <a:p>
            <a:pPr marL="0" indent="0">
              <a:buNone/>
            </a:pPr>
            <a:r>
              <a:rPr lang="it-IT" dirty="0"/>
              <a:t> Anticipa postulati e conoscenze che si sarebbero stabiliti solo a metà del 20° secolo, con Ferdinand de Saussure.</a:t>
            </a:r>
          </a:p>
          <a:p>
            <a:pPr marL="0" indent="0">
              <a:buNone/>
            </a:pPr>
            <a:r>
              <a:rPr lang="it-IT" dirty="0"/>
              <a:t>Postulati generali del linguaggio.</a:t>
            </a:r>
          </a:p>
          <a:p>
            <a:pPr marL="0" indent="0">
              <a:buNone/>
            </a:pPr>
            <a:r>
              <a:rPr lang="it-IT" dirty="0"/>
              <a:t>Postulati relativi a fonetica, linguistica cognitiva e sociolinguistica, ecc.</a:t>
            </a:r>
          </a:p>
          <a:p>
            <a:pPr marL="0" indent="0">
              <a:buNone/>
            </a:pPr>
            <a:r>
              <a:rPr lang="it-IT" b="1" dirty="0"/>
              <a:t>2. Nazionalismo</a:t>
            </a:r>
            <a:endParaRPr lang="pt-BR" b="1" dirty="0"/>
          </a:p>
        </p:txBody>
      </p:sp>
    </p:spTree>
    <p:extLst>
      <p:ext uri="{BB962C8B-B14F-4D97-AF65-F5344CB8AC3E}">
        <p14:creationId xmlns:p14="http://schemas.microsoft.com/office/powerpoint/2010/main" val="206347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524E6-CC64-4A7F-A17A-1DBEFB8272F7}"/>
              </a:ext>
            </a:extLst>
          </p:cNvPr>
          <p:cNvSpPr>
            <a:spLocks noGrp="1"/>
          </p:cNvSpPr>
          <p:nvPr>
            <p:ph type="title"/>
          </p:nvPr>
        </p:nvSpPr>
        <p:spPr/>
        <p:txBody>
          <a:bodyPr/>
          <a:lstStyle/>
          <a:p>
            <a:r>
              <a:rPr lang="it-IT" dirty="0"/>
              <a:t>Interdisciplinarità in senso lato</a:t>
            </a:r>
          </a:p>
        </p:txBody>
      </p:sp>
      <p:sp>
        <p:nvSpPr>
          <p:cNvPr id="3" name="Espaço Reservado para Conteúdo 2">
            <a:extLst>
              <a:ext uri="{FF2B5EF4-FFF2-40B4-BE49-F238E27FC236}">
                <a16:creationId xmlns:a16="http://schemas.microsoft.com/office/drawing/2014/main" id="{D8A36A96-094F-46CD-8FAF-496A1F76A65A}"/>
              </a:ext>
            </a:extLst>
          </p:cNvPr>
          <p:cNvSpPr>
            <a:spLocks noGrp="1"/>
          </p:cNvSpPr>
          <p:nvPr>
            <p:ph idx="1"/>
          </p:nvPr>
        </p:nvSpPr>
        <p:spPr>
          <a:xfrm>
            <a:off x="1298713" y="1630017"/>
            <a:ext cx="10205899" cy="4757531"/>
          </a:xfrm>
        </p:spPr>
        <p:txBody>
          <a:bodyPr>
            <a:noAutofit/>
          </a:bodyPr>
          <a:lstStyle/>
          <a:p>
            <a:r>
              <a:rPr lang="it-IT" sz="2000" dirty="0"/>
              <a:t>Dialoghi principali: Storia, Filologia, Filosofia, Teologia, Politica e Mitologia.</a:t>
            </a:r>
          </a:p>
          <a:p>
            <a:r>
              <a:rPr lang="it-IT" sz="2000" dirty="0"/>
              <a:t>Possibile motivazione: interesse didattico.</a:t>
            </a:r>
          </a:p>
          <a:p>
            <a:r>
              <a:rPr lang="it-IT" sz="2000" dirty="0"/>
              <a:t>Dialogo ampio e ricorrente con la storia. La storia del Portogallo e della sua gente, la loro relazione con gli altri regni e le loro colonie.</a:t>
            </a:r>
          </a:p>
          <a:p>
            <a:r>
              <a:rPr lang="it-IT" sz="2000" dirty="0"/>
              <a:t>Queste storie sono inseparabili dalla descrizione e dall'analisi dell'origine degli usi del linguaggio nel testo della grammatica di FO.</a:t>
            </a:r>
          </a:p>
          <a:p>
            <a:r>
              <a:rPr lang="it-IT" sz="2000" dirty="0"/>
              <a:t>Argomenti principali: fatti importanti della storia del Portogallo, le sue conquiste oltreoceano, i vari contatti con gli altri popoli e il movimento di colonizzazione.</a:t>
            </a:r>
          </a:p>
          <a:p>
            <a:r>
              <a:rPr lang="it-IT" sz="2000" dirty="0"/>
              <a:t>Questi temi giustificano la scelta del volgare e la necessità di insegnare il portoghese e non solo il latino in Portogallo e nelle sue terre d'oltremare.</a:t>
            </a:r>
            <a:endParaRPr lang="pt-BR" sz="2000" dirty="0"/>
          </a:p>
        </p:txBody>
      </p:sp>
    </p:spTree>
    <p:extLst>
      <p:ext uri="{BB962C8B-B14F-4D97-AF65-F5344CB8AC3E}">
        <p14:creationId xmlns:p14="http://schemas.microsoft.com/office/powerpoint/2010/main" val="58548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CE6B6-2130-4C06-97DA-C1D9EAF9B955}"/>
              </a:ext>
            </a:extLst>
          </p:cNvPr>
          <p:cNvSpPr>
            <a:spLocks noGrp="1"/>
          </p:cNvSpPr>
          <p:nvPr>
            <p:ph type="title"/>
          </p:nvPr>
        </p:nvSpPr>
        <p:spPr/>
        <p:txBody>
          <a:bodyPr>
            <a:normAutofit/>
          </a:bodyPr>
          <a:lstStyle/>
          <a:p>
            <a:r>
              <a:rPr lang="pt-BR" sz="3200" dirty="0"/>
              <a:t>Conti </a:t>
            </a:r>
            <a:r>
              <a:rPr lang="pt-BR" sz="3200" dirty="0" err="1"/>
              <a:t>storici</a:t>
            </a:r>
            <a:r>
              <a:rPr lang="pt-BR" sz="3200" dirty="0"/>
              <a:t> </a:t>
            </a:r>
            <a:r>
              <a:rPr lang="pt-BR" sz="3200" dirty="0" err="1"/>
              <a:t>preziosi</a:t>
            </a:r>
            <a:endParaRPr lang="pt-BR" sz="3200" dirty="0"/>
          </a:p>
        </p:txBody>
      </p:sp>
      <p:sp>
        <p:nvSpPr>
          <p:cNvPr id="3" name="Espaço Reservado para Conteúdo 2">
            <a:extLst>
              <a:ext uri="{FF2B5EF4-FFF2-40B4-BE49-F238E27FC236}">
                <a16:creationId xmlns:a16="http://schemas.microsoft.com/office/drawing/2014/main" id="{38B58474-8625-4812-AAB1-02BE4080F071}"/>
              </a:ext>
            </a:extLst>
          </p:cNvPr>
          <p:cNvSpPr>
            <a:spLocks noGrp="1"/>
          </p:cNvSpPr>
          <p:nvPr>
            <p:ph idx="1"/>
          </p:nvPr>
        </p:nvSpPr>
        <p:spPr>
          <a:xfrm>
            <a:off x="1775791" y="1524000"/>
            <a:ext cx="9728821" cy="4387222"/>
          </a:xfrm>
        </p:spPr>
        <p:txBody>
          <a:bodyPr/>
          <a:lstStyle/>
          <a:p>
            <a:r>
              <a:rPr lang="it-IT" sz="2000" dirty="0"/>
              <a:t>Esempio: spiegazione dell'origine del termine "Luso", che attualmente identifica l'insieme di lingue e culture derivate dal portoghese del XVI secolo, e già a quel tempo era un riferimento alle terre del Portogallo.</a:t>
            </a:r>
          </a:p>
          <a:p>
            <a:pPr marL="0" indent="0">
              <a:buNone/>
            </a:pPr>
            <a:endParaRPr lang="it-IT" dirty="0"/>
          </a:p>
          <a:p>
            <a:pPr marL="400050" lvl="1" indent="0">
              <a:buNone/>
            </a:pPr>
            <a:r>
              <a:rPr lang="it-IT" sz="2000" b="1" i="1" dirty="0"/>
              <a:t>Luso</a:t>
            </a:r>
            <a:r>
              <a:rPr lang="it-IT" sz="2000" i="1" dirty="0"/>
              <a:t>, che nobilitò anche questa terra, non era greco, ma del Portogallo nato e cresciuto, figlio di Liceleo, e ricevette nel suo regno EL-Rei Dionisio, o Dinis ... E da questo re «Luso» fu chiamata la terra in cui viviamo </a:t>
            </a:r>
            <a:r>
              <a:rPr lang="it-IT" sz="2000" b="1" i="1" dirty="0"/>
              <a:t>Lusitania</a:t>
            </a:r>
            <a:r>
              <a:rPr lang="it-IT" sz="2000" i="1" dirty="0"/>
              <a:t>, che in seguito chiamarono </a:t>
            </a:r>
            <a:r>
              <a:rPr lang="it-IT" sz="2000" b="1" i="1" dirty="0"/>
              <a:t>Turdugal</a:t>
            </a:r>
            <a:r>
              <a:rPr lang="it-IT" sz="2000" i="1" dirty="0"/>
              <a:t> e ora, cambiando alcune lettere, il </a:t>
            </a:r>
            <a:r>
              <a:rPr lang="it-IT" sz="2000" b="1" i="1" dirty="0"/>
              <a:t>Portogallo</a:t>
            </a:r>
            <a:r>
              <a:rPr lang="it-IT" sz="2000" i="1" dirty="0"/>
              <a:t>. </a:t>
            </a:r>
            <a:r>
              <a:rPr lang="it-IT" sz="2000" dirty="0"/>
              <a:t>(FO)</a:t>
            </a:r>
          </a:p>
        </p:txBody>
      </p:sp>
    </p:spTree>
    <p:extLst>
      <p:ext uri="{BB962C8B-B14F-4D97-AF65-F5344CB8AC3E}">
        <p14:creationId xmlns:p14="http://schemas.microsoft.com/office/powerpoint/2010/main" val="64085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7124B-F35E-489B-A8DD-F78CFEAF82B8}"/>
              </a:ext>
            </a:extLst>
          </p:cNvPr>
          <p:cNvSpPr>
            <a:spLocks noGrp="1"/>
          </p:cNvSpPr>
          <p:nvPr>
            <p:ph type="title"/>
          </p:nvPr>
        </p:nvSpPr>
        <p:spPr>
          <a:xfrm>
            <a:off x="2592925" y="397566"/>
            <a:ext cx="8911687" cy="914399"/>
          </a:xfrm>
        </p:spPr>
        <p:txBody>
          <a:bodyPr>
            <a:normAutofit/>
          </a:bodyPr>
          <a:lstStyle/>
          <a:p>
            <a:r>
              <a:rPr lang="it-IT" sz="2800" dirty="0"/>
              <a:t>Fatti storici nel contesto europeo</a:t>
            </a:r>
            <a:endParaRPr lang="pt-BR" sz="2800" dirty="0"/>
          </a:p>
        </p:txBody>
      </p:sp>
      <p:sp>
        <p:nvSpPr>
          <p:cNvPr id="3" name="Espaço Reservado para Conteúdo 2">
            <a:extLst>
              <a:ext uri="{FF2B5EF4-FFF2-40B4-BE49-F238E27FC236}">
                <a16:creationId xmlns:a16="http://schemas.microsoft.com/office/drawing/2014/main" id="{37807DF3-6513-4968-A642-9EA8101F2DB3}"/>
              </a:ext>
            </a:extLst>
          </p:cNvPr>
          <p:cNvSpPr>
            <a:spLocks noGrp="1"/>
          </p:cNvSpPr>
          <p:nvPr>
            <p:ph idx="1"/>
          </p:nvPr>
        </p:nvSpPr>
        <p:spPr>
          <a:xfrm>
            <a:off x="1656522" y="1311965"/>
            <a:ext cx="9848090" cy="4599257"/>
          </a:xfrm>
        </p:spPr>
        <p:txBody>
          <a:bodyPr/>
          <a:lstStyle/>
          <a:p>
            <a:r>
              <a:rPr lang="it-IT" sz="2000" dirty="0"/>
              <a:t>Menzione alla lotta dei portoghesi contro Romani e Mori come giustificazione per rivelare la lingua portoghese in una grammatica:</a:t>
            </a:r>
          </a:p>
          <a:p>
            <a:pPr marL="0" indent="0">
              <a:buNone/>
            </a:pPr>
            <a:endParaRPr lang="it-IT" dirty="0"/>
          </a:p>
          <a:p>
            <a:pPr marL="360000" indent="0">
              <a:buNone/>
            </a:pPr>
            <a:r>
              <a:rPr lang="it-IT" i="1" dirty="0"/>
              <a:t>È tanta nobiltà della nostra terra e della gente che solo lei con il suo capitano Viriato è stato in grado di lanciare i Romani di Spagna e seguirli nella loro Italia. E solo questa nostra terra, il Portogallo, in Spagna, quando i Goti con le loro barbarie e viziose usanze persero la Spagna, aveva sempre una bandiera mai sottomessa ai Mori, ma spesso contro di loro vittoriosa ... </a:t>
            </a:r>
            <a:r>
              <a:rPr lang="it-IT" dirty="0"/>
              <a:t>(FO)</a:t>
            </a:r>
            <a:endParaRPr lang="pt-BR" dirty="0"/>
          </a:p>
        </p:txBody>
      </p:sp>
    </p:spTree>
    <p:extLst>
      <p:ext uri="{BB962C8B-B14F-4D97-AF65-F5344CB8AC3E}">
        <p14:creationId xmlns:p14="http://schemas.microsoft.com/office/powerpoint/2010/main" val="35524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54BDD-3B9E-42A4-A59B-9BF77A9B2070}"/>
              </a:ext>
            </a:extLst>
          </p:cNvPr>
          <p:cNvSpPr>
            <a:spLocks noGrp="1"/>
          </p:cNvSpPr>
          <p:nvPr>
            <p:ph type="title"/>
          </p:nvPr>
        </p:nvSpPr>
        <p:spPr>
          <a:xfrm>
            <a:off x="2592925" y="624110"/>
            <a:ext cx="8911687" cy="860133"/>
          </a:xfrm>
        </p:spPr>
        <p:txBody>
          <a:bodyPr>
            <a:normAutofit fontScale="90000"/>
          </a:bodyPr>
          <a:lstStyle/>
          <a:p>
            <a:r>
              <a:rPr lang="pt-BR" dirty="0" err="1"/>
              <a:t>Intrusioni</a:t>
            </a:r>
            <a:r>
              <a:rPr lang="pt-BR" dirty="0"/>
              <a:t> </a:t>
            </a:r>
            <a:r>
              <a:rPr lang="pt-BR" dirty="0" err="1"/>
              <a:t>storico</a:t>
            </a:r>
            <a:r>
              <a:rPr lang="pt-BR" dirty="0"/>
              <a:t>-politico-</a:t>
            </a:r>
            <a:r>
              <a:rPr lang="pt-BR" dirty="0" err="1"/>
              <a:t>geografiche</a:t>
            </a:r>
            <a:br>
              <a:rPr lang="pt-BR" dirty="0"/>
            </a:br>
            <a:endParaRPr lang="pt-BR" dirty="0"/>
          </a:p>
        </p:txBody>
      </p:sp>
      <p:sp>
        <p:nvSpPr>
          <p:cNvPr id="3" name="Espaço Reservado para Conteúdo 2">
            <a:extLst>
              <a:ext uri="{FF2B5EF4-FFF2-40B4-BE49-F238E27FC236}">
                <a16:creationId xmlns:a16="http://schemas.microsoft.com/office/drawing/2014/main" id="{5320A021-1CF8-4549-B036-06F839C63B69}"/>
              </a:ext>
            </a:extLst>
          </p:cNvPr>
          <p:cNvSpPr>
            <a:spLocks noGrp="1"/>
          </p:cNvSpPr>
          <p:nvPr>
            <p:ph idx="1"/>
          </p:nvPr>
        </p:nvSpPr>
        <p:spPr>
          <a:xfrm>
            <a:off x="1431235" y="1484243"/>
            <a:ext cx="10073377" cy="5128592"/>
          </a:xfrm>
        </p:spPr>
        <p:txBody>
          <a:bodyPr>
            <a:normAutofit/>
          </a:bodyPr>
          <a:lstStyle/>
          <a:p>
            <a:r>
              <a:rPr lang="it-IT" sz="2000" dirty="0"/>
              <a:t>Riferimenti a terre recentemente occupate dal Portogallo e in via di colonizzazione.</a:t>
            </a:r>
          </a:p>
          <a:p>
            <a:r>
              <a:rPr lang="it-IT" sz="2000" dirty="0"/>
              <a:t>Insegnare il portoghese come strumento per:</a:t>
            </a:r>
          </a:p>
          <a:p>
            <a:pPr marL="0" indent="0">
              <a:buNone/>
            </a:pPr>
            <a:r>
              <a:rPr lang="it-IT" sz="2000" dirty="0"/>
              <a:t>i. Dominio della popolazione;</a:t>
            </a:r>
          </a:p>
          <a:p>
            <a:pPr marL="0" indent="0">
              <a:buNone/>
            </a:pPr>
            <a:r>
              <a:rPr lang="it-IT" sz="2000" dirty="0"/>
              <a:t>ii. Accettazione della condizione colonizzata;</a:t>
            </a:r>
          </a:p>
          <a:p>
            <a:pPr marL="0" indent="0">
              <a:buNone/>
            </a:pPr>
            <a:r>
              <a:rPr lang="it-IT" sz="2000" dirty="0"/>
              <a:t>iii. Pacificazione delle relazioni con l'invasore.</a:t>
            </a:r>
          </a:p>
          <a:p>
            <a:pPr marL="400050" lvl="1" indent="0">
              <a:buNone/>
            </a:pPr>
            <a:r>
              <a:rPr lang="it-IT" sz="1800" i="1" dirty="0"/>
              <a:t>Applichiamo il nostro lavoro alla nostra lingua e alle persone, e manterremo il nostro ricordo di ciò che è eterno, e non lavoriamo in una lingua straniera, ma cerchiamo di cercare la nostra dottrina con una buona dottrina, che possiamo insegnarla a molte altre persone e saremo sempre lodati e amati. la somiglianza è la causa dell'amore e di più in lingue. Al contrario, in </a:t>
            </a:r>
            <a:r>
              <a:rPr lang="it-IT" sz="1800" b="1" i="1" dirty="0"/>
              <a:t>Africa, Guinea, Brasile </a:t>
            </a:r>
            <a:r>
              <a:rPr lang="it-IT" sz="1800" i="1" dirty="0"/>
              <a:t>e</a:t>
            </a:r>
            <a:r>
              <a:rPr lang="it-IT" sz="1800" b="1" i="1" dirty="0"/>
              <a:t> India</a:t>
            </a:r>
            <a:r>
              <a:rPr lang="it-IT" sz="1800" i="1" dirty="0"/>
              <a:t>, non amiamo i portoghesi che nascono tra di loro solo per la differenza nella loro lingua, e quelli nati lì amano bene il portoghese e li chiamano perché parlano come loro. </a:t>
            </a:r>
            <a:r>
              <a:rPr lang="it-IT" sz="1800" dirty="0"/>
              <a:t>(FO)</a:t>
            </a:r>
            <a:r>
              <a:rPr lang="it-IT" sz="1800" i="1" dirty="0"/>
              <a:t> </a:t>
            </a:r>
            <a:r>
              <a:rPr lang="pt-BR" sz="1800" i="1" dirty="0"/>
              <a:t>	</a:t>
            </a:r>
          </a:p>
        </p:txBody>
      </p:sp>
    </p:spTree>
    <p:extLst>
      <p:ext uri="{BB962C8B-B14F-4D97-AF65-F5344CB8AC3E}">
        <p14:creationId xmlns:p14="http://schemas.microsoft.com/office/powerpoint/2010/main" val="386289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54C9C-9E22-4786-90C0-3B8029953B5B}"/>
              </a:ext>
            </a:extLst>
          </p:cNvPr>
          <p:cNvSpPr>
            <a:spLocks noGrp="1"/>
          </p:cNvSpPr>
          <p:nvPr>
            <p:ph type="title"/>
          </p:nvPr>
        </p:nvSpPr>
        <p:spPr>
          <a:xfrm>
            <a:off x="1948071" y="624110"/>
            <a:ext cx="9556542" cy="740864"/>
          </a:xfrm>
        </p:spPr>
        <p:txBody>
          <a:bodyPr>
            <a:normAutofit/>
          </a:bodyPr>
          <a:lstStyle/>
          <a:p>
            <a:r>
              <a:rPr lang="pt-BR" sz="2800" dirty="0"/>
              <a:t>La GFO a </a:t>
            </a:r>
            <a:r>
              <a:rPr lang="pt-BR" sz="2800" dirty="0" err="1"/>
              <a:t>servizio</a:t>
            </a:r>
            <a:r>
              <a:rPr lang="pt-BR" sz="2800" dirty="0"/>
              <a:t> </a:t>
            </a:r>
            <a:r>
              <a:rPr lang="pt-BR" sz="2800" dirty="0" err="1"/>
              <a:t>della</a:t>
            </a:r>
            <a:r>
              <a:rPr lang="pt-BR" sz="2800" dirty="0"/>
              <a:t> politica </a:t>
            </a:r>
            <a:r>
              <a:rPr lang="pt-BR" sz="2800" dirty="0" err="1"/>
              <a:t>linguistica</a:t>
            </a:r>
            <a:r>
              <a:rPr lang="pt-BR" sz="2800" dirty="0"/>
              <a:t> </a:t>
            </a:r>
            <a:r>
              <a:rPr lang="pt-BR" sz="2800" dirty="0" err="1"/>
              <a:t>ufficiale</a:t>
            </a:r>
            <a:r>
              <a:rPr lang="pt-BR" sz="2800" dirty="0"/>
              <a:t> </a:t>
            </a:r>
          </a:p>
        </p:txBody>
      </p:sp>
      <p:sp>
        <p:nvSpPr>
          <p:cNvPr id="3" name="Espaço Reservado para Conteúdo 2">
            <a:extLst>
              <a:ext uri="{FF2B5EF4-FFF2-40B4-BE49-F238E27FC236}">
                <a16:creationId xmlns:a16="http://schemas.microsoft.com/office/drawing/2014/main" id="{F21984BA-583C-4A99-AF3C-31FE48919601}"/>
              </a:ext>
            </a:extLst>
          </p:cNvPr>
          <p:cNvSpPr>
            <a:spLocks noGrp="1"/>
          </p:cNvSpPr>
          <p:nvPr>
            <p:ph idx="1"/>
          </p:nvPr>
        </p:nvSpPr>
        <p:spPr>
          <a:xfrm>
            <a:off x="1948071" y="1524001"/>
            <a:ext cx="8918713" cy="4876799"/>
          </a:xfrm>
        </p:spPr>
        <p:txBody>
          <a:bodyPr>
            <a:normAutofit/>
          </a:bodyPr>
          <a:lstStyle/>
          <a:p>
            <a:r>
              <a:rPr lang="it-IT" dirty="0"/>
              <a:t>Diversità linguistico-culturale: fattore di attuazione del progetto imperiale di occupazione dei territori.</a:t>
            </a:r>
          </a:p>
          <a:p>
            <a:r>
              <a:rPr lang="it-IT" dirty="0"/>
              <a:t>La grammatizzazione di FO:</a:t>
            </a:r>
          </a:p>
          <a:p>
            <a:pPr marL="0" indent="0">
              <a:buNone/>
            </a:pPr>
            <a:r>
              <a:rPr lang="it-IT" dirty="0"/>
              <a:t>i. Soddisfa le esigenze normative interne della società, dando forma a un profilo di modernità, potere e vivacità.</a:t>
            </a:r>
          </a:p>
          <a:p>
            <a:pPr marL="0" indent="0">
              <a:buNone/>
            </a:pPr>
            <a:r>
              <a:rPr lang="it-IT" dirty="0"/>
              <a:t>ii. È un pezzo nel progetto di stabilizzazione politica nel gigantesco territorio occupato dall'impero portoghese.</a:t>
            </a:r>
          </a:p>
          <a:p>
            <a:pPr marL="0" indent="0">
              <a:buNone/>
            </a:pPr>
            <a:r>
              <a:rPr lang="it-IT" dirty="0"/>
              <a:t>iii. Risultato a lungo termine: una lingua parlata nei cinque continenti e da oltre 300 milioni di persone. Una profonda identità linguistico-portoghese.</a:t>
            </a:r>
          </a:p>
          <a:p>
            <a:r>
              <a:rPr lang="it-IT" dirty="0"/>
              <a:t>FO non è un avventuriero che rischia di scrivere un manuale per chi ha voglia di imparare a leggere e scrivere in portoghese.</a:t>
            </a:r>
          </a:p>
          <a:p>
            <a:r>
              <a:rPr lang="it-IT" dirty="0"/>
              <a:t>Mancanza di rigore formale, abbondante chiarezza degli obiettivi, rigore scientifico, razionalità, dati, esempi.</a:t>
            </a:r>
            <a:endParaRPr lang="pt-BR" dirty="0"/>
          </a:p>
        </p:txBody>
      </p:sp>
    </p:spTree>
    <p:extLst>
      <p:ext uri="{BB962C8B-B14F-4D97-AF65-F5344CB8AC3E}">
        <p14:creationId xmlns:p14="http://schemas.microsoft.com/office/powerpoint/2010/main" val="11846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833B-3FE6-475D-B777-9164E1A6DD31}"/>
              </a:ext>
            </a:extLst>
          </p:cNvPr>
          <p:cNvSpPr>
            <a:spLocks noGrp="1"/>
          </p:cNvSpPr>
          <p:nvPr>
            <p:ph type="title"/>
          </p:nvPr>
        </p:nvSpPr>
        <p:spPr/>
        <p:txBody>
          <a:bodyPr>
            <a:normAutofit/>
          </a:bodyPr>
          <a:lstStyle/>
          <a:p>
            <a:r>
              <a:rPr lang="it-IT" sz="2800" dirty="0"/>
              <a:t>Progetto di inserimento della colonizzazione tramite strumentalizzazione grammaticale</a:t>
            </a:r>
            <a:endParaRPr lang="pt-BR" sz="2800" dirty="0"/>
          </a:p>
        </p:txBody>
      </p:sp>
      <p:sp>
        <p:nvSpPr>
          <p:cNvPr id="3" name="Espaço Reservado para Conteúdo 2">
            <a:extLst>
              <a:ext uri="{FF2B5EF4-FFF2-40B4-BE49-F238E27FC236}">
                <a16:creationId xmlns:a16="http://schemas.microsoft.com/office/drawing/2014/main" id="{E5EC998E-C2F2-4764-B7AD-EBF14522E43F}"/>
              </a:ext>
            </a:extLst>
          </p:cNvPr>
          <p:cNvSpPr>
            <a:spLocks noGrp="1"/>
          </p:cNvSpPr>
          <p:nvPr>
            <p:ph idx="1"/>
          </p:nvPr>
        </p:nvSpPr>
        <p:spPr>
          <a:xfrm>
            <a:off x="1775791" y="1789043"/>
            <a:ext cx="9728821" cy="4916557"/>
          </a:xfrm>
        </p:spPr>
        <p:txBody>
          <a:bodyPr>
            <a:normAutofit fontScale="92500"/>
          </a:bodyPr>
          <a:lstStyle/>
          <a:p>
            <a:r>
              <a:rPr lang="it-IT" dirty="0"/>
              <a:t>Il riferimento all'efficacia e alla durata del potere linguistico dei grandi conquistatori.</a:t>
            </a:r>
          </a:p>
          <a:p>
            <a:pPr marL="0" indent="0">
              <a:buNone/>
            </a:pPr>
            <a:r>
              <a:rPr lang="it-IT" dirty="0"/>
              <a:t>Ha cercato di ottenere in relazione al portoghese la stessa regolarità e sistematizzazione attribuita al greco dagli alessandrini e dai grammatici dell'epoca imperiale in latino (Asunção e Santos, 2009, p. 116).</a:t>
            </a:r>
          </a:p>
          <a:p>
            <a:r>
              <a:rPr lang="it-IT" dirty="0"/>
              <a:t>Progetto GFO poco ingenuo o disinteressato. Ironizza l'influenza del latino nella formazione del popolo dell'impero:</a:t>
            </a:r>
          </a:p>
          <a:p>
            <a:pPr marL="400050" lvl="1" indent="0">
              <a:buNone/>
            </a:pPr>
            <a:r>
              <a:rPr lang="it-IT" sz="2000" i="1" dirty="0"/>
              <a:t>Cerchiamo di non farlo, ma torniamo a noi stessi ora che è il momento e noi siamo signori, perché è meglio per noi insegnare alla Guinea che dovremmo essere istruiti su Roma, anche se ora ne aveva tutto il suo valore e il suo prezzo. </a:t>
            </a:r>
            <a:r>
              <a:rPr lang="it-IT" sz="2000" dirty="0"/>
              <a:t>(FO).</a:t>
            </a:r>
          </a:p>
          <a:p>
            <a:r>
              <a:rPr lang="it-IT" dirty="0"/>
              <a:t>Per questo, la GFO effettua indagini etimologiche al servizio della Storia, costruisce importanti tesi sullo sviluppo del processo di espansione coloniale e registra informazioni che rendono le scoperte portoghesi il grande contributo del Portogallo all'umanesimo.</a:t>
            </a:r>
          </a:p>
          <a:p>
            <a:r>
              <a:rPr lang="it-IT" dirty="0"/>
              <a:t>L'uomo portoghese è nella posizione di protagonista della nuova configurazione del mondo e nello sviluppo della nuova conoscenza.</a:t>
            </a:r>
            <a:endParaRPr lang="pt-BR" dirty="0"/>
          </a:p>
        </p:txBody>
      </p:sp>
    </p:spTree>
    <p:extLst>
      <p:ext uri="{BB962C8B-B14F-4D97-AF65-F5344CB8AC3E}">
        <p14:creationId xmlns:p14="http://schemas.microsoft.com/office/powerpoint/2010/main" val="390896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55A41-4CDA-4CC9-8EF7-315734BF8045}"/>
              </a:ext>
            </a:extLst>
          </p:cNvPr>
          <p:cNvSpPr>
            <a:spLocks noGrp="1"/>
          </p:cNvSpPr>
          <p:nvPr>
            <p:ph type="title"/>
          </p:nvPr>
        </p:nvSpPr>
        <p:spPr>
          <a:xfrm>
            <a:off x="2592925" y="624110"/>
            <a:ext cx="8911687" cy="579048"/>
          </a:xfrm>
        </p:spPr>
        <p:txBody>
          <a:bodyPr>
            <a:normAutofit fontScale="90000"/>
          </a:bodyPr>
          <a:lstStyle/>
          <a:p>
            <a:r>
              <a:rPr lang="it-IT" dirty="0"/>
              <a:t>La stretta interdisciplinarità:</a:t>
            </a:r>
            <a:br>
              <a:rPr lang="it-IT" dirty="0"/>
            </a:br>
            <a:r>
              <a:rPr lang="it-IT" dirty="0"/>
              <a:t>FO sociofunzionalista</a:t>
            </a:r>
            <a:endParaRPr lang="pt-BR" dirty="0"/>
          </a:p>
        </p:txBody>
      </p:sp>
      <p:sp>
        <p:nvSpPr>
          <p:cNvPr id="3" name="Espaço Reservado para Conteúdo 2">
            <a:extLst>
              <a:ext uri="{FF2B5EF4-FFF2-40B4-BE49-F238E27FC236}">
                <a16:creationId xmlns:a16="http://schemas.microsoft.com/office/drawing/2014/main" id="{19D89069-1118-4081-9EC3-D0773043E279}"/>
              </a:ext>
            </a:extLst>
          </p:cNvPr>
          <p:cNvSpPr>
            <a:spLocks noGrp="1"/>
          </p:cNvSpPr>
          <p:nvPr>
            <p:ph idx="1"/>
          </p:nvPr>
        </p:nvSpPr>
        <p:spPr>
          <a:xfrm>
            <a:off x="1391478" y="2082800"/>
            <a:ext cx="10113134" cy="4394200"/>
          </a:xfrm>
        </p:spPr>
        <p:txBody>
          <a:bodyPr/>
          <a:lstStyle/>
          <a:p>
            <a:pPr lvl="0"/>
            <a:r>
              <a:rPr lang="it-IT" dirty="0"/>
              <a:t>Riconoscimento della fluidità e del dinamismo linguistico e considerazione del fatto che la lingua è socialmente costituita.</a:t>
            </a:r>
          </a:p>
          <a:p>
            <a:pPr lvl="0"/>
            <a:r>
              <a:rPr lang="it-IT" dirty="0"/>
              <a:t>Anticipazione di postulati sociolinguistici di grandi valori, come le nozioni di normatizzazione, norma e uso, norma colta e norma popolare; variante stigmatizzata e variante di prestigio!!!</a:t>
            </a:r>
          </a:p>
          <a:p>
            <a:pPr marL="360000" lvl="0" indent="0">
              <a:buNone/>
            </a:pPr>
            <a:r>
              <a:rPr lang="it-IT" i="1" dirty="0"/>
              <a:t>Non sfidiamo la nostra lingua, perché gli uomini fanno la lingua, e non la lingua per gli uomini; ed è evidente che le lingue greche e latine erano prima grossolane e gli uomini le mettevano alla perfezione che ora hanno. </a:t>
            </a:r>
            <a:r>
              <a:rPr lang="it-IT" dirty="0"/>
              <a:t>(FO)</a:t>
            </a:r>
            <a:endParaRPr lang="pt-BR" dirty="0"/>
          </a:p>
        </p:txBody>
      </p:sp>
    </p:spTree>
    <p:extLst>
      <p:ext uri="{BB962C8B-B14F-4D97-AF65-F5344CB8AC3E}">
        <p14:creationId xmlns:p14="http://schemas.microsoft.com/office/powerpoint/2010/main" val="56914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AAD97-61B4-4581-A68A-B4F324BC3D0B}"/>
              </a:ext>
            </a:extLst>
          </p:cNvPr>
          <p:cNvSpPr>
            <a:spLocks noGrp="1"/>
          </p:cNvSpPr>
          <p:nvPr>
            <p:ph type="title"/>
          </p:nvPr>
        </p:nvSpPr>
        <p:spPr>
          <a:xfrm>
            <a:off x="2592925" y="624110"/>
            <a:ext cx="8911687" cy="595090"/>
          </a:xfrm>
        </p:spPr>
        <p:txBody>
          <a:bodyPr>
            <a:normAutofit fontScale="90000"/>
          </a:bodyPr>
          <a:lstStyle/>
          <a:p>
            <a:r>
              <a:rPr lang="it-IT" b="1" dirty="0"/>
              <a:t>Nazionalismo</a:t>
            </a:r>
            <a:r>
              <a:rPr lang="pt-BR" b="1" dirty="0"/>
              <a:t>  </a:t>
            </a:r>
            <a:br>
              <a:rPr lang="pt-BR" dirty="0"/>
            </a:br>
            <a:endParaRPr lang="pt-BR" dirty="0"/>
          </a:p>
        </p:txBody>
      </p:sp>
      <p:sp>
        <p:nvSpPr>
          <p:cNvPr id="3" name="Espaço Reservado para Conteúdo 2">
            <a:extLst>
              <a:ext uri="{FF2B5EF4-FFF2-40B4-BE49-F238E27FC236}">
                <a16:creationId xmlns:a16="http://schemas.microsoft.com/office/drawing/2014/main" id="{F4D141C4-D0AF-4C4A-8223-45950E9B130F}"/>
              </a:ext>
            </a:extLst>
          </p:cNvPr>
          <p:cNvSpPr>
            <a:spLocks noGrp="1"/>
          </p:cNvSpPr>
          <p:nvPr>
            <p:ph idx="1"/>
          </p:nvPr>
        </p:nvSpPr>
        <p:spPr>
          <a:xfrm>
            <a:off x="1762539" y="1603513"/>
            <a:ext cx="9742073" cy="4823791"/>
          </a:xfrm>
        </p:spPr>
        <p:txBody>
          <a:bodyPr>
            <a:normAutofit/>
          </a:bodyPr>
          <a:lstStyle/>
          <a:p>
            <a:r>
              <a:rPr lang="it-IT" dirty="0"/>
              <a:t>Nella Rinascensa, prestigio, dignità e strumentalizzazione grammaticale sono direttamente correlate alla scelta del contenuto. Garanzia di rigore analitico e precisione nella codificazione della realtà.</a:t>
            </a:r>
          </a:p>
          <a:p>
            <a:r>
              <a:rPr lang="it-IT" dirty="0"/>
              <a:t>FO era particolarmente interessato alla fonetica, alla fonologia e all'ortografia. Livelli più concreti di codifica linguistica.</a:t>
            </a:r>
          </a:p>
          <a:p>
            <a:r>
              <a:rPr lang="it-IT" dirty="0"/>
              <a:t>Rafforzamento della scientificità del lavoro e del suo carattere didattico.</a:t>
            </a:r>
          </a:p>
          <a:p>
            <a:r>
              <a:rPr lang="it-IT" dirty="0"/>
              <a:t>Uso regolare e sistematico della lingua portoghese nel regno e sua espansione oltre il territorio portoghese.</a:t>
            </a:r>
          </a:p>
          <a:p>
            <a:r>
              <a:rPr lang="it-IT" dirty="0"/>
              <a:t>Progetto cosciente per pianificare l'emergente identità portoghese delle conquiste all’estero e costruire un'immagine del Portogallo come una "nazione" forte e potente.</a:t>
            </a:r>
          </a:p>
          <a:p>
            <a:pPr marL="0" indent="0">
              <a:buNone/>
            </a:pPr>
            <a:endParaRPr lang="pt-BR" dirty="0"/>
          </a:p>
        </p:txBody>
      </p:sp>
    </p:spTree>
    <p:extLst>
      <p:ext uri="{BB962C8B-B14F-4D97-AF65-F5344CB8AC3E}">
        <p14:creationId xmlns:p14="http://schemas.microsoft.com/office/powerpoint/2010/main" val="282739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553B6-F733-4AD8-9F58-4FD27E468600}"/>
              </a:ext>
            </a:extLst>
          </p:cNvPr>
          <p:cNvSpPr>
            <a:spLocks noGrp="1"/>
          </p:cNvSpPr>
          <p:nvPr>
            <p:ph type="title"/>
          </p:nvPr>
        </p:nvSpPr>
        <p:spPr>
          <a:xfrm>
            <a:off x="2592925" y="624110"/>
            <a:ext cx="8911687" cy="820377"/>
          </a:xfrm>
        </p:spPr>
        <p:txBody>
          <a:bodyPr/>
          <a:lstStyle/>
          <a:p>
            <a:r>
              <a:rPr lang="it-IT" dirty="0"/>
              <a:t>Manifestazioni nazionaliste</a:t>
            </a:r>
            <a:r>
              <a:rPr lang="pt-BR" dirty="0"/>
              <a:t> </a:t>
            </a:r>
          </a:p>
        </p:txBody>
      </p:sp>
      <p:sp>
        <p:nvSpPr>
          <p:cNvPr id="3" name="Espaço Reservado para Conteúdo 2">
            <a:extLst>
              <a:ext uri="{FF2B5EF4-FFF2-40B4-BE49-F238E27FC236}">
                <a16:creationId xmlns:a16="http://schemas.microsoft.com/office/drawing/2014/main" id="{524108D7-BD3E-4633-9D36-FAF62B5A2C9C}"/>
              </a:ext>
            </a:extLst>
          </p:cNvPr>
          <p:cNvSpPr>
            <a:spLocks noGrp="1"/>
          </p:cNvSpPr>
          <p:nvPr>
            <p:ph idx="1"/>
          </p:nvPr>
        </p:nvSpPr>
        <p:spPr>
          <a:xfrm>
            <a:off x="1736035" y="1577009"/>
            <a:ext cx="9768577" cy="4334213"/>
          </a:xfrm>
        </p:spPr>
        <p:txBody>
          <a:bodyPr>
            <a:normAutofit/>
          </a:bodyPr>
          <a:lstStyle/>
          <a:p>
            <a:r>
              <a:rPr lang="it-IT" dirty="0"/>
              <a:t>Il riconoscimento delle grandi conquiste del Portogallo succede attraverso l'esaltazione e l'apprezzamento del popolo portoghese attraverso la strumentalizzazione della loro lingua.</a:t>
            </a:r>
          </a:p>
          <a:p>
            <a:r>
              <a:rPr lang="it-IT" dirty="0"/>
              <a:t>Storia, descrizione e analisi linguistica si intrecciano.</a:t>
            </a:r>
          </a:p>
          <a:p>
            <a:r>
              <a:rPr lang="it-IT" dirty="0"/>
              <a:t>Esempio: nel trattamento dell'origine del nome di Lisbona, questa esaltazione viene fatta attraverso un percorso che parte dalla sua fondazione:</a:t>
            </a:r>
          </a:p>
          <a:p>
            <a:pPr marL="400050" lvl="1" indent="0">
              <a:buNone/>
            </a:pPr>
            <a:r>
              <a:rPr lang="it-IT" i="1" dirty="0"/>
              <a:t>Libisona, Libisosa, Libunca, Libura e Libisoca. Da quest'ultimo, chiamato Libisoca, indica solo Plinio nel terzo libro ai tre capitoli e Tolomeo nella "Tavola di Spagna" mette Libisoca e Libura e quest'ultima Libura colloca accanto al fiume </a:t>
            </a:r>
            <a:r>
              <a:rPr lang="it-IT" b="1" i="1" dirty="0"/>
              <a:t>Tejo</a:t>
            </a:r>
            <a:r>
              <a:rPr lang="it-IT" i="1" dirty="0"/>
              <a:t>, sotto Toledo, della parte meridionale, quasi provando di essere Évora che ora chiamiamo. E se vogliamo anche superare la costruzione della nostra Lisbona, possiamo dire che è una delle cinque città già chiamate Libisona. </a:t>
            </a:r>
            <a:r>
              <a:rPr lang="it-IT" dirty="0"/>
              <a:t>(FO)</a:t>
            </a:r>
          </a:p>
          <a:p>
            <a:endParaRPr lang="pt-BR" dirty="0"/>
          </a:p>
        </p:txBody>
      </p:sp>
    </p:spTree>
    <p:extLst>
      <p:ext uri="{BB962C8B-B14F-4D97-AF65-F5344CB8AC3E}">
        <p14:creationId xmlns:p14="http://schemas.microsoft.com/office/powerpoint/2010/main" val="23867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66BA8-D671-483C-8C7B-B4827BDB2EA0}"/>
              </a:ext>
            </a:extLst>
          </p:cNvPr>
          <p:cNvSpPr>
            <a:spLocks noGrp="1"/>
          </p:cNvSpPr>
          <p:nvPr>
            <p:ph type="title"/>
          </p:nvPr>
        </p:nvSpPr>
        <p:spPr>
          <a:xfrm>
            <a:off x="2592925" y="354842"/>
            <a:ext cx="8911687" cy="968991"/>
          </a:xfrm>
        </p:spPr>
        <p:txBody>
          <a:bodyPr>
            <a:normAutofit fontScale="90000"/>
          </a:bodyPr>
          <a:lstStyle/>
          <a:p>
            <a:r>
              <a:rPr lang="pt-BR" dirty="0" err="1"/>
              <a:t>Lo</a:t>
            </a:r>
            <a:r>
              <a:rPr lang="pt-BR" dirty="0"/>
              <a:t> </a:t>
            </a:r>
            <a:r>
              <a:rPr lang="pt-BR" dirty="0" err="1"/>
              <a:t>studio</a:t>
            </a:r>
            <a:r>
              <a:rPr lang="pt-BR" dirty="0"/>
              <a:t> </a:t>
            </a:r>
            <a:r>
              <a:rPr lang="pt-BR" dirty="0" err="1"/>
              <a:t>della</a:t>
            </a:r>
            <a:r>
              <a:rPr lang="pt-BR" dirty="0"/>
              <a:t> GFO come </a:t>
            </a:r>
            <a:r>
              <a:rPr lang="pt-BR" dirty="0" err="1"/>
              <a:t>produzione</a:t>
            </a:r>
            <a:r>
              <a:rPr lang="pt-BR" dirty="0"/>
              <a:t> </a:t>
            </a:r>
            <a:r>
              <a:rPr lang="pt-BR" dirty="0" err="1"/>
              <a:t>umanista-rinascimentale</a:t>
            </a:r>
            <a:r>
              <a:rPr lang="pt-BR" dirty="0"/>
              <a:t> </a:t>
            </a:r>
          </a:p>
        </p:txBody>
      </p:sp>
      <p:sp>
        <p:nvSpPr>
          <p:cNvPr id="3" name="Espaço Reservado para Conteúdo 2">
            <a:extLst>
              <a:ext uri="{FF2B5EF4-FFF2-40B4-BE49-F238E27FC236}">
                <a16:creationId xmlns:a16="http://schemas.microsoft.com/office/drawing/2014/main" id="{678DBD2A-BB12-4461-B7E3-2FD1B7F9BD58}"/>
              </a:ext>
            </a:extLst>
          </p:cNvPr>
          <p:cNvSpPr>
            <a:spLocks noGrp="1"/>
          </p:cNvSpPr>
          <p:nvPr>
            <p:ph idx="1"/>
          </p:nvPr>
        </p:nvSpPr>
        <p:spPr>
          <a:xfrm>
            <a:off x="846161" y="1669774"/>
            <a:ext cx="10658451" cy="6308035"/>
          </a:xfrm>
        </p:spPr>
        <p:txBody>
          <a:bodyPr>
            <a:normAutofit/>
          </a:bodyPr>
          <a:lstStyle/>
          <a:p>
            <a:r>
              <a:rPr lang="it-IT" sz="2000" dirty="0"/>
              <a:t>Sono del parere che:</a:t>
            </a:r>
          </a:p>
          <a:p>
            <a:pPr>
              <a:buFont typeface="+mj-lt"/>
              <a:buAutoNum type="arabicPeriod"/>
            </a:pPr>
            <a:r>
              <a:rPr lang="it-IT" sz="2000" dirty="0"/>
              <a:t>La GFO è inserita nel movimento umanista-rinascimentale verso l’innovazione e non per il ritorno al modello delle grammatiche latine, una pratica comune tra i grammatici della Rinascenza.</a:t>
            </a:r>
          </a:p>
          <a:p>
            <a:pPr>
              <a:buFont typeface="+mj-lt"/>
              <a:buAutoNum type="arabicPeriod"/>
            </a:pPr>
            <a:r>
              <a:rPr lang="it-IT" sz="2000" dirty="0"/>
              <a:t>La fuga dal modello grammaticale latino portò alla sottovalutazione della GFO, considerata solo come elucubrazione non come un vero compendio grammaticale.</a:t>
            </a:r>
          </a:p>
          <a:p>
            <a:r>
              <a:rPr lang="it-IT" sz="2000" dirty="0"/>
              <a:t>Buescu (1975, p.12): "Il lavoro di Oliveira è, in effetti, un insieme di riflessioni curiose e giudiziose, di tipo saggistico; in breve, una miscellanea linguistica e culturale ".</a:t>
            </a:r>
            <a:endParaRPr lang="pt-BR" sz="2000" dirty="0">
              <a:solidFill>
                <a:srgbClr val="FF0000"/>
              </a:solidFill>
            </a:endParaRPr>
          </a:p>
          <a:p>
            <a:pPr marL="0" indent="0">
              <a:buNone/>
            </a:pPr>
            <a:endParaRPr lang="pt-BR" dirty="0">
              <a:solidFill>
                <a:srgbClr val="FF0000"/>
              </a:solidFill>
            </a:endParaRPr>
          </a:p>
        </p:txBody>
      </p:sp>
    </p:spTree>
    <p:extLst>
      <p:ext uri="{BB962C8B-B14F-4D97-AF65-F5344CB8AC3E}">
        <p14:creationId xmlns:p14="http://schemas.microsoft.com/office/powerpoint/2010/main" val="52970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ED647-CAFA-4241-866F-B067BE732D04}"/>
              </a:ext>
            </a:extLst>
          </p:cNvPr>
          <p:cNvSpPr>
            <a:spLocks noGrp="1"/>
          </p:cNvSpPr>
          <p:nvPr>
            <p:ph type="title"/>
          </p:nvPr>
        </p:nvSpPr>
        <p:spPr>
          <a:xfrm>
            <a:off x="1656523" y="624110"/>
            <a:ext cx="9848090" cy="648099"/>
          </a:xfrm>
        </p:spPr>
        <p:txBody>
          <a:bodyPr>
            <a:normAutofit fontScale="90000"/>
          </a:bodyPr>
          <a:lstStyle/>
          <a:p>
            <a:r>
              <a:rPr lang="it-IT" sz="2800" dirty="0"/>
              <a:t>Il Portogallo nel "mercato europeo degli immaginari nazionali" (Franco, 2009)</a:t>
            </a:r>
            <a:endParaRPr lang="pt-BR" sz="2800" dirty="0"/>
          </a:p>
        </p:txBody>
      </p:sp>
      <p:sp>
        <p:nvSpPr>
          <p:cNvPr id="3" name="Espaço Reservado para Conteúdo 2">
            <a:extLst>
              <a:ext uri="{FF2B5EF4-FFF2-40B4-BE49-F238E27FC236}">
                <a16:creationId xmlns:a16="http://schemas.microsoft.com/office/drawing/2014/main" id="{E136E0DF-DB0C-40AE-84FB-E89EE16E67A4}"/>
              </a:ext>
            </a:extLst>
          </p:cNvPr>
          <p:cNvSpPr>
            <a:spLocks noGrp="1"/>
          </p:cNvSpPr>
          <p:nvPr>
            <p:ph idx="1"/>
          </p:nvPr>
        </p:nvSpPr>
        <p:spPr>
          <a:xfrm>
            <a:off x="861391" y="1775791"/>
            <a:ext cx="10643221" cy="4458099"/>
          </a:xfrm>
        </p:spPr>
        <p:txBody>
          <a:bodyPr>
            <a:noAutofit/>
          </a:bodyPr>
          <a:lstStyle/>
          <a:p>
            <a:r>
              <a:rPr lang="it-IT" dirty="0"/>
              <a:t>Nel XVI secolo: " mercato europeo per gli immaginari nazionali o le mitologie nazionali , riguardanti i miti delle origini delle nazioni che emergevano nei loro rispettivi circoli culturali.</a:t>
            </a:r>
          </a:p>
          <a:p>
            <a:pPr marL="0" indent="0">
              <a:buNone/>
            </a:pPr>
            <a:endParaRPr lang="it-IT" dirty="0"/>
          </a:p>
          <a:p>
            <a:r>
              <a:rPr lang="it-IT" dirty="0"/>
              <a:t>Miti costruzione che individuano le origini della nazione portoghese nei primi giorni del genere umano, anche altri regni emergenti del momento, come la Francia e la Spagna.</a:t>
            </a:r>
          </a:p>
          <a:p>
            <a:pPr marL="0" indent="0">
              <a:buNone/>
            </a:pPr>
            <a:endParaRPr lang="it-IT" dirty="0"/>
          </a:p>
          <a:p>
            <a:r>
              <a:rPr lang="it-IT" dirty="0"/>
              <a:t>Queste nazioni nascono in una sorta di età dell'oro in cui un passato sfolgorante è dicotomizzato con la realtà presente.</a:t>
            </a:r>
          </a:p>
          <a:p>
            <a:pPr marL="0" indent="0">
              <a:buNone/>
            </a:pPr>
            <a:endParaRPr lang="it-IT" dirty="0"/>
          </a:p>
          <a:p>
            <a:r>
              <a:rPr lang="it-IT" dirty="0"/>
              <a:t>Il tema delle origini serve finalità storico-politiche e la propaganda ufficiale dei regni.</a:t>
            </a:r>
          </a:p>
          <a:p>
            <a:r>
              <a:rPr lang="it-IT" dirty="0"/>
              <a:t>La convinzione che uno dei segni della nuova nazione coinvolga la coscienza e la convinzione di un'origine remota è la base di questa costruzione.</a:t>
            </a:r>
          </a:p>
        </p:txBody>
      </p:sp>
    </p:spTree>
    <p:extLst>
      <p:ext uri="{BB962C8B-B14F-4D97-AF65-F5344CB8AC3E}">
        <p14:creationId xmlns:p14="http://schemas.microsoft.com/office/powerpoint/2010/main" val="173855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008B1-0C24-46C1-9697-39F0FAEB75C6}"/>
              </a:ext>
            </a:extLst>
          </p:cNvPr>
          <p:cNvSpPr>
            <a:spLocks noGrp="1"/>
          </p:cNvSpPr>
          <p:nvPr>
            <p:ph type="title"/>
          </p:nvPr>
        </p:nvSpPr>
        <p:spPr/>
        <p:txBody>
          <a:bodyPr/>
          <a:lstStyle/>
          <a:p>
            <a:r>
              <a:rPr lang="pt-BR" dirty="0"/>
              <a:t>Il mito </a:t>
            </a:r>
            <a:r>
              <a:rPr lang="pt-BR" dirty="0" err="1"/>
              <a:t>portoghese</a:t>
            </a:r>
            <a:endParaRPr lang="pt-BR" dirty="0"/>
          </a:p>
        </p:txBody>
      </p:sp>
      <p:sp>
        <p:nvSpPr>
          <p:cNvPr id="3" name="Espaço Reservado para Conteúdo 2">
            <a:extLst>
              <a:ext uri="{FF2B5EF4-FFF2-40B4-BE49-F238E27FC236}">
                <a16:creationId xmlns:a16="http://schemas.microsoft.com/office/drawing/2014/main" id="{22DA377D-BE95-4241-AB66-32AA55EF3E79}"/>
              </a:ext>
            </a:extLst>
          </p:cNvPr>
          <p:cNvSpPr>
            <a:spLocks noGrp="1"/>
          </p:cNvSpPr>
          <p:nvPr>
            <p:ph idx="1"/>
          </p:nvPr>
        </p:nvSpPr>
        <p:spPr>
          <a:xfrm>
            <a:off x="1892300" y="1778000"/>
            <a:ext cx="9612312" cy="4133222"/>
          </a:xfrm>
        </p:spPr>
        <p:txBody>
          <a:bodyPr/>
          <a:lstStyle/>
          <a:p>
            <a:r>
              <a:rPr lang="it-IT" dirty="0"/>
              <a:t>L'intero capitolo II della GFO esalta il Portogallo e collega la storia del popolo portoghese e dell'umanità, mescolando miti biblici, greci e altri:</a:t>
            </a:r>
          </a:p>
          <a:p>
            <a:pPr marL="0" indent="0">
              <a:buNone/>
            </a:pPr>
            <a:endParaRPr lang="it-IT" dirty="0"/>
          </a:p>
          <a:p>
            <a:pPr marL="360000" indent="0">
              <a:buNone/>
            </a:pPr>
            <a:r>
              <a:rPr lang="it-IT" i="1" dirty="0"/>
              <a:t>La vecchia nobiltà e conoscenza della nostra gente e terra di Spagna, la cui sempre parte migliore era il Portogallo, anche se ora è non più dopo il diluvio generale, che è nel più breve tempo che se gli uomini ricordano. Nato di Noè e delle tube dice Beroso, storico di Babilonia, e Noè costruì in questo Noela e Noegla territorio, le città, e il primo ha fatto questo Plinio menzione dei venti capitoli della sua storia naturale.  Mercurio, prima in Egitto, ha insegnato a leggere e parlare, dice Diodoro Siculo. E poi anche in Grecia, dove lo chiamavano Hermes, il che significa interprete. </a:t>
            </a:r>
            <a:r>
              <a:rPr lang="it-IT" dirty="0"/>
              <a:t>(FO)</a:t>
            </a:r>
            <a:endParaRPr lang="pt-BR" dirty="0"/>
          </a:p>
          <a:p>
            <a:endParaRPr lang="pt-BR" dirty="0"/>
          </a:p>
        </p:txBody>
      </p:sp>
    </p:spTree>
    <p:extLst>
      <p:ext uri="{BB962C8B-B14F-4D97-AF65-F5344CB8AC3E}">
        <p14:creationId xmlns:p14="http://schemas.microsoft.com/office/powerpoint/2010/main" val="3336011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B9080-02AC-4128-8695-77D593F8A682}"/>
              </a:ext>
            </a:extLst>
          </p:cNvPr>
          <p:cNvSpPr>
            <a:spLocks noGrp="1"/>
          </p:cNvSpPr>
          <p:nvPr>
            <p:ph type="title"/>
          </p:nvPr>
        </p:nvSpPr>
        <p:spPr/>
        <p:txBody>
          <a:bodyPr>
            <a:normAutofit/>
          </a:bodyPr>
          <a:lstStyle/>
          <a:p>
            <a:r>
              <a:rPr lang="it-IT" sz="2800" dirty="0"/>
              <a:t>Pilastri del processo della mitologia portoghese nel progetto nazionalista di FO</a:t>
            </a:r>
            <a:endParaRPr lang="pt-BR" sz="2800" dirty="0"/>
          </a:p>
        </p:txBody>
      </p:sp>
      <p:sp>
        <p:nvSpPr>
          <p:cNvPr id="3" name="Espaço Reservado para Conteúdo 2">
            <a:extLst>
              <a:ext uri="{FF2B5EF4-FFF2-40B4-BE49-F238E27FC236}">
                <a16:creationId xmlns:a16="http://schemas.microsoft.com/office/drawing/2014/main" id="{EFD89830-8638-4B3C-8355-8B8BE764A30F}"/>
              </a:ext>
            </a:extLst>
          </p:cNvPr>
          <p:cNvSpPr>
            <a:spLocks noGrp="1"/>
          </p:cNvSpPr>
          <p:nvPr>
            <p:ph idx="1"/>
          </p:nvPr>
        </p:nvSpPr>
        <p:spPr>
          <a:xfrm>
            <a:off x="1431235" y="1775791"/>
            <a:ext cx="10073377" cy="4135431"/>
          </a:xfrm>
        </p:spPr>
        <p:txBody>
          <a:bodyPr/>
          <a:lstStyle/>
          <a:p>
            <a:r>
              <a:rPr lang="it-IT" dirty="0"/>
              <a:t>L'intenso movimento letterario del XVI secolo in Portogallo, il cui obiettivo principale è pensare e ripensare l'identità portoghese attraverso la mitizzazione, implica:</a:t>
            </a:r>
          </a:p>
          <a:p>
            <a:pPr marL="0" indent="0">
              <a:buNone/>
            </a:pPr>
            <a:endParaRPr lang="it-IT" dirty="0"/>
          </a:p>
          <a:p>
            <a:pPr marL="0" indent="0">
              <a:buNone/>
            </a:pPr>
            <a:r>
              <a:rPr lang="it-IT" dirty="0"/>
              <a:t>i. La mitizzazione delle origini del Regno del Portogallo.</a:t>
            </a:r>
          </a:p>
          <a:p>
            <a:pPr marL="0" indent="0">
              <a:buNone/>
            </a:pPr>
            <a:r>
              <a:rPr lang="it-IT" dirty="0"/>
              <a:t>ii. Una visione epica del potere bellico e dei viaggi in mare di scoperta ed espansione.</a:t>
            </a:r>
          </a:p>
          <a:p>
            <a:pPr marL="0" indent="0">
              <a:buNone/>
            </a:pPr>
            <a:r>
              <a:rPr lang="it-IT" dirty="0"/>
              <a:t>iii. La glorificazione dell'età dell'oro e della nuova era vissuta dall'umanità (l'era della proto-globalizzazione) (Franco, 2009).</a:t>
            </a:r>
          </a:p>
          <a:p>
            <a:pPr marL="0" indent="0">
              <a:buNone/>
            </a:pPr>
            <a:r>
              <a:rPr lang="it-IT" dirty="0"/>
              <a:t>iii. L'idealizzazione di un destino glorioso, che realizza un destino divino in costante trucco.</a:t>
            </a:r>
            <a:endParaRPr lang="pt-BR" dirty="0"/>
          </a:p>
        </p:txBody>
      </p:sp>
    </p:spTree>
    <p:extLst>
      <p:ext uri="{BB962C8B-B14F-4D97-AF65-F5344CB8AC3E}">
        <p14:creationId xmlns:p14="http://schemas.microsoft.com/office/powerpoint/2010/main" val="2617538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EDFFE-EDD3-484E-A215-2FF99E88E66A}"/>
              </a:ext>
            </a:extLst>
          </p:cNvPr>
          <p:cNvSpPr>
            <a:spLocks noGrp="1"/>
          </p:cNvSpPr>
          <p:nvPr>
            <p:ph type="title"/>
          </p:nvPr>
        </p:nvSpPr>
        <p:spPr>
          <a:xfrm>
            <a:off x="2040835" y="624110"/>
            <a:ext cx="9463777" cy="1280890"/>
          </a:xfrm>
        </p:spPr>
        <p:txBody>
          <a:bodyPr>
            <a:normAutofit/>
          </a:bodyPr>
          <a:lstStyle/>
          <a:p>
            <a:r>
              <a:rPr lang="it-IT" sz="3200" dirty="0"/>
              <a:t>La costruzione dell'immagine della superiorità di Portogallo</a:t>
            </a:r>
            <a:endParaRPr lang="pt-BR" sz="3200" dirty="0"/>
          </a:p>
        </p:txBody>
      </p:sp>
      <p:sp>
        <p:nvSpPr>
          <p:cNvPr id="3" name="Espaço Reservado para Conteúdo 2">
            <a:extLst>
              <a:ext uri="{FF2B5EF4-FFF2-40B4-BE49-F238E27FC236}">
                <a16:creationId xmlns:a16="http://schemas.microsoft.com/office/drawing/2014/main" id="{55E16E16-ACF4-4489-8F73-1542DC43FD98}"/>
              </a:ext>
            </a:extLst>
          </p:cNvPr>
          <p:cNvSpPr>
            <a:spLocks noGrp="1"/>
          </p:cNvSpPr>
          <p:nvPr>
            <p:ph idx="1"/>
          </p:nvPr>
        </p:nvSpPr>
        <p:spPr>
          <a:xfrm>
            <a:off x="1282700" y="2133600"/>
            <a:ext cx="10221912" cy="4412974"/>
          </a:xfrm>
        </p:spPr>
        <p:txBody>
          <a:bodyPr>
            <a:normAutofit/>
          </a:bodyPr>
          <a:lstStyle/>
          <a:p>
            <a:r>
              <a:rPr lang="it-IT" dirty="0"/>
              <a:t>Basato sull'idea che il Portogallo abbia un destino divino e unico al mondo.</a:t>
            </a:r>
          </a:p>
          <a:p>
            <a:r>
              <a:rPr lang="it-IT" dirty="0"/>
              <a:t>Valutazione esagerata della reale importanza delle azioni e delle qualità portoghesi nel processo di espansione delle frontiere europee.</a:t>
            </a:r>
          </a:p>
          <a:p>
            <a:r>
              <a:rPr lang="it-IT" dirty="0"/>
              <a:t>Una rivalutazione che rivela l'idea che il Portogallo è "la luce delle nazioni, l'avanguardia faro dell'Europa cristiana, la luce del mondo«. (Franco, 2009, p. 550).</a:t>
            </a:r>
          </a:p>
          <a:p>
            <a:pPr marL="0" indent="0">
              <a:buNone/>
            </a:pPr>
            <a:r>
              <a:rPr lang="it-IT" i="1" dirty="0"/>
              <a:t>E questa è la verità che in Portogallo c'erano sempre luoghi e terre propri dei cristiani, perché se non fosse stato così, non che c'erano stati dei cristiani in Estremadura, l'abate João che era un uomo prudente, non aveva osato perseguire ai suoi nemici per le loro terre, da spazi di viaggio con poche persone. (...)</a:t>
            </a:r>
          </a:p>
          <a:p>
            <a:pPr marL="0" indent="0">
              <a:buNone/>
            </a:pPr>
            <a:r>
              <a:rPr lang="it-IT" i="1" dirty="0"/>
              <a:t>L'ho fatto notare così che noi di questa nostra e naturale nobiltà ci adoreremo e non faremo finti o falsi scherzi stranieri, e tanto meno loderemo i Goti, perché hanno perso ciò che la virtù di questa terra ci ha insegnato a vincere il nostro </a:t>
            </a:r>
            <a:r>
              <a:rPr lang="it-IT" dirty="0"/>
              <a:t>(FO)</a:t>
            </a:r>
            <a:endParaRPr lang="pt-BR" dirty="0"/>
          </a:p>
        </p:txBody>
      </p:sp>
    </p:spTree>
    <p:extLst>
      <p:ext uri="{BB962C8B-B14F-4D97-AF65-F5344CB8AC3E}">
        <p14:creationId xmlns:p14="http://schemas.microsoft.com/office/powerpoint/2010/main" val="4285132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DF75E98-E28B-4AB9-9BFB-DC97D69BB4A1}"/>
              </a:ext>
            </a:extLst>
          </p:cNvPr>
          <p:cNvSpPr>
            <a:spLocks noGrp="1"/>
          </p:cNvSpPr>
          <p:nvPr>
            <p:ph type="title"/>
          </p:nvPr>
        </p:nvSpPr>
        <p:spPr>
          <a:xfrm>
            <a:off x="2592925" y="624110"/>
            <a:ext cx="8911687" cy="952899"/>
          </a:xfrm>
        </p:spPr>
        <p:txBody>
          <a:bodyPr/>
          <a:lstStyle/>
          <a:p>
            <a:r>
              <a:rPr lang="it-IT" dirty="0"/>
              <a:t>Contesto sociostorico</a:t>
            </a:r>
            <a:endParaRPr lang="pt-BR" dirty="0"/>
          </a:p>
        </p:txBody>
      </p:sp>
      <p:sp>
        <p:nvSpPr>
          <p:cNvPr id="3" name="Espaço Reservado para Conteúdo 2">
            <a:extLst>
              <a:ext uri="{FF2B5EF4-FFF2-40B4-BE49-F238E27FC236}">
                <a16:creationId xmlns:a16="http://schemas.microsoft.com/office/drawing/2014/main" id="{D10D97EA-E0F5-4471-AC7F-D5E5C88B468B}"/>
              </a:ext>
            </a:extLst>
          </p:cNvPr>
          <p:cNvSpPr>
            <a:spLocks noGrp="1"/>
          </p:cNvSpPr>
          <p:nvPr>
            <p:ph idx="1"/>
          </p:nvPr>
        </p:nvSpPr>
        <p:spPr>
          <a:xfrm>
            <a:off x="1563757" y="1577009"/>
            <a:ext cx="9940855" cy="4863548"/>
          </a:xfrm>
        </p:spPr>
        <p:txBody>
          <a:bodyPr>
            <a:normAutofit/>
          </a:bodyPr>
          <a:lstStyle/>
          <a:p>
            <a:r>
              <a:rPr lang="it-IT" dirty="0"/>
              <a:t>Sforzo degli intellettuali per capire e agire in favore di questo progetto, innescando grammatica, scienza, cultura, arte e così via.</a:t>
            </a:r>
          </a:p>
          <a:p>
            <a:r>
              <a:rPr lang="it-IT" dirty="0"/>
              <a:t>Argomento: il potere portoghese si estendeva da est a ovest.</a:t>
            </a:r>
          </a:p>
          <a:p>
            <a:r>
              <a:rPr lang="it-IT" dirty="0"/>
              <a:t>Contesto sociostorico: trasizione fra il reinismo e il nazionalismo.</a:t>
            </a:r>
          </a:p>
          <a:p>
            <a:r>
              <a:rPr lang="it-IT" dirty="0"/>
              <a:t>Reinismo: firma dei regni, della monarchia a cui vengono progressivamente trasferiti i poteri che in passato appartenevano al signore feudale.</a:t>
            </a:r>
          </a:p>
          <a:p>
            <a:r>
              <a:rPr lang="it-IT" dirty="0"/>
              <a:t>Il re come riferimento emotivo, psicologico e simbolico del potere monarchico.</a:t>
            </a:r>
          </a:p>
          <a:p>
            <a:r>
              <a:rPr lang="it-IT" dirty="0"/>
              <a:t>Nazionalismo: riferimenti istanziati nella figura dello stato e della nazione.</a:t>
            </a:r>
          </a:p>
          <a:p>
            <a:r>
              <a:rPr lang="it-IT" dirty="0"/>
              <a:t>La GFO nazionalizza e si inserisce nel nel protonazionalismo movimento intellettuale dell'emergere del nazionalismo, questo sviluppato nell'era illuminista e il cui apogeo è nel liberalismo del XIX secolo.</a:t>
            </a:r>
          </a:p>
          <a:p>
            <a:pPr marL="0" indent="0">
              <a:buNone/>
            </a:pPr>
            <a:endParaRPr lang="pt-BR" dirty="0"/>
          </a:p>
        </p:txBody>
      </p:sp>
    </p:spTree>
    <p:extLst>
      <p:ext uri="{BB962C8B-B14F-4D97-AF65-F5344CB8AC3E}">
        <p14:creationId xmlns:p14="http://schemas.microsoft.com/office/powerpoint/2010/main" val="931341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27EE8-A9F9-42FF-BC4C-C9433F09389C}"/>
              </a:ext>
            </a:extLst>
          </p:cNvPr>
          <p:cNvSpPr>
            <a:spLocks noGrp="1"/>
          </p:cNvSpPr>
          <p:nvPr>
            <p:ph type="title"/>
          </p:nvPr>
        </p:nvSpPr>
        <p:spPr>
          <a:xfrm>
            <a:off x="2592925" y="503584"/>
            <a:ext cx="8911687" cy="728868"/>
          </a:xfrm>
        </p:spPr>
        <p:txBody>
          <a:bodyPr>
            <a:normAutofit fontScale="90000"/>
          </a:bodyPr>
          <a:lstStyle/>
          <a:p>
            <a:r>
              <a:rPr lang="it-IT" dirty="0"/>
              <a:t>La protonazionalità portoghese</a:t>
            </a:r>
            <a:br>
              <a:rPr lang="pt-BR" dirty="0"/>
            </a:br>
            <a:r>
              <a:rPr lang="pt-BR" dirty="0"/>
              <a:t> </a:t>
            </a:r>
          </a:p>
        </p:txBody>
      </p:sp>
      <p:sp>
        <p:nvSpPr>
          <p:cNvPr id="3" name="Espaço Reservado para Conteúdo 2">
            <a:extLst>
              <a:ext uri="{FF2B5EF4-FFF2-40B4-BE49-F238E27FC236}">
                <a16:creationId xmlns:a16="http://schemas.microsoft.com/office/drawing/2014/main" id="{E3049C2E-673F-4138-86EE-FA513AEC2F19}"/>
              </a:ext>
            </a:extLst>
          </p:cNvPr>
          <p:cNvSpPr>
            <a:spLocks noGrp="1"/>
          </p:cNvSpPr>
          <p:nvPr>
            <p:ph idx="1"/>
          </p:nvPr>
        </p:nvSpPr>
        <p:spPr>
          <a:xfrm>
            <a:off x="1497496" y="1590261"/>
            <a:ext cx="10007116" cy="4320961"/>
          </a:xfrm>
        </p:spPr>
        <p:txBody>
          <a:bodyPr>
            <a:normAutofit/>
          </a:bodyPr>
          <a:lstStyle/>
          <a:p>
            <a:r>
              <a:rPr lang="it-IT" dirty="0"/>
              <a:t>FO costruisce una storia passata al servizio dell'immagine nazionale che intende proiettare in Portogallo, rivelando le sue aspettative future e manipolando l'ordine degli eventi.</a:t>
            </a:r>
          </a:p>
          <a:p>
            <a:r>
              <a:rPr lang="it-IT" dirty="0"/>
              <a:t>Tutto questo al servizio di un piano grammaticale finalizzato alla formazione di nuovi lettori, nuovi entusiasti e "soggetti" del "Gran regno".</a:t>
            </a:r>
          </a:p>
          <a:p>
            <a:r>
              <a:rPr lang="it-IT" dirty="0"/>
              <a:t>FO fa una "storia-opinione, una posizione storica", fa un "desiderio di storia", una "storia-profezia" del Portogallo e le direzioni della grammatizzazione della sua lingua.</a:t>
            </a:r>
          </a:p>
          <a:p>
            <a:r>
              <a:rPr lang="it-IT" dirty="0"/>
              <a:t>Rende la grammatizzazione una politica affermativa per stabilire un regno ideale.</a:t>
            </a:r>
          </a:p>
          <a:p>
            <a:pPr marL="0" indent="0">
              <a:buNone/>
            </a:pPr>
            <a:endParaRPr lang="it-IT" dirty="0"/>
          </a:p>
          <a:p>
            <a:r>
              <a:rPr lang="it-IT" dirty="0"/>
              <a:t>Intellettuale fondamentale nella costruzione della protonazionalità portoghese.</a:t>
            </a:r>
          </a:p>
        </p:txBody>
      </p:sp>
    </p:spTree>
    <p:extLst>
      <p:ext uri="{BB962C8B-B14F-4D97-AF65-F5344CB8AC3E}">
        <p14:creationId xmlns:p14="http://schemas.microsoft.com/office/powerpoint/2010/main" val="2536189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2BCCC-C0FF-4E6E-BB5B-F5B85CF17A22}"/>
              </a:ext>
            </a:extLst>
          </p:cNvPr>
          <p:cNvSpPr>
            <a:spLocks noGrp="1"/>
          </p:cNvSpPr>
          <p:nvPr>
            <p:ph type="title"/>
          </p:nvPr>
        </p:nvSpPr>
        <p:spPr>
          <a:xfrm>
            <a:off x="1762539" y="291548"/>
            <a:ext cx="9742073" cy="1126437"/>
          </a:xfrm>
        </p:spPr>
        <p:txBody>
          <a:bodyPr>
            <a:normAutofit/>
          </a:bodyPr>
          <a:lstStyle/>
          <a:p>
            <a:r>
              <a:rPr lang="pt-BR" sz="2400" dirty="0"/>
              <a:t>Figura 4. La base </a:t>
            </a:r>
            <a:r>
              <a:rPr lang="pt-BR" sz="2400" dirty="0" err="1"/>
              <a:t>del</a:t>
            </a:r>
            <a:r>
              <a:rPr lang="pt-BR" sz="2400" dirty="0"/>
              <a:t> </a:t>
            </a:r>
            <a:r>
              <a:rPr lang="pt-BR" sz="2400" dirty="0" err="1"/>
              <a:t>facere</a:t>
            </a:r>
            <a:r>
              <a:rPr lang="pt-BR" sz="2400" dirty="0"/>
              <a:t> </a:t>
            </a:r>
            <a:r>
              <a:rPr lang="pt-BR" sz="2400" dirty="0" err="1"/>
              <a:t>grammaticale</a:t>
            </a:r>
            <a:r>
              <a:rPr lang="pt-BR" sz="2400" dirty="0"/>
              <a:t> </a:t>
            </a:r>
            <a:r>
              <a:rPr lang="pt-BR" sz="2400" dirty="0" err="1"/>
              <a:t>di</a:t>
            </a:r>
            <a:r>
              <a:rPr lang="pt-BR" sz="2400" dirty="0"/>
              <a:t> FO</a:t>
            </a:r>
          </a:p>
        </p:txBody>
      </p:sp>
      <p:sp>
        <p:nvSpPr>
          <p:cNvPr id="6" name="Retângulo 5">
            <a:extLst>
              <a:ext uri="{FF2B5EF4-FFF2-40B4-BE49-F238E27FC236}">
                <a16:creationId xmlns:a16="http://schemas.microsoft.com/office/drawing/2014/main" id="{BDC94AB4-69EF-4975-A46D-5AF421D674C5}"/>
              </a:ext>
            </a:extLst>
          </p:cNvPr>
          <p:cNvSpPr/>
          <p:nvPr/>
        </p:nvSpPr>
        <p:spPr>
          <a:xfrm>
            <a:off x="2438400" y="5346747"/>
            <a:ext cx="7792278" cy="1015663"/>
          </a:xfrm>
          <a:prstGeom prst="rect">
            <a:avLst/>
          </a:prstGeom>
        </p:spPr>
        <p:txBody>
          <a:bodyPr wrap="square">
            <a:spAutoFit/>
          </a:bodyPr>
          <a:lstStyle/>
          <a:p>
            <a:r>
              <a:rPr lang="it-IT" sz="2000" dirty="0">
                <a:latin typeface="Times New Roman" panose="02020603050405020304" pitchFamily="18" charset="0"/>
                <a:ea typeface="Calibri" panose="020F0502020204030204" pitchFamily="34" charset="0"/>
              </a:rPr>
              <a:t>Il sentimento nazionalista è il vettore che innesca e riduce il linguaggio interdisciplinare, la storia, il mito.</a:t>
            </a:r>
          </a:p>
          <a:p>
            <a:endParaRPr lang="pt-BR" sz="2000" dirty="0"/>
          </a:p>
        </p:txBody>
      </p:sp>
      <p:pic>
        <p:nvPicPr>
          <p:cNvPr id="8" name="Espaço Reservado para Conteúdo 7">
            <a:extLst>
              <a:ext uri="{FF2B5EF4-FFF2-40B4-BE49-F238E27FC236}">
                <a16:creationId xmlns:a16="http://schemas.microsoft.com/office/drawing/2014/main" id="{2884050A-568B-45C6-BB4D-77BF55DAF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329" y="1126440"/>
            <a:ext cx="6426300" cy="3778250"/>
          </a:xfrm>
        </p:spPr>
      </p:pic>
    </p:spTree>
    <p:extLst>
      <p:ext uri="{BB962C8B-B14F-4D97-AF65-F5344CB8AC3E}">
        <p14:creationId xmlns:p14="http://schemas.microsoft.com/office/powerpoint/2010/main" val="1377595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2C4F4-FFB7-485B-B22E-17752BA6B932}"/>
              </a:ext>
            </a:extLst>
          </p:cNvPr>
          <p:cNvSpPr>
            <a:spLocks noGrp="1"/>
          </p:cNvSpPr>
          <p:nvPr>
            <p:ph type="title"/>
          </p:nvPr>
        </p:nvSpPr>
        <p:spPr/>
        <p:txBody>
          <a:bodyPr/>
          <a:lstStyle/>
          <a:p>
            <a:r>
              <a:rPr lang="it-IT" dirty="0"/>
              <a:t>L'umanista geniale e controverso FO</a:t>
            </a:r>
            <a:endParaRPr lang="pt-BR" dirty="0"/>
          </a:p>
        </p:txBody>
      </p:sp>
      <p:sp>
        <p:nvSpPr>
          <p:cNvPr id="3" name="Espaço Reservado para Conteúdo 2">
            <a:extLst>
              <a:ext uri="{FF2B5EF4-FFF2-40B4-BE49-F238E27FC236}">
                <a16:creationId xmlns:a16="http://schemas.microsoft.com/office/drawing/2014/main" id="{6D72C86B-478C-4168-8C0D-B95FC8AB2D35}"/>
              </a:ext>
            </a:extLst>
          </p:cNvPr>
          <p:cNvSpPr>
            <a:spLocks noGrp="1"/>
          </p:cNvSpPr>
          <p:nvPr>
            <p:ph idx="1"/>
          </p:nvPr>
        </p:nvSpPr>
        <p:spPr>
          <a:xfrm>
            <a:off x="1444487" y="1550504"/>
            <a:ext cx="10060125" cy="4360718"/>
          </a:xfrm>
        </p:spPr>
        <p:txBody>
          <a:bodyPr>
            <a:normAutofit/>
          </a:bodyPr>
          <a:lstStyle/>
          <a:p>
            <a:r>
              <a:rPr lang="it-IT" dirty="0"/>
              <a:t>Progressi nella conoscenza grammaticale. La scienza al servizio delle ambizioni politiche del regno del Portogallo. </a:t>
            </a:r>
          </a:p>
          <a:p>
            <a:r>
              <a:rPr lang="it-IT" dirty="0"/>
              <a:t>Fa parte del movimento di proiezione del nazionalismo portoghese.</a:t>
            </a:r>
          </a:p>
          <a:p>
            <a:r>
              <a:rPr lang="it-IT" dirty="0"/>
              <a:t>Ha un ideale nazionalista non puro, impregnato dalla fede cristiana, trafitto da un'idea della patria istituita da Dio e portatore di una missione religiosa.</a:t>
            </a:r>
          </a:p>
          <a:p>
            <a:r>
              <a:rPr lang="it-IT" dirty="0"/>
              <a:t>Si scusa con il regno del Portogallo e mostra avversione per lo straniero. La xenofobia è motivata dalla sua origine e dal suo senso di appartenenza a quella comunità.</a:t>
            </a:r>
          </a:p>
          <a:p>
            <a:r>
              <a:rPr lang="it-IT" dirty="0"/>
              <a:t>Si esprime come membro della comunità portoghese, come il popolo portoghese.</a:t>
            </a:r>
          </a:p>
          <a:p>
            <a:r>
              <a:rPr lang="it-IT" dirty="0"/>
              <a:t>Attiva lingua, cultura e religione nel progetto nazionalista che guida il suo lavoro inaugurale.</a:t>
            </a:r>
          </a:p>
          <a:p>
            <a:r>
              <a:rPr lang="it-IT" dirty="0"/>
              <a:t>Rivela il patriottismo di un individuo naturale.</a:t>
            </a:r>
          </a:p>
          <a:p>
            <a:pPr marL="0" indent="0">
              <a:buNone/>
            </a:pPr>
            <a:endParaRPr lang="pt-BR" dirty="0"/>
          </a:p>
        </p:txBody>
      </p:sp>
    </p:spTree>
    <p:extLst>
      <p:ext uri="{BB962C8B-B14F-4D97-AF65-F5344CB8AC3E}">
        <p14:creationId xmlns:p14="http://schemas.microsoft.com/office/powerpoint/2010/main" val="231096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F182A-B779-4474-B458-AAF019EF7746}"/>
              </a:ext>
            </a:extLst>
          </p:cNvPr>
          <p:cNvSpPr>
            <a:spLocks noGrp="1"/>
          </p:cNvSpPr>
          <p:nvPr>
            <p:ph type="title"/>
          </p:nvPr>
        </p:nvSpPr>
        <p:spPr>
          <a:xfrm>
            <a:off x="2592925" y="624110"/>
            <a:ext cx="8911687" cy="621594"/>
          </a:xfrm>
        </p:spPr>
        <p:txBody>
          <a:bodyPr>
            <a:normAutofit/>
          </a:bodyPr>
          <a:lstStyle/>
          <a:p>
            <a:r>
              <a:rPr lang="it-IT" sz="2800" dirty="0"/>
              <a:t>Evidenzia del carattere rinascimentale di FO</a:t>
            </a:r>
            <a:r>
              <a:rPr lang="pt-BR" sz="2800" dirty="0"/>
              <a:t> (I)</a:t>
            </a:r>
          </a:p>
        </p:txBody>
      </p:sp>
      <p:sp>
        <p:nvSpPr>
          <p:cNvPr id="3" name="Espaço Reservado para Conteúdo 2">
            <a:extLst>
              <a:ext uri="{FF2B5EF4-FFF2-40B4-BE49-F238E27FC236}">
                <a16:creationId xmlns:a16="http://schemas.microsoft.com/office/drawing/2014/main" id="{8F6C02E1-A73C-420C-8CD4-C08E3DA8F897}"/>
              </a:ext>
            </a:extLst>
          </p:cNvPr>
          <p:cNvSpPr>
            <a:spLocks noGrp="1"/>
          </p:cNvSpPr>
          <p:nvPr>
            <p:ph idx="1"/>
          </p:nvPr>
        </p:nvSpPr>
        <p:spPr>
          <a:xfrm>
            <a:off x="1881809" y="1444487"/>
            <a:ext cx="9622803" cy="4466735"/>
          </a:xfrm>
        </p:spPr>
        <p:txBody>
          <a:bodyPr>
            <a:normAutofit/>
          </a:bodyPr>
          <a:lstStyle/>
          <a:p>
            <a:r>
              <a:rPr lang="it-IT" dirty="0"/>
              <a:t>Innovazione: amplia la nozione di grammatica come arte di un linguaggio ben parlato e ben scritto, conciliando il normativismo con la teoria linguistica.</a:t>
            </a:r>
          </a:p>
          <a:p>
            <a:r>
              <a:rPr lang="it-IT" dirty="0"/>
              <a:t>Stabilire un legame tra l'eredità greca e la moderna scienza linguistica, garantendo la produzione di nuove conoscenze e la continuazione di principi innovativi nella terminologia grammaticale, nel modo di concepire la lingua e il linguaggio.</a:t>
            </a:r>
          </a:p>
          <a:p>
            <a:r>
              <a:rPr lang="it-IT" dirty="0"/>
              <a:t>Pionereismo: Inaugurazione della creazione linguistica descrittiva nella lingua portoghese, creando un nuovo modo di strumentalizzare la conoscenza grammaticale.</a:t>
            </a:r>
          </a:p>
          <a:p>
            <a:r>
              <a:rPr lang="it-IT" dirty="0"/>
              <a:t>Ineditismo: il discorso dell'uomo comune al centro dell'attenzione degli intellettuali del suo tempo.</a:t>
            </a:r>
          </a:p>
          <a:p>
            <a:r>
              <a:rPr lang="it-IT" dirty="0"/>
              <a:t>Analisi del linguaggio in una prospettiva interdisciplinare.</a:t>
            </a:r>
            <a:endParaRPr lang="pt-BR" dirty="0"/>
          </a:p>
        </p:txBody>
      </p:sp>
    </p:spTree>
    <p:extLst>
      <p:ext uri="{BB962C8B-B14F-4D97-AF65-F5344CB8AC3E}">
        <p14:creationId xmlns:p14="http://schemas.microsoft.com/office/powerpoint/2010/main" val="2999153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5739D9-7698-4178-84CF-264EB107AFD6}"/>
              </a:ext>
            </a:extLst>
          </p:cNvPr>
          <p:cNvSpPr>
            <a:spLocks noGrp="1"/>
          </p:cNvSpPr>
          <p:nvPr>
            <p:ph type="title"/>
          </p:nvPr>
        </p:nvSpPr>
        <p:spPr>
          <a:xfrm>
            <a:off x="2592925" y="624110"/>
            <a:ext cx="8911687" cy="1098673"/>
          </a:xfrm>
        </p:spPr>
        <p:txBody>
          <a:bodyPr>
            <a:noAutofit/>
          </a:bodyPr>
          <a:lstStyle/>
          <a:p>
            <a:r>
              <a:rPr lang="it-IT" sz="2800" dirty="0"/>
              <a:t>Evidenzia del carattere rinascimentale di FO (</a:t>
            </a:r>
            <a:r>
              <a:rPr lang="pt-BR" sz="2800" dirty="0"/>
              <a:t>II)</a:t>
            </a:r>
            <a:br>
              <a:rPr lang="pt-BR" sz="2800" dirty="0"/>
            </a:br>
            <a:endParaRPr lang="pt-BR" sz="2800" dirty="0"/>
          </a:p>
        </p:txBody>
      </p:sp>
      <p:sp>
        <p:nvSpPr>
          <p:cNvPr id="3" name="Espaço Reservado para Conteúdo 2">
            <a:extLst>
              <a:ext uri="{FF2B5EF4-FFF2-40B4-BE49-F238E27FC236}">
                <a16:creationId xmlns:a16="http://schemas.microsoft.com/office/drawing/2014/main" id="{38A103F2-FAE0-43CF-8F17-09BFD8E1D04A}"/>
              </a:ext>
            </a:extLst>
          </p:cNvPr>
          <p:cNvSpPr>
            <a:spLocks noGrp="1"/>
          </p:cNvSpPr>
          <p:nvPr>
            <p:ph idx="1"/>
          </p:nvPr>
        </p:nvSpPr>
        <p:spPr>
          <a:xfrm>
            <a:off x="1577009" y="1378227"/>
            <a:ext cx="9927603" cy="4532996"/>
          </a:xfrm>
        </p:spPr>
        <p:txBody>
          <a:bodyPr>
            <a:normAutofit/>
          </a:bodyPr>
          <a:lstStyle/>
          <a:p>
            <a:pPr marL="0" indent="0">
              <a:buNone/>
            </a:pPr>
            <a:endParaRPr lang="it-IT" dirty="0"/>
          </a:p>
          <a:p>
            <a:r>
              <a:rPr lang="it-IT" dirty="0"/>
              <a:t>La sua fede cristiana, anche se è rotto con la Chiesa cattolica, ha messo le azioni umane al servizio del divino, sostituendo l'assoluta sovranità divina dal centro e il controllo della strumentalizzazione grammaticale.</a:t>
            </a:r>
          </a:p>
          <a:p>
            <a:r>
              <a:rPr lang="it-IT" dirty="0"/>
              <a:t>Il suo modo de fare inaugurale grammaticale in portoghese come azione simultaneamente scientifica, didattica e politica.</a:t>
            </a:r>
          </a:p>
          <a:p>
            <a:r>
              <a:rPr lang="it-IT" dirty="0"/>
              <a:t>La prospettiva scientifica dei fenomeni del linguaggio, rivelata nel suo studio grammaticale, si rivolse totalmente al vernacolo.</a:t>
            </a:r>
          </a:p>
          <a:p>
            <a:r>
              <a:rPr lang="it-IT" dirty="0"/>
              <a:t>La predominanza di un atteggiamento razionale e analogico attraverso lo sviluppo del suo testo e la descrizione e l'analisi linguistica che promuove.</a:t>
            </a:r>
            <a:endParaRPr lang="pt-BR" dirty="0"/>
          </a:p>
        </p:txBody>
      </p:sp>
    </p:spTree>
    <p:extLst>
      <p:ext uri="{BB962C8B-B14F-4D97-AF65-F5344CB8AC3E}">
        <p14:creationId xmlns:p14="http://schemas.microsoft.com/office/powerpoint/2010/main" val="371105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82F8A-CC3A-4C29-8D1D-F63AC09BB05B}"/>
              </a:ext>
            </a:extLst>
          </p:cNvPr>
          <p:cNvSpPr>
            <a:spLocks noGrp="1"/>
          </p:cNvSpPr>
          <p:nvPr>
            <p:ph type="title"/>
          </p:nvPr>
        </p:nvSpPr>
        <p:spPr>
          <a:xfrm>
            <a:off x="3008243" y="352926"/>
            <a:ext cx="8496370" cy="737937"/>
          </a:xfrm>
        </p:spPr>
        <p:txBody>
          <a:bodyPr>
            <a:normAutofit/>
          </a:bodyPr>
          <a:lstStyle/>
          <a:p>
            <a:r>
              <a:rPr lang="pt-BR" sz="3200" dirty="0" err="1"/>
              <a:t>L'umanesimo</a:t>
            </a:r>
            <a:r>
              <a:rPr lang="pt-BR" sz="3200" dirty="0"/>
              <a:t> </a:t>
            </a:r>
            <a:r>
              <a:rPr lang="pt-BR" sz="3200" dirty="0" err="1"/>
              <a:t>portoghese</a:t>
            </a:r>
            <a:r>
              <a:rPr lang="pt-BR" sz="3200" dirty="0"/>
              <a:t> </a:t>
            </a:r>
          </a:p>
        </p:txBody>
      </p:sp>
      <p:sp>
        <p:nvSpPr>
          <p:cNvPr id="3" name="Espaço Reservado para Conteúdo 2">
            <a:extLst>
              <a:ext uri="{FF2B5EF4-FFF2-40B4-BE49-F238E27FC236}">
                <a16:creationId xmlns:a16="http://schemas.microsoft.com/office/drawing/2014/main" id="{408A480F-C588-46F4-BD32-6BD1D1724C63}"/>
              </a:ext>
            </a:extLst>
          </p:cNvPr>
          <p:cNvSpPr>
            <a:spLocks noGrp="1"/>
          </p:cNvSpPr>
          <p:nvPr>
            <p:ph idx="1"/>
          </p:nvPr>
        </p:nvSpPr>
        <p:spPr>
          <a:xfrm>
            <a:off x="758528" y="1363579"/>
            <a:ext cx="9976063" cy="4838438"/>
          </a:xfrm>
        </p:spPr>
        <p:txBody>
          <a:bodyPr>
            <a:normAutofit/>
          </a:bodyPr>
          <a:lstStyle/>
          <a:p>
            <a:r>
              <a:rPr lang="it-IT" dirty="0"/>
              <a:t>Gli umanisti portoghesi si fecero impregnare nella società e avevano tutto il sostegno della monarchia.</a:t>
            </a:r>
          </a:p>
          <a:p>
            <a:r>
              <a:rPr lang="it-IT" dirty="0"/>
              <a:t>D. João III, governante di Portogalo dal 1521 al 1557, considerò anche la partenza di Erasmo da Rotterdam all'Università di Coimbra come insegnante.</a:t>
            </a:r>
          </a:p>
          <a:p>
            <a:r>
              <a:rPr lang="it-IT" dirty="0"/>
              <a:t>Questi ammiratori e promotori del movimento umanista erano uomini di altissima erudizione e di eccellente formazione negli autori classici.</a:t>
            </a:r>
          </a:p>
          <a:p>
            <a:r>
              <a:rPr lang="it-IT" dirty="0"/>
              <a:t>Gli introduttore dell'umanesimo in Portogallo: Giovanni Cataldo Parisio Sicolo (1455-1517), siciliano, insegnante di D. Jorge, figlio bastardo del re D. João II.</a:t>
            </a:r>
          </a:p>
          <a:p>
            <a:r>
              <a:rPr lang="it-IT" dirty="0"/>
              <a:t>Centro della sua opera: lettura e commento delle opere di Plauto, Cicerone, Virgilio, Orazio e Ovidio per l'insegnamento dell'aristocrazia portoghese.</a:t>
            </a:r>
          </a:p>
          <a:p>
            <a:r>
              <a:rPr lang="it-IT" dirty="0"/>
              <a:t>Opere di Sicolo: due Epistoli (1500) e prima difesa latina nell'area degli studi umanistici classici in Portogallo, centrata sugli ideali dell'uomo nobile, del vigore fisico e intellettuale (Gaspar, 2009)</a:t>
            </a:r>
            <a:endParaRPr lang="pt-BR" dirty="0"/>
          </a:p>
          <a:p>
            <a:endParaRPr lang="pt-BR" dirty="0"/>
          </a:p>
        </p:txBody>
      </p:sp>
    </p:spTree>
    <p:extLst>
      <p:ext uri="{BB962C8B-B14F-4D97-AF65-F5344CB8AC3E}">
        <p14:creationId xmlns:p14="http://schemas.microsoft.com/office/powerpoint/2010/main" val="100021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5CC78-1143-40F6-BCE7-C68F8D277631}"/>
              </a:ext>
            </a:extLst>
          </p:cNvPr>
          <p:cNvSpPr>
            <a:spLocks noGrp="1"/>
          </p:cNvSpPr>
          <p:nvPr>
            <p:ph type="title"/>
          </p:nvPr>
        </p:nvSpPr>
        <p:spPr>
          <a:xfrm>
            <a:off x="2592925" y="624110"/>
            <a:ext cx="8911687" cy="780620"/>
          </a:xfrm>
        </p:spPr>
        <p:txBody>
          <a:bodyPr/>
          <a:lstStyle/>
          <a:p>
            <a:r>
              <a:rPr lang="pt-BR" dirty="0"/>
              <a:t>Finalmente...</a:t>
            </a:r>
          </a:p>
        </p:txBody>
      </p:sp>
      <p:sp>
        <p:nvSpPr>
          <p:cNvPr id="3" name="Espaço Reservado para Conteúdo 2">
            <a:extLst>
              <a:ext uri="{FF2B5EF4-FFF2-40B4-BE49-F238E27FC236}">
                <a16:creationId xmlns:a16="http://schemas.microsoft.com/office/drawing/2014/main" id="{FCD070FC-3E7A-47B4-8472-2728A8544B7E}"/>
              </a:ext>
            </a:extLst>
          </p:cNvPr>
          <p:cNvSpPr>
            <a:spLocks noGrp="1"/>
          </p:cNvSpPr>
          <p:nvPr>
            <p:ph idx="1"/>
          </p:nvPr>
        </p:nvSpPr>
        <p:spPr>
          <a:xfrm>
            <a:off x="1033670" y="1510748"/>
            <a:ext cx="10470942" cy="4982816"/>
          </a:xfrm>
        </p:spPr>
        <p:txBody>
          <a:bodyPr>
            <a:normAutofit/>
          </a:bodyPr>
          <a:lstStyle/>
          <a:p>
            <a:r>
              <a:rPr lang="it-IT" dirty="0"/>
              <a:t>Lascio da parte la modestia di FO, che identifica il suo lavoro come "un po 'di lavoro", "una prima nota’.</a:t>
            </a:r>
          </a:p>
          <a:p>
            <a:r>
              <a:rPr lang="it-IT" dirty="0"/>
              <a:t>Rinforzo il carattere innovativo, originale e pionieristico della GFO.</a:t>
            </a:r>
          </a:p>
          <a:p>
            <a:r>
              <a:rPr lang="it-IT" dirty="0"/>
              <a:t>Riconosco il grande potenziale descrittivo-analitico della sua grammatica.</a:t>
            </a:r>
          </a:p>
          <a:p>
            <a:r>
              <a:rPr lang="it-IT" dirty="0"/>
              <a:t>Possibili e naturali lacune giustifico con la stessa voce dell'autore:</a:t>
            </a:r>
          </a:p>
          <a:p>
            <a:endParaRPr lang="it-IT" dirty="0"/>
          </a:p>
          <a:p>
            <a:pPr marL="0" indent="0">
              <a:buNone/>
            </a:pPr>
            <a:r>
              <a:rPr lang="it-IT" i="1" dirty="0"/>
              <a:t>E non invito quelli che sanno meglio, avendo cura che non ce ne siano nel mondo, ma sarei più fortunato se i miei difetti fossero la causa del profitto che la sua dottrina può fare. Essendo a corto di miei scritti e non essendo molto ordinato nei buoni esempi, e la mancanza di alcune cose che dovrei scrivere e non ho fatto, e la dissonanza di alcuni nuovi termini in quest'arte che ho messo, usando le voci della nostra lingua, tutto davanti a chi non si scuserà per aver detto il male del lavoro, e come ho scritto senza avere un altro esempio prima di me. </a:t>
            </a:r>
            <a:r>
              <a:rPr lang="it-IT" dirty="0"/>
              <a:t>(FO)</a:t>
            </a:r>
            <a:endParaRPr lang="pt-BR" dirty="0"/>
          </a:p>
          <a:p>
            <a:endParaRPr lang="pt-BR" dirty="0"/>
          </a:p>
        </p:txBody>
      </p:sp>
    </p:spTree>
    <p:extLst>
      <p:ext uri="{BB962C8B-B14F-4D97-AF65-F5344CB8AC3E}">
        <p14:creationId xmlns:p14="http://schemas.microsoft.com/office/powerpoint/2010/main" val="1894776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D2F09-C322-4DF8-B4BD-27C4B095864F}"/>
              </a:ext>
            </a:extLst>
          </p:cNvPr>
          <p:cNvSpPr>
            <a:spLocks noGrp="1"/>
          </p:cNvSpPr>
          <p:nvPr>
            <p:ph type="title"/>
          </p:nvPr>
        </p:nvSpPr>
        <p:spPr/>
        <p:txBody>
          <a:bodyPr/>
          <a:lstStyle/>
          <a:p>
            <a:r>
              <a:rPr lang="pt-BR" dirty="0"/>
              <a:t>Bibliografia</a:t>
            </a:r>
          </a:p>
        </p:txBody>
      </p:sp>
      <p:sp>
        <p:nvSpPr>
          <p:cNvPr id="3" name="Espaço Reservado para Conteúdo 2">
            <a:extLst>
              <a:ext uri="{FF2B5EF4-FFF2-40B4-BE49-F238E27FC236}">
                <a16:creationId xmlns:a16="http://schemas.microsoft.com/office/drawing/2014/main" id="{A647B66A-D9AE-43EF-A1DC-B1257A7AA46B}"/>
              </a:ext>
            </a:extLst>
          </p:cNvPr>
          <p:cNvSpPr>
            <a:spLocks noGrp="1"/>
          </p:cNvSpPr>
          <p:nvPr>
            <p:ph idx="1"/>
          </p:nvPr>
        </p:nvSpPr>
        <p:spPr>
          <a:xfrm>
            <a:off x="1311965" y="1192697"/>
            <a:ext cx="10192647" cy="4718526"/>
          </a:xfrm>
        </p:spPr>
        <p:txBody>
          <a:bodyPr>
            <a:normAutofit fontScale="85000" lnSpcReduction="20000"/>
          </a:bodyPr>
          <a:lstStyle/>
          <a:p>
            <a:pPr marL="0" indent="0">
              <a:buNone/>
            </a:pPr>
            <a:endParaRPr lang="pt-BR" dirty="0"/>
          </a:p>
          <a:p>
            <a:pPr marL="0" indent="0">
              <a:buNone/>
            </a:pPr>
            <a:r>
              <a:rPr lang="pt-BR" dirty="0"/>
              <a:t>ANTISERI, D. </a:t>
            </a:r>
            <a:r>
              <a:rPr lang="pt-BR" dirty="0" err="1"/>
              <a:t>Aristotele</a:t>
            </a:r>
            <a:r>
              <a:rPr lang="pt-BR" dirty="0"/>
              <a:t>. De </a:t>
            </a:r>
            <a:r>
              <a:rPr lang="pt-BR" dirty="0" err="1"/>
              <a:t>Interpretatione</a:t>
            </a:r>
            <a:r>
              <a:rPr lang="pt-BR" dirty="0"/>
              <a:t>. </a:t>
            </a:r>
            <a:r>
              <a:rPr lang="en-GB" dirty="0"/>
              <a:t>Roma; Minerva </a:t>
            </a:r>
            <a:r>
              <a:rPr lang="en-GB" dirty="0" err="1"/>
              <a:t>Italica</a:t>
            </a:r>
            <a:r>
              <a:rPr lang="en-GB" dirty="0"/>
              <a:t>, 2013. </a:t>
            </a:r>
            <a:endParaRPr lang="pt-BR" dirty="0"/>
          </a:p>
          <a:p>
            <a:pPr marL="0" indent="0">
              <a:buNone/>
            </a:pPr>
            <a:r>
              <a:rPr lang="en-GB" dirty="0"/>
              <a:t>BARNES, J. Complete Works of Aristotle. V.1 e 2. Oxford: Oxford Press, 1984.</a:t>
            </a:r>
            <a:endParaRPr lang="pt-BR" dirty="0"/>
          </a:p>
          <a:p>
            <a:pPr marL="0" indent="0">
              <a:buNone/>
            </a:pPr>
            <a:r>
              <a:rPr lang="pt-BR" dirty="0"/>
              <a:t>BENVENISTE, É. Problemas de linguística geral I. Campinas: Pontes, 1995</a:t>
            </a:r>
          </a:p>
          <a:p>
            <a:pPr marL="0" indent="0">
              <a:buNone/>
            </a:pPr>
            <a:r>
              <a:rPr lang="pt-BR" dirty="0"/>
              <a:t>BUESCU, M. L. C. </a:t>
            </a:r>
            <a:r>
              <a:rPr lang="pt-BR" i="1" dirty="0"/>
              <a:t>A gramática da linguagem portuguesa </a:t>
            </a:r>
            <a:r>
              <a:rPr lang="pt-BR" dirty="0"/>
              <a:t>de Fernão de Oliveira (introdução, leitura </a:t>
            </a:r>
            <a:r>
              <a:rPr lang="pt-BR" dirty="0" err="1"/>
              <a:t>actualizada</a:t>
            </a:r>
            <a:r>
              <a:rPr lang="pt-BR" dirty="0"/>
              <a:t> e notas). Lisboa: Imprensa Nacional – Casa da Moeda, 1975.</a:t>
            </a:r>
          </a:p>
          <a:p>
            <a:pPr marL="0" indent="0">
              <a:buNone/>
            </a:pPr>
            <a:r>
              <a:rPr lang="pt-BR" dirty="0"/>
              <a:t>__________. Historiografia da língua portuguesa. Século XVI. Lisboa: Livraria Sá da Costa, 1984. </a:t>
            </a:r>
          </a:p>
          <a:p>
            <a:pPr marL="0" indent="0">
              <a:buNone/>
            </a:pPr>
            <a:r>
              <a:rPr lang="pt-BR" dirty="0"/>
              <a:t>COIMBRA, R. L. Sapateiros e ovelhas: a metáfora em Fernão de Oliveira. In: Morais, C. </a:t>
            </a:r>
            <a:r>
              <a:rPr lang="pt-BR" i="1" dirty="0"/>
              <a:t>Fernando Oliveira. Um humanista genial. </a:t>
            </a:r>
            <a:r>
              <a:rPr lang="pt-BR" dirty="0"/>
              <a:t>Aveiro: Universidade de Aveiro, 2009, p. 299-314. </a:t>
            </a:r>
          </a:p>
          <a:p>
            <a:pPr marL="0" indent="0">
              <a:buNone/>
            </a:pPr>
            <a:r>
              <a:rPr lang="pt-BR" dirty="0"/>
              <a:t>GARCIA, E. F. O projeto pombalino de imposição da língua portuguesa aos índios e a sua aplicação na américa meridional. Revista Dossiê, 23, p. 2007. </a:t>
            </a:r>
          </a:p>
          <a:p>
            <a:pPr marL="0" indent="0">
              <a:buNone/>
            </a:pPr>
            <a:r>
              <a:rPr lang="pt-BR" dirty="0"/>
              <a:t>MARCONDES, D. Textos básicos de linguagem: de Platão a Foucault. Rio de Janeiro: Zahar, 2010.</a:t>
            </a:r>
          </a:p>
          <a:p>
            <a:pPr marL="0" indent="0">
              <a:buNone/>
            </a:pPr>
            <a:r>
              <a:rPr lang="pt-BR" dirty="0"/>
              <a:t>_______. Filosofia analítica. Rio de Janeiro: Zahar, 2004.</a:t>
            </a:r>
          </a:p>
          <a:p>
            <a:pPr marL="0" indent="0">
              <a:buNone/>
            </a:pPr>
            <a:r>
              <a:rPr lang="en-GB" dirty="0"/>
              <a:t>MODRAK, D. Aristotle’s theory of language and meaning. </a:t>
            </a:r>
            <a:r>
              <a:rPr lang="pt-BR" dirty="0"/>
              <a:t>Cambridge: Cambridge University Press, 2001. </a:t>
            </a:r>
          </a:p>
          <a:p>
            <a:pPr marL="0" indent="0">
              <a:buNone/>
            </a:pPr>
            <a:r>
              <a:rPr lang="pt-BR" dirty="0"/>
              <a:t>NEVES, M. H. M. A vertente grega da gramática tradicional. São Paulo: UNESP, 2005.</a:t>
            </a:r>
          </a:p>
          <a:p>
            <a:pPr marL="0" indent="0">
              <a:buNone/>
            </a:pPr>
            <a:r>
              <a:rPr lang="pt-BR" dirty="0"/>
              <a:t>_______. Gramática: história, teoria e análise. São Paulo: UNESP, 2002.</a:t>
            </a:r>
          </a:p>
          <a:p>
            <a:pPr marL="0" indent="0">
              <a:buNone/>
            </a:pPr>
            <a:endParaRPr lang="pt-BR" dirty="0"/>
          </a:p>
        </p:txBody>
      </p:sp>
    </p:spTree>
    <p:extLst>
      <p:ext uri="{BB962C8B-B14F-4D97-AF65-F5344CB8AC3E}">
        <p14:creationId xmlns:p14="http://schemas.microsoft.com/office/powerpoint/2010/main" val="1045659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23E9451-0924-4972-9D31-E387EC4C51AF}"/>
              </a:ext>
            </a:extLst>
          </p:cNvPr>
          <p:cNvSpPr>
            <a:spLocks noGrp="1"/>
          </p:cNvSpPr>
          <p:nvPr>
            <p:ph idx="4294967295"/>
          </p:nvPr>
        </p:nvSpPr>
        <p:spPr>
          <a:xfrm>
            <a:off x="1722784" y="1033670"/>
            <a:ext cx="9819860" cy="4878180"/>
          </a:xfrm>
        </p:spPr>
        <p:txBody>
          <a:bodyPr>
            <a:normAutofit fontScale="85000" lnSpcReduction="20000"/>
          </a:bodyPr>
          <a:lstStyle/>
          <a:p>
            <a:pPr marL="0" indent="0">
              <a:buNone/>
            </a:pPr>
            <a:r>
              <a:rPr lang="pt-BR" dirty="0"/>
              <a:t>PIQUÉ, J. F. Linguagem e realidade: uma análise do </a:t>
            </a:r>
            <a:r>
              <a:rPr lang="pt-BR" i="1" dirty="0" err="1"/>
              <a:t>Crátilo</a:t>
            </a:r>
            <a:r>
              <a:rPr lang="pt-BR" i="1" dirty="0"/>
              <a:t> </a:t>
            </a:r>
            <a:r>
              <a:rPr lang="pt-BR" dirty="0"/>
              <a:t>de Platão. Letras, Curitiba, n.46, p.139-157. 1996. Editora da UFPR. </a:t>
            </a:r>
          </a:p>
          <a:p>
            <a:pPr marL="0" indent="0">
              <a:buNone/>
            </a:pPr>
            <a:r>
              <a:rPr lang="pt-BR" dirty="0"/>
              <a:t>ZENI, E. L. CONHECIMENTO E LINGUAGEM: UM ESTUDO DO TEETETO DE PLATÃO. Universidade Federal de Santa Maria, Centro de Ciências Sociais e Humanas, Programa de Pós-Graduação em Filosofia. Santa Maria, 2012</a:t>
            </a:r>
          </a:p>
          <a:p>
            <a:pPr marL="0" indent="0">
              <a:buNone/>
            </a:pPr>
            <a:r>
              <a:rPr lang="pt-BR" dirty="0"/>
              <a:t>SGARBI, M. Ludovico </a:t>
            </a:r>
            <a:r>
              <a:rPr lang="pt-BR" dirty="0" err="1"/>
              <a:t>dolce</a:t>
            </a:r>
            <a:r>
              <a:rPr lang="pt-BR" dirty="0"/>
              <a:t> e </a:t>
            </a:r>
            <a:r>
              <a:rPr lang="pt-BR" dirty="0" err="1"/>
              <a:t>la</a:t>
            </a:r>
            <a:r>
              <a:rPr lang="pt-BR" dirty="0"/>
              <a:t> </a:t>
            </a:r>
            <a:r>
              <a:rPr lang="pt-BR" dirty="0" err="1"/>
              <a:t>nascita</a:t>
            </a:r>
            <a:r>
              <a:rPr lang="pt-BR" dirty="0"/>
              <a:t> </a:t>
            </a:r>
            <a:r>
              <a:rPr lang="pt-BR" dirty="0" err="1"/>
              <a:t>della</a:t>
            </a:r>
            <a:r>
              <a:rPr lang="pt-BR" dirty="0"/>
              <a:t> critica d’arte. </a:t>
            </a:r>
            <a:r>
              <a:rPr lang="pt-BR" dirty="0" err="1"/>
              <a:t>un</a:t>
            </a:r>
            <a:r>
              <a:rPr lang="pt-BR" dirty="0"/>
              <a:t> momento </a:t>
            </a:r>
            <a:r>
              <a:rPr lang="pt-BR" dirty="0" err="1"/>
              <a:t>della</a:t>
            </a:r>
            <a:r>
              <a:rPr lang="pt-BR" dirty="0"/>
              <a:t> </a:t>
            </a:r>
            <a:r>
              <a:rPr lang="pt-BR" dirty="0" err="1"/>
              <a:t>ricezione</a:t>
            </a:r>
            <a:r>
              <a:rPr lang="pt-BR" dirty="0"/>
              <a:t> </a:t>
            </a:r>
            <a:r>
              <a:rPr lang="pt-BR" dirty="0" err="1"/>
              <a:t>della</a:t>
            </a:r>
            <a:r>
              <a:rPr lang="pt-BR" dirty="0"/>
              <a:t> poética </a:t>
            </a:r>
            <a:r>
              <a:rPr lang="pt-BR" dirty="0" err="1"/>
              <a:t>aristotelica</a:t>
            </a:r>
            <a:r>
              <a:rPr lang="pt-BR" dirty="0"/>
              <a:t> </a:t>
            </a:r>
            <a:r>
              <a:rPr lang="pt-BR" dirty="0" err="1"/>
              <a:t>nel</a:t>
            </a:r>
            <a:r>
              <a:rPr lang="pt-BR" dirty="0"/>
              <a:t> </a:t>
            </a:r>
            <a:r>
              <a:rPr lang="pt-BR" dirty="0" err="1"/>
              <a:t>rinascimento</a:t>
            </a:r>
            <a:r>
              <a:rPr lang="pt-BR" dirty="0"/>
              <a:t>. </a:t>
            </a:r>
            <a:r>
              <a:rPr lang="pt-BR" dirty="0" err="1"/>
              <a:t>Rivista</a:t>
            </a:r>
            <a:r>
              <a:rPr lang="pt-BR" dirty="0"/>
              <a:t> </a:t>
            </a:r>
            <a:r>
              <a:rPr lang="pt-BR" dirty="0" err="1"/>
              <a:t>di</a:t>
            </a:r>
            <a:r>
              <a:rPr lang="pt-BR" dirty="0"/>
              <a:t> </a:t>
            </a:r>
            <a:r>
              <a:rPr lang="pt-BR" dirty="0" err="1"/>
              <a:t>Estetica</a:t>
            </a:r>
            <a:r>
              <a:rPr lang="pt-BR" dirty="0"/>
              <a:t>, 59, 2015, p. 163-183). </a:t>
            </a:r>
          </a:p>
          <a:p>
            <a:pPr marL="0" indent="0">
              <a:buNone/>
            </a:pPr>
            <a:r>
              <a:rPr lang="pt-BR" dirty="0"/>
              <a:t>______. </a:t>
            </a:r>
            <a:r>
              <a:rPr lang="pt-BR" dirty="0" err="1"/>
              <a:t>Aristotele</a:t>
            </a:r>
            <a:r>
              <a:rPr lang="pt-BR" dirty="0"/>
              <a:t> per </a:t>
            </a:r>
            <a:r>
              <a:rPr lang="pt-BR" dirty="0" err="1"/>
              <a:t>artigiani</a:t>
            </a:r>
            <a:r>
              <a:rPr lang="pt-BR" dirty="0"/>
              <a:t>, </a:t>
            </a:r>
            <a:r>
              <a:rPr lang="pt-BR" dirty="0" err="1"/>
              <a:t>ingegneri</a:t>
            </a:r>
            <a:r>
              <a:rPr lang="pt-BR" dirty="0"/>
              <a:t> e </a:t>
            </a:r>
            <a:r>
              <a:rPr lang="pt-BR" dirty="0" err="1"/>
              <a:t>architetti</a:t>
            </a:r>
            <a:r>
              <a:rPr lang="pt-BR" dirty="0"/>
              <a:t>. </a:t>
            </a:r>
            <a:r>
              <a:rPr lang="en-GB" dirty="0" err="1"/>
              <a:t>Philosophi</a:t>
            </a:r>
            <a:r>
              <a:rPr lang="en-GB" dirty="0"/>
              <a:t>, 198cal Readings. V. VIII. Issue 2. 2016, pp. 67-78.</a:t>
            </a:r>
          </a:p>
          <a:p>
            <a:pPr marL="0" indent="0">
              <a:buNone/>
            </a:pPr>
            <a:r>
              <a:rPr lang="en-GB" dirty="0"/>
              <a:t>_____.  The Instatement of the Vernacular as Language of Culture. </a:t>
            </a:r>
            <a:endParaRPr lang="pt-BR" dirty="0"/>
          </a:p>
          <a:p>
            <a:pPr marL="0" indent="0">
              <a:buNone/>
            </a:pPr>
            <a:r>
              <a:rPr lang="pt-BR" dirty="0"/>
              <a:t> </a:t>
            </a:r>
            <a:r>
              <a:rPr lang="pt-BR" dirty="0" err="1"/>
              <a:t>Intersezioni</a:t>
            </a:r>
            <a:r>
              <a:rPr lang="pt-BR" dirty="0"/>
              <a:t> / a. XXXVI, n. 3, 2016a, pp. 317-342.</a:t>
            </a:r>
          </a:p>
          <a:p>
            <a:pPr marL="0" indent="0">
              <a:buNone/>
            </a:pPr>
            <a:r>
              <a:rPr lang="en-GB" dirty="0"/>
              <a:t>______. What was a Renaissance academy? An Aristotelian perspective. </a:t>
            </a:r>
            <a:r>
              <a:rPr lang="pt-BR" dirty="0"/>
              <a:t>In: </a:t>
            </a:r>
            <a:r>
              <a:rPr lang="pt-BR" dirty="0" err="1"/>
              <a:t>Viti</a:t>
            </a:r>
            <a:r>
              <a:rPr lang="pt-BR" dirty="0"/>
              <a:t>, P.; </a:t>
            </a:r>
            <a:r>
              <a:rPr lang="pt-BR" dirty="0" err="1"/>
              <a:t>Griggio</a:t>
            </a:r>
            <a:r>
              <a:rPr lang="pt-BR" dirty="0"/>
              <a:t>, C. </a:t>
            </a:r>
            <a:r>
              <a:rPr lang="pt-BR" dirty="0" err="1"/>
              <a:t>Archivum</a:t>
            </a:r>
            <a:r>
              <a:rPr lang="pt-BR" dirty="0"/>
              <a:t> mentis. Studi </a:t>
            </a:r>
            <a:r>
              <a:rPr lang="pt-BR" dirty="0" err="1"/>
              <a:t>di</a:t>
            </a:r>
            <a:r>
              <a:rPr lang="pt-BR" dirty="0"/>
              <a:t> Filologia e </a:t>
            </a:r>
            <a:r>
              <a:rPr lang="pt-BR" dirty="0" err="1"/>
              <a:t>letteratura</a:t>
            </a:r>
            <a:r>
              <a:rPr lang="pt-BR" dirty="0"/>
              <a:t> </a:t>
            </a:r>
            <a:r>
              <a:rPr lang="pt-BR" dirty="0" err="1"/>
              <a:t>umanistica</a:t>
            </a:r>
            <a:r>
              <a:rPr lang="pt-BR" dirty="0"/>
              <a:t>. </a:t>
            </a:r>
            <a:r>
              <a:rPr lang="en-GB" dirty="0"/>
              <a:t>Firenze: Leo S. </a:t>
            </a:r>
            <a:r>
              <a:rPr lang="en-GB" dirty="0" err="1"/>
              <a:t>Olschki</a:t>
            </a:r>
            <a:r>
              <a:rPr lang="en-GB" dirty="0"/>
              <a:t>, 2017.</a:t>
            </a:r>
            <a:endParaRPr lang="pt-BR" dirty="0"/>
          </a:p>
          <a:p>
            <a:pPr marL="0" indent="0">
              <a:buNone/>
            </a:pPr>
            <a:r>
              <a:rPr lang="en-GB" dirty="0"/>
              <a:t>_____. What does a renaissance </a:t>
            </a:r>
            <a:r>
              <a:rPr lang="en-GB" dirty="0" err="1"/>
              <a:t>aristotelian</a:t>
            </a:r>
            <a:r>
              <a:rPr lang="en-GB" dirty="0"/>
              <a:t> look like? From Petrarch to </a:t>
            </a:r>
            <a:r>
              <a:rPr lang="en-GB" dirty="0" err="1"/>
              <a:t>Galileihopos</a:t>
            </a:r>
            <a:r>
              <a:rPr lang="en-GB" dirty="0"/>
              <a:t>. The journal of the international society for the history of philosophy of science, vol. 7, 2017a, p. 226-245.</a:t>
            </a:r>
            <a:endParaRPr lang="pt-BR" dirty="0"/>
          </a:p>
          <a:p>
            <a:pPr marL="0" indent="0">
              <a:buNone/>
            </a:pPr>
            <a:r>
              <a:rPr lang="pt-BR" dirty="0"/>
              <a:t>TORRES, A. </a:t>
            </a:r>
            <a:r>
              <a:rPr lang="pt-BR" i="1" dirty="0"/>
              <a:t>Gramática e linguística</a:t>
            </a:r>
            <a:r>
              <a:rPr lang="pt-BR" dirty="0"/>
              <a:t>. Ensaios e outros estudos. Braga: Universidade católica Portuguesa, 1998.</a:t>
            </a:r>
          </a:p>
          <a:p>
            <a:pPr marL="0" indent="0">
              <a:buNone/>
            </a:pPr>
            <a:r>
              <a:rPr lang="pt-BR" dirty="0"/>
              <a:t>VERDELHO, T. Um remoto convívio </a:t>
            </a:r>
            <a:r>
              <a:rPr lang="pt-BR" dirty="0" err="1"/>
              <a:t>interlinguístico</a:t>
            </a:r>
            <a:r>
              <a:rPr lang="pt-BR" dirty="0"/>
              <a:t>. In. </a:t>
            </a:r>
            <a:r>
              <a:rPr lang="pt-BR" i="1" dirty="0"/>
              <a:t>Caminhos do Português</a:t>
            </a:r>
            <a:r>
              <a:rPr lang="pt-BR" dirty="0"/>
              <a:t>. Lisboa: Biblioteca Nacional, 2001, pp. 75-100. </a:t>
            </a:r>
          </a:p>
          <a:p>
            <a:endParaRPr lang="pt-BR" dirty="0"/>
          </a:p>
          <a:p>
            <a:endParaRPr lang="pt-BR" dirty="0"/>
          </a:p>
        </p:txBody>
      </p:sp>
    </p:spTree>
    <p:extLst>
      <p:ext uri="{BB962C8B-B14F-4D97-AF65-F5344CB8AC3E}">
        <p14:creationId xmlns:p14="http://schemas.microsoft.com/office/powerpoint/2010/main" val="2318996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D79E88BF-EFE4-44DD-8762-69E6BE83F49E}"/>
              </a:ext>
            </a:extLst>
          </p:cNvPr>
          <p:cNvSpPr>
            <a:spLocks noGrp="1"/>
          </p:cNvSpPr>
          <p:nvPr>
            <p:ph type="title"/>
          </p:nvPr>
        </p:nvSpPr>
        <p:spPr>
          <a:xfrm>
            <a:off x="2592925" y="624110"/>
            <a:ext cx="8075076" cy="1280890"/>
          </a:xfrm>
        </p:spPr>
        <p:txBody>
          <a:bodyPr/>
          <a:lstStyle/>
          <a:p>
            <a:r>
              <a:rPr lang="pt-BR" dirty="0" err="1"/>
              <a:t>Grazie</a:t>
            </a:r>
            <a:r>
              <a:rPr lang="pt-BR" dirty="0"/>
              <a:t>, Roma3</a:t>
            </a:r>
          </a:p>
        </p:txBody>
      </p:sp>
      <p:sp>
        <p:nvSpPr>
          <p:cNvPr id="14" name="Espaço Reservado para Conteúdo 13">
            <a:extLst>
              <a:ext uri="{FF2B5EF4-FFF2-40B4-BE49-F238E27FC236}">
                <a16:creationId xmlns:a16="http://schemas.microsoft.com/office/drawing/2014/main" id="{9A010386-DF1C-4CF3-82EC-1290AD8AC706}"/>
              </a:ext>
            </a:extLst>
          </p:cNvPr>
          <p:cNvSpPr>
            <a:spLocks noGrp="1"/>
          </p:cNvSpPr>
          <p:nvPr>
            <p:ph sz="half" idx="1"/>
          </p:nvPr>
        </p:nvSpPr>
        <p:spPr/>
        <p:txBody>
          <a:bodyPr/>
          <a:lstStyle/>
          <a:p>
            <a:r>
              <a:rPr lang="pt-BR" b="1" dirty="0">
                <a:hlinkClick r:id="rId2"/>
              </a:rPr>
              <a:t>vaniacassebgalvao@gmail.com</a:t>
            </a:r>
            <a:endParaRPr lang="pt-BR" b="1" dirty="0"/>
          </a:p>
          <a:p>
            <a:pPr marL="0" indent="0">
              <a:buNone/>
            </a:pPr>
            <a:endParaRPr lang="pt-BR" dirty="0"/>
          </a:p>
        </p:txBody>
      </p:sp>
      <p:sp>
        <p:nvSpPr>
          <p:cNvPr id="4" name="Espaço Reservado para Conteúdo 3">
            <a:extLst>
              <a:ext uri="{FF2B5EF4-FFF2-40B4-BE49-F238E27FC236}">
                <a16:creationId xmlns:a16="http://schemas.microsoft.com/office/drawing/2014/main" id="{3CF99DFF-06C4-4D2E-B12D-90225E9A35A5}"/>
              </a:ext>
            </a:extLst>
          </p:cNvPr>
          <p:cNvSpPr>
            <a:spLocks noGrp="1"/>
          </p:cNvSpPr>
          <p:nvPr>
            <p:ph sz="half" idx="2"/>
          </p:nvPr>
        </p:nvSpPr>
        <p:spPr/>
        <p:txBody>
          <a:bodyPr/>
          <a:lstStyle/>
          <a:p>
            <a:endParaRPr lang="pt-BR"/>
          </a:p>
        </p:txBody>
      </p:sp>
    </p:spTree>
    <p:extLst>
      <p:ext uri="{BB962C8B-B14F-4D97-AF65-F5344CB8AC3E}">
        <p14:creationId xmlns:p14="http://schemas.microsoft.com/office/powerpoint/2010/main" val="8735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B3E53-0318-4F19-B6EB-6E7EA0E88FB2}"/>
              </a:ext>
            </a:extLst>
          </p:cNvPr>
          <p:cNvSpPr>
            <a:spLocks noGrp="1"/>
          </p:cNvSpPr>
          <p:nvPr>
            <p:ph type="title"/>
          </p:nvPr>
        </p:nvSpPr>
        <p:spPr>
          <a:xfrm>
            <a:off x="2160105" y="410817"/>
            <a:ext cx="9344508" cy="689113"/>
          </a:xfrm>
        </p:spPr>
        <p:txBody>
          <a:bodyPr>
            <a:noAutofit/>
          </a:bodyPr>
          <a:lstStyle/>
          <a:p>
            <a:r>
              <a:rPr lang="pt-BR" sz="3200" dirty="0"/>
              <a:t>Il </a:t>
            </a:r>
            <a:r>
              <a:rPr lang="pt-BR" sz="3200" dirty="0" err="1"/>
              <a:t>vernacolo</a:t>
            </a:r>
            <a:r>
              <a:rPr lang="pt-BR" sz="3200" dirty="0"/>
              <a:t> </a:t>
            </a:r>
            <a:r>
              <a:rPr lang="pt-BR" sz="3200" dirty="0" err="1"/>
              <a:t>nell’umanesimo</a:t>
            </a:r>
            <a:endParaRPr lang="pt-BR" sz="3200" dirty="0"/>
          </a:p>
        </p:txBody>
      </p:sp>
      <p:sp>
        <p:nvSpPr>
          <p:cNvPr id="3" name="Espaço Reservado para Conteúdo 2">
            <a:extLst>
              <a:ext uri="{FF2B5EF4-FFF2-40B4-BE49-F238E27FC236}">
                <a16:creationId xmlns:a16="http://schemas.microsoft.com/office/drawing/2014/main" id="{355CD68B-DCE4-4D5C-83EF-AB43D60E12A1}"/>
              </a:ext>
            </a:extLst>
          </p:cNvPr>
          <p:cNvSpPr>
            <a:spLocks noGrp="1"/>
          </p:cNvSpPr>
          <p:nvPr>
            <p:ph idx="1"/>
          </p:nvPr>
        </p:nvSpPr>
        <p:spPr>
          <a:xfrm>
            <a:off x="1846235" y="1391479"/>
            <a:ext cx="9804149" cy="4572752"/>
          </a:xfrm>
        </p:spPr>
        <p:txBody>
          <a:bodyPr>
            <a:normAutofit/>
          </a:bodyPr>
          <a:lstStyle/>
          <a:p>
            <a:r>
              <a:rPr lang="it-IT" dirty="0"/>
              <a:t>L'interesse degli umanisti per la molteplicità della conoscenza ha portato al ritrovo  con la cultura greco-latina e ha anche evidenziato le lingue vernacolari, un fattore  determinante per caratterizzare la Rinascenza.</a:t>
            </a:r>
          </a:p>
          <a:p>
            <a:r>
              <a:rPr lang="it-IT" dirty="0"/>
              <a:t>Movimento contrario al poter e al monopolio longevo dal latino: promozione, valorizzazione e dignità delle lingue vernacolari.</a:t>
            </a:r>
          </a:p>
          <a:p>
            <a:r>
              <a:rPr lang="it-IT" dirty="0"/>
              <a:t>Descrizione, analisi e tentativo di standardizzazione del vernacolo verso gli strumenti grammaticali.</a:t>
            </a:r>
          </a:p>
          <a:p>
            <a:r>
              <a:rPr lang="it-IT" dirty="0"/>
              <a:t>Nonostante le resistenze, viene stabilito un riorientamento dell'aspetto scientifico per il fatto linguistico e per le specificità delle lingue vernacolari come lingue di diffusione della conoscenza (Sgarbi, 2016a).</a:t>
            </a:r>
          </a:p>
          <a:p>
            <a:r>
              <a:rPr lang="it-IT" dirty="0"/>
              <a:t>Fábio Biondo (1438-1463): il primo a riconoscere la possibilità di sistematizzare una grammatica del vernacolo.</a:t>
            </a:r>
          </a:p>
          <a:p>
            <a:r>
              <a:rPr lang="it-IT" dirty="0"/>
              <a:t>Idea condivisa da Landino, Francesco Filelfo e Alberti, contemporanei di Biondo. (Asuncion e Santos, 2009, pagina 117).</a:t>
            </a:r>
            <a:endParaRPr lang="pt-BR" dirty="0"/>
          </a:p>
        </p:txBody>
      </p:sp>
    </p:spTree>
    <p:extLst>
      <p:ext uri="{BB962C8B-B14F-4D97-AF65-F5344CB8AC3E}">
        <p14:creationId xmlns:p14="http://schemas.microsoft.com/office/powerpoint/2010/main" val="310928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8CB88-3394-4D10-AE37-E88A02E48DB9}"/>
              </a:ext>
            </a:extLst>
          </p:cNvPr>
          <p:cNvSpPr>
            <a:spLocks noGrp="1"/>
          </p:cNvSpPr>
          <p:nvPr>
            <p:ph type="title"/>
          </p:nvPr>
        </p:nvSpPr>
        <p:spPr>
          <a:xfrm>
            <a:off x="1892969" y="624110"/>
            <a:ext cx="9611644" cy="867806"/>
          </a:xfrm>
        </p:spPr>
        <p:txBody>
          <a:bodyPr>
            <a:normAutofit/>
          </a:bodyPr>
          <a:lstStyle/>
          <a:p>
            <a:r>
              <a:rPr lang="pt-BR" dirty="0" err="1"/>
              <a:t>Altri</a:t>
            </a:r>
            <a:r>
              <a:rPr lang="pt-BR" dirty="0"/>
              <a:t> </a:t>
            </a:r>
            <a:r>
              <a:rPr lang="pt-BR" dirty="0" err="1"/>
              <a:t>contributi</a:t>
            </a:r>
            <a:r>
              <a:rPr lang="pt-BR" dirty="0"/>
              <a:t> </a:t>
            </a:r>
            <a:r>
              <a:rPr lang="pt-BR" dirty="0" err="1"/>
              <a:t>pertinenti</a:t>
            </a:r>
            <a:endParaRPr lang="pt-BR" dirty="0"/>
          </a:p>
        </p:txBody>
      </p:sp>
      <p:sp>
        <p:nvSpPr>
          <p:cNvPr id="3" name="Espaço Reservado para Conteúdo 2">
            <a:extLst>
              <a:ext uri="{FF2B5EF4-FFF2-40B4-BE49-F238E27FC236}">
                <a16:creationId xmlns:a16="http://schemas.microsoft.com/office/drawing/2014/main" id="{18AF015B-0C59-4732-AA08-4D4AA0118987}"/>
              </a:ext>
            </a:extLst>
          </p:cNvPr>
          <p:cNvSpPr>
            <a:spLocks noGrp="1"/>
          </p:cNvSpPr>
          <p:nvPr>
            <p:ph idx="1"/>
          </p:nvPr>
        </p:nvSpPr>
        <p:spPr>
          <a:xfrm>
            <a:off x="1379621" y="1491917"/>
            <a:ext cx="10124991" cy="4010526"/>
          </a:xfrm>
        </p:spPr>
        <p:txBody>
          <a:bodyPr>
            <a:normAutofit/>
          </a:bodyPr>
          <a:lstStyle/>
          <a:p>
            <a:r>
              <a:rPr lang="it-IT" sz="2000" i="1" dirty="0"/>
              <a:t>De Vulgari Eloquentia </a:t>
            </a:r>
            <a:r>
              <a:rPr lang="it-IT" sz="2000" dirty="0"/>
              <a:t>(Dante): l'enfasi sull'arte poetica, sull'uso artistico del linguaggio presenta anche lo spirito della regolarizzazione grammaticale.</a:t>
            </a:r>
          </a:p>
          <a:p>
            <a:pPr marL="0" indent="0">
              <a:buNone/>
            </a:pPr>
            <a:endParaRPr lang="it-IT" sz="2000" dirty="0"/>
          </a:p>
          <a:p>
            <a:r>
              <a:rPr lang="it-IT" sz="2000" dirty="0"/>
              <a:t>Dante è riconosciuto come il fondatore della grammatica italiana per il suo doppio sguardo alla lingua come arte e strumento di interazione sociale</a:t>
            </a:r>
            <a:r>
              <a:rPr lang="it-IT" sz="2000" i="1" dirty="0"/>
              <a:t>.</a:t>
            </a:r>
            <a:r>
              <a:rPr lang="it-IT" sz="2000" dirty="0"/>
              <a:t>(Trabalza, 1908, p.30)</a:t>
            </a:r>
            <a:r>
              <a:rPr lang="it-IT" sz="2000" i="1" dirty="0"/>
              <a:t>.</a:t>
            </a:r>
          </a:p>
          <a:p>
            <a:pPr marL="0" indent="0">
              <a:buNone/>
            </a:pPr>
            <a:endParaRPr lang="it-IT" sz="2000" i="1" dirty="0"/>
          </a:p>
          <a:p>
            <a:r>
              <a:rPr lang="pt-BR" sz="2000" i="1" dirty="0" err="1"/>
              <a:t>Regole</a:t>
            </a:r>
            <a:r>
              <a:rPr lang="pt-BR" sz="2000" i="1" dirty="0"/>
              <a:t> </a:t>
            </a:r>
            <a:r>
              <a:rPr lang="pt-BR" sz="2000" i="1" dirty="0" err="1"/>
              <a:t>grammaticalli</a:t>
            </a:r>
            <a:r>
              <a:rPr lang="pt-BR" sz="2000" i="1" dirty="0"/>
              <a:t> dela </a:t>
            </a:r>
            <a:r>
              <a:rPr lang="pt-BR" sz="2000" i="1" dirty="0" err="1"/>
              <a:t>volgar</a:t>
            </a:r>
            <a:r>
              <a:rPr lang="pt-BR" sz="2000" i="1" dirty="0"/>
              <a:t> língua</a:t>
            </a:r>
            <a:r>
              <a:rPr lang="it-IT" sz="2000" dirty="0"/>
              <a:t>, di Giovanni Francesco Fortunio,  (1516), la prima grammatica stampata della lingua italiana, secondo Marazzini (2004), il cui riporta anche l'esistenza di una breve </a:t>
            </a:r>
            <a:r>
              <a:rPr lang="it-IT" sz="2000" i="1" dirty="0"/>
              <a:t>Grammatichetta vaticana</a:t>
            </a:r>
            <a:r>
              <a:rPr lang="it-IT" sz="2000" dirty="0"/>
              <a:t>, di Leon Batista Alberti, scritta negli anni quattrocento</a:t>
            </a:r>
            <a:endParaRPr lang="pt-BR" sz="2000" dirty="0"/>
          </a:p>
        </p:txBody>
      </p:sp>
    </p:spTree>
    <p:extLst>
      <p:ext uri="{BB962C8B-B14F-4D97-AF65-F5344CB8AC3E}">
        <p14:creationId xmlns:p14="http://schemas.microsoft.com/office/powerpoint/2010/main" val="288073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B05A12-2806-4379-BBF4-5624387B5EAA}"/>
              </a:ext>
            </a:extLst>
          </p:cNvPr>
          <p:cNvSpPr>
            <a:spLocks noGrp="1"/>
          </p:cNvSpPr>
          <p:nvPr>
            <p:ph type="title"/>
          </p:nvPr>
        </p:nvSpPr>
        <p:spPr>
          <a:xfrm>
            <a:off x="2592925" y="304800"/>
            <a:ext cx="8911687" cy="1283368"/>
          </a:xfrm>
        </p:spPr>
        <p:txBody>
          <a:bodyPr>
            <a:normAutofit/>
          </a:bodyPr>
          <a:lstStyle/>
          <a:p>
            <a:r>
              <a:rPr lang="it-IT" sz="3200" dirty="0"/>
              <a:t>La strumentalizzazione grammaticale della Rinascenza italiana</a:t>
            </a:r>
            <a:endParaRPr lang="pt-BR" sz="3200" dirty="0"/>
          </a:p>
        </p:txBody>
      </p:sp>
      <p:sp>
        <p:nvSpPr>
          <p:cNvPr id="3" name="Espaço Reservado para Conteúdo 2">
            <a:extLst>
              <a:ext uri="{FF2B5EF4-FFF2-40B4-BE49-F238E27FC236}">
                <a16:creationId xmlns:a16="http://schemas.microsoft.com/office/drawing/2014/main" id="{31F90341-7A85-47B9-8437-EAF372A6D9D9}"/>
              </a:ext>
            </a:extLst>
          </p:cNvPr>
          <p:cNvSpPr>
            <a:spLocks noGrp="1"/>
          </p:cNvSpPr>
          <p:nvPr>
            <p:ph idx="1"/>
          </p:nvPr>
        </p:nvSpPr>
        <p:spPr>
          <a:xfrm>
            <a:off x="1251284" y="1588168"/>
            <a:ext cx="10253328" cy="5104180"/>
          </a:xfrm>
        </p:spPr>
        <p:txBody>
          <a:bodyPr>
            <a:normAutofit/>
          </a:bodyPr>
          <a:lstStyle/>
          <a:p>
            <a:r>
              <a:rPr lang="it-IT" dirty="0"/>
              <a:t>Grammatica anonima, prima di 1495, la paternità attribuita a Lorenzo de Medici, le </a:t>
            </a:r>
            <a:r>
              <a:rPr lang="pt-BR" i="1" dirty="0" err="1"/>
              <a:t>Regolle</a:t>
            </a:r>
            <a:r>
              <a:rPr lang="pt-BR" i="1" dirty="0"/>
              <a:t> </a:t>
            </a:r>
            <a:r>
              <a:rPr lang="pt-BR" i="1" dirty="0" err="1"/>
              <a:t>della</a:t>
            </a:r>
            <a:r>
              <a:rPr lang="pt-BR" i="1" dirty="0"/>
              <a:t> </a:t>
            </a:r>
            <a:r>
              <a:rPr lang="pt-BR" i="1" dirty="0" err="1"/>
              <a:t>lingua</a:t>
            </a:r>
            <a:r>
              <a:rPr lang="pt-BR" i="1" dirty="0"/>
              <a:t> fiorentina</a:t>
            </a:r>
            <a:r>
              <a:rPr lang="it-IT" dirty="0"/>
              <a:t>. (Asunción e Santos, 2009)</a:t>
            </a:r>
          </a:p>
          <a:p>
            <a:r>
              <a:rPr lang="it-IT" dirty="0"/>
              <a:t>Soprattutto Pietro Bembo nella sua </a:t>
            </a:r>
            <a:r>
              <a:rPr lang="pt-BR" i="1" dirty="0"/>
              <a:t>Prose </a:t>
            </a:r>
            <a:r>
              <a:rPr lang="pt-BR" i="1" dirty="0" err="1"/>
              <a:t>della</a:t>
            </a:r>
            <a:r>
              <a:rPr lang="pt-BR" i="1" dirty="0"/>
              <a:t> </a:t>
            </a:r>
            <a:r>
              <a:rPr lang="pt-BR" i="1" dirty="0" err="1"/>
              <a:t>volgar</a:t>
            </a:r>
            <a:r>
              <a:rPr lang="pt-BR" i="1" dirty="0"/>
              <a:t> </a:t>
            </a:r>
            <a:r>
              <a:rPr lang="pt-BR" i="1" dirty="0" err="1"/>
              <a:t>lingua</a:t>
            </a:r>
            <a:r>
              <a:rPr lang="pt-BR" i="1" dirty="0"/>
              <a:t> </a:t>
            </a:r>
            <a:r>
              <a:rPr lang="pt-BR" dirty="0"/>
              <a:t>opere</a:t>
            </a:r>
            <a:r>
              <a:rPr lang="it-IT" dirty="0"/>
              <a:t> scritta a Venezia nel 1525. La sua terza e ultima parte è una vera e propria grammatica del vernacolo italiano.</a:t>
            </a:r>
          </a:p>
          <a:p>
            <a:r>
              <a:rPr lang="it-IT" dirty="0"/>
              <a:t>Nonostante iniziative come queste, la regolamentazione grammaticale in Italia ha sempre avuto la tendenza delle regole degli scrittori classici e non del vernacolo.</a:t>
            </a:r>
          </a:p>
          <a:p>
            <a:r>
              <a:rPr lang="it-IT" dirty="0"/>
              <a:t>Lo stesso Bembo, mentre difende il discorso fiorentino, formula il principio di che ogni lingua deve avere un autore. (Asunción e Santos, 2009; Sgarbi, 2016a).</a:t>
            </a:r>
          </a:p>
          <a:p>
            <a:r>
              <a:rPr lang="it-IT" dirty="0"/>
              <a:t>Verso la fine del XVI secolo, Leonardo Salviati ammorbidisce la credenza dogmatica dell'autorità linguistica degli autori classici, affermando che le regole provengono dagli scrittori antichi, ma l'uso del linguaggio viene dalle persone.</a:t>
            </a:r>
          </a:p>
          <a:p>
            <a:r>
              <a:rPr lang="it-IT" dirty="0"/>
              <a:t>Funzione intellettuale e politica della grammatica. Non c'è interesse pedagogico. Il latino è la lingua della scuola italiana dell'epoca.</a:t>
            </a:r>
            <a:endParaRPr lang="pt-BR" dirty="0"/>
          </a:p>
        </p:txBody>
      </p:sp>
    </p:spTree>
    <p:extLst>
      <p:ext uri="{BB962C8B-B14F-4D97-AF65-F5344CB8AC3E}">
        <p14:creationId xmlns:p14="http://schemas.microsoft.com/office/powerpoint/2010/main" val="381636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600D9F-2280-4FBC-85A9-19A7A4451D7D}"/>
              </a:ext>
            </a:extLst>
          </p:cNvPr>
          <p:cNvSpPr>
            <a:spLocks noGrp="1"/>
          </p:cNvSpPr>
          <p:nvPr>
            <p:ph type="title"/>
          </p:nvPr>
        </p:nvSpPr>
        <p:spPr>
          <a:xfrm>
            <a:off x="1732547" y="331304"/>
            <a:ext cx="9772065" cy="1351722"/>
          </a:xfrm>
        </p:spPr>
        <p:txBody>
          <a:bodyPr>
            <a:normAutofit/>
          </a:bodyPr>
          <a:lstStyle/>
          <a:p>
            <a:r>
              <a:rPr lang="pt-BR" sz="3200" b="1" dirty="0"/>
              <a:t>Fernão de Oliveira(FO): </a:t>
            </a:r>
            <a:r>
              <a:rPr lang="pt-BR" sz="3200" b="1" dirty="0" err="1"/>
              <a:t>un</a:t>
            </a:r>
            <a:r>
              <a:rPr lang="pt-BR" sz="3200" b="1" dirty="0"/>
              <a:t> </a:t>
            </a:r>
            <a:r>
              <a:rPr lang="pt-BR" sz="3200" b="1" dirty="0" err="1"/>
              <a:t>precursore</a:t>
            </a:r>
            <a:r>
              <a:rPr lang="pt-BR" sz="3200" b="1" dirty="0"/>
              <a:t> </a:t>
            </a:r>
            <a:r>
              <a:rPr lang="pt-BR" sz="3200" b="1" dirty="0" err="1"/>
              <a:t>umanista-rinascimentale</a:t>
            </a:r>
            <a:r>
              <a:rPr lang="pt-BR" sz="3200" b="1" dirty="0"/>
              <a:t> </a:t>
            </a:r>
            <a:r>
              <a:rPr lang="pt-BR" sz="3200" b="1" dirty="0" err="1"/>
              <a:t>portoghese</a:t>
            </a:r>
            <a:endParaRPr lang="pt-BR" sz="3200" b="1" dirty="0"/>
          </a:p>
        </p:txBody>
      </p:sp>
      <p:sp>
        <p:nvSpPr>
          <p:cNvPr id="3" name="Espaço Reservado para Conteúdo 2">
            <a:extLst>
              <a:ext uri="{FF2B5EF4-FFF2-40B4-BE49-F238E27FC236}">
                <a16:creationId xmlns:a16="http://schemas.microsoft.com/office/drawing/2014/main" id="{71288CD8-6F84-4073-9966-5018B84E2EB4}"/>
              </a:ext>
            </a:extLst>
          </p:cNvPr>
          <p:cNvSpPr>
            <a:spLocks noGrp="1"/>
          </p:cNvSpPr>
          <p:nvPr>
            <p:ph idx="1"/>
          </p:nvPr>
        </p:nvSpPr>
        <p:spPr>
          <a:xfrm>
            <a:off x="980661" y="1683026"/>
            <a:ext cx="10523951" cy="4550864"/>
          </a:xfrm>
        </p:spPr>
        <p:txBody>
          <a:bodyPr>
            <a:normAutofit/>
          </a:bodyPr>
          <a:lstStyle/>
          <a:p>
            <a:r>
              <a:rPr lang="it-IT" dirty="0"/>
              <a:t>Nel XVI seculo: sorgimento delle grammatiche nazionali portoghesi: da Fernão de Oliveira (1536) e da João de Barros (1540).</a:t>
            </a:r>
          </a:p>
          <a:p>
            <a:r>
              <a:rPr lang="it-IT" dirty="0"/>
              <a:t>Grammatiche che si presentano come legittimanti del volgare e fomentano una visione tecnica della conoscenza grammaticale.</a:t>
            </a:r>
          </a:p>
          <a:p>
            <a:r>
              <a:rPr lang="it-IT" dirty="0"/>
              <a:t>FO: umanista avanzato, aperto alle innovazioni, integra una generazione di grandi studiosi portoghese.</a:t>
            </a:r>
          </a:p>
          <a:p>
            <a:r>
              <a:rPr lang="it-IT" dirty="0"/>
              <a:t>Studioso del pensiero del mondo antico, delle idee bibliche e della conoscenza del Medioevole.</a:t>
            </a:r>
          </a:p>
          <a:p>
            <a:r>
              <a:rPr lang="it-IT" dirty="0"/>
              <a:t>Rende uguali le nuove tendenze della conoscenza, provenienti dalle loro attività di navigazione e che gli offrivano una visione transnazionale e intercontinentale della realtà.</a:t>
            </a:r>
          </a:p>
          <a:p>
            <a:r>
              <a:rPr lang="it-IT" dirty="0"/>
              <a:t>FO è uno studioso e produttore di conoscenza con obiettivi pratici.</a:t>
            </a:r>
          </a:p>
          <a:p>
            <a:r>
              <a:rPr lang="it-IT" dirty="0"/>
              <a:t>Produce idee innovative e rivoluzionarie nel campo degli studi linguistici, dell'ingegneria navale, della traduzione, della storia, ecc.</a:t>
            </a:r>
            <a:endParaRPr lang="pt-BR" dirty="0"/>
          </a:p>
          <a:p>
            <a:endParaRPr lang="pt-BR" dirty="0"/>
          </a:p>
          <a:p>
            <a:endParaRPr lang="pt-BR" dirty="0"/>
          </a:p>
          <a:p>
            <a:endParaRPr lang="pt-BR" dirty="0"/>
          </a:p>
        </p:txBody>
      </p:sp>
    </p:spTree>
    <p:extLst>
      <p:ext uri="{BB962C8B-B14F-4D97-AF65-F5344CB8AC3E}">
        <p14:creationId xmlns:p14="http://schemas.microsoft.com/office/powerpoint/2010/main" val="299207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5748D-A3A6-4FF6-BE20-329C4287B76A}"/>
              </a:ext>
            </a:extLst>
          </p:cNvPr>
          <p:cNvSpPr>
            <a:spLocks noGrp="1"/>
          </p:cNvSpPr>
          <p:nvPr>
            <p:ph type="title"/>
          </p:nvPr>
        </p:nvSpPr>
        <p:spPr>
          <a:xfrm>
            <a:off x="2606177" y="624110"/>
            <a:ext cx="8911687" cy="915932"/>
          </a:xfrm>
        </p:spPr>
        <p:txBody>
          <a:bodyPr>
            <a:normAutofit fontScale="90000"/>
          </a:bodyPr>
          <a:lstStyle/>
          <a:p>
            <a:r>
              <a:rPr lang="pt-BR" dirty="0" err="1"/>
              <a:t>Libri</a:t>
            </a:r>
            <a:r>
              <a:rPr lang="pt-BR" dirty="0"/>
              <a:t> </a:t>
            </a:r>
            <a:r>
              <a:rPr lang="pt-BR" dirty="0" err="1"/>
              <a:t>conosciuti</a:t>
            </a:r>
            <a:r>
              <a:rPr lang="pt-BR" dirty="0"/>
              <a:t> </a:t>
            </a:r>
            <a:r>
              <a:rPr lang="pt-BR" dirty="0" err="1"/>
              <a:t>di</a:t>
            </a:r>
            <a:r>
              <a:rPr lang="pt-BR" dirty="0"/>
              <a:t> FO </a:t>
            </a:r>
            <a:br>
              <a:rPr lang="pt-BR" dirty="0"/>
            </a:br>
            <a:endParaRPr lang="pt-BR" dirty="0"/>
          </a:p>
        </p:txBody>
      </p:sp>
      <p:sp>
        <p:nvSpPr>
          <p:cNvPr id="3" name="Espaço Reservado para Conteúdo 2">
            <a:extLst>
              <a:ext uri="{FF2B5EF4-FFF2-40B4-BE49-F238E27FC236}">
                <a16:creationId xmlns:a16="http://schemas.microsoft.com/office/drawing/2014/main" id="{AF54DF84-8E94-43F6-AA3D-0E1EDF6C7069}"/>
              </a:ext>
            </a:extLst>
          </p:cNvPr>
          <p:cNvSpPr>
            <a:spLocks noGrp="1"/>
          </p:cNvSpPr>
          <p:nvPr>
            <p:ph idx="1"/>
          </p:nvPr>
        </p:nvSpPr>
        <p:spPr>
          <a:xfrm>
            <a:off x="1638300" y="1540042"/>
            <a:ext cx="9361004" cy="4228196"/>
          </a:xfrm>
        </p:spPr>
        <p:txBody>
          <a:bodyPr>
            <a:normAutofit/>
          </a:bodyPr>
          <a:lstStyle/>
          <a:p>
            <a:pPr lvl="0"/>
            <a:r>
              <a:rPr lang="pt-BR" dirty="0" err="1"/>
              <a:t>Grammatica</a:t>
            </a:r>
            <a:r>
              <a:rPr lang="pt-BR" dirty="0"/>
              <a:t> da </a:t>
            </a:r>
            <a:r>
              <a:rPr lang="pt-BR" dirty="0" err="1"/>
              <a:t>Lingoagem</a:t>
            </a:r>
            <a:r>
              <a:rPr lang="pt-BR" dirty="0"/>
              <a:t> Portuguesa, 1536.</a:t>
            </a:r>
          </a:p>
          <a:p>
            <a:pPr lvl="0"/>
            <a:r>
              <a:rPr lang="pt-BR" dirty="0"/>
              <a:t>Arte da guerra do mar, 1555.</a:t>
            </a:r>
          </a:p>
          <a:p>
            <a:pPr lvl="0"/>
            <a:r>
              <a:rPr lang="pt-BR" dirty="0" err="1"/>
              <a:t>Ars</a:t>
            </a:r>
            <a:r>
              <a:rPr lang="pt-BR" dirty="0"/>
              <a:t> </a:t>
            </a:r>
            <a:r>
              <a:rPr lang="pt-BR" dirty="0" err="1"/>
              <a:t>Nautica</a:t>
            </a:r>
            <a:r>
              <a:rPr lang="pt-BR" dirty="0"/>
              <a:t>, 1570 (?)</a:t>
            </a:r>
          </a:p>
          <a:p>
            <a:pPr lvl="0"/>
            <a:r>
              <a:rPr lang="pt-BR" dirty="0"/>
              <a:t>Livro da Fábrica das Naus (1580)</a:t>
            </a:r>
          </a:p>
          <a:p>
            <a:pPr lvl="0"/>
            <a:r>
              <a:rPr lang="pt-BR" dirty="0"/>
              <a:t>Relato da Viagem de Fernão de Magalhães escrita por um homem que foi em sua companhia (1519-1522)</a:t>
            </a:r>
          </a:p>
          <a:p>
            <a:pPr lvl="0"/>
            <a:r>
              <a:rPr lang="pt-BR" dirty="0"/>
              <a:t>Livro da Antiguidade, Nobreza, Liberdade e Imunidade do Reino de Portugal (1579-1580)</a:t>
            </a:r>
          </a:p>
          <a:p>
            <a:pPr lvl="0"/>
            <a:r>
              <a:rPr lang="pt-BR" dirty="0" err="1"/>
              <a:t>Hestórea</a:t>
            </a:r>
            <a:r>
              <a:rPr lang="pt-BR" dirty="0"/>
              <a:t> de Portugal (1581) (Primo </a:t>
            </a:r>
            <a:r>
              <a:rPr lang="pt-BR" dirty="0" err="1"/>
              <a:t>del</a:t>
            </a:r>
            <a:r>
              <a:rPr lang="pt-BR" dirty="0"/>
              <a:t> </a:t>
            </a:r>
            <a:r>
              <a:rPr lang="pt-BR" dirty="0" err="1"/>
              <a:t>questo</a:t>
            </a:r>
            <a:r>
              <a:rPr lang="pt-BR" dirty="0"/>
              <a:t> </a:t>
            </a:r>
            <a:r>
              <a:rPr lang="pt-BR" dirty="0" err="1"/>
              <a:t>genero</a:t>
            </a:r>
            <a:r>
              <a:rPr lang="pt-BR" dirty="0"/>
              <a:t> in </a:t>
            </a:r>
            <a:r>
              <a:rPr lang="pt-BR" dirty="0" err="1"/>
              <a:t>Portogallo</a:t>
            </a:r>
            <a:r>
              <a:rPr lang="pt-BR" dirty="0"/>
              <a:t>)</a:t>
            </a:r>
          </a:p>
          <a:p>
            <a:endParaRPr lang="pt-BR" dirty="0"/>
          </a:p>
        </p:txBody>
      </p:sp>
    </p:spTree>
    <p:extLst>
      <p:ext uri="{BB962C8B-B14F-4D97-AF65-F5344CB8AC3E}">
        <p14:creationId xmlns:p14="http://schemas.microsoft.com/office/powerpoint/2010/main" val="4196546280"/>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3186</TotalTime>
  <Words>5121</Words>
  <Application>Microsoft Office PowerPoint</Application>
  <PresentationFormat>Widescreen</PresentationFormat>
  <Paragraphs>273</Paragraphs>
  <Slides>43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43</vt:i4>
      </vt:variant>
    </vt:vector>
  </HeadingPairs>
  <TitlesOfParts>
    <vt:vector size="49" baseType="lpstr">
      <vt:lpstr>Arial</vt:lpstr>
      <vt:lpstr>Calibri</vt:lpstr>
      <vt:lpstr>Century Gothic</vt:lpstr>
      <vt:lpstr>Times New Roman</vt:lpstr>
      <vt:lpstr>Wingdings 3</vt:lpstr>
      <vt:lpstr>Cacho</vt:lpstr>
      <vt:lpstr>   </vt:lpstr>
      <vt:lpstr>SOMMARIO  </vt:lpstr>
      <vt:lpstr>Lo studio della GFO come produzione umanista-rinascimentale </vt:lpstr>
      <vt:lpstr>L'umanesimo portoghese </vt:lpstr>
      <vt:lpstr>Il vernacolo nell’umanesimo</vt:lpstr>
      <vt:lpstr>Altri contributi pertinenti</vt:lpstr>
      <vt:lpstr>La strumentalizzazione grammaticale della Rinascenza italiana</vt:lpstr>
      <vt:lpstr>Fernão de Oliveira(FO): un precursore umanista-rinascimentale portoghese</vt:lpstr>
      <vt:lpstr>Libri conosciuti di FO  </vt:lpstr>
      <vt:lpstr>Fernão de Oliveira (1507-c.1581)</vt:lpstr>
      <vt:lpstr>La “Grammatica da lingoagem portuguesa” (Fernão de Oliveira,1536)  </vt:lpstr>
      <vt:lpstr>La GFO e il suo contesto di produzione</vt:lpstr>
      <vt:lpstr>L'originalità della GFO</vt:lpstr>
      <vt:lpstr>L'influenza di Aristotele </vt:lpstr>
      <vt:lpstr>Esempio di analisi semantica di FO</vt:lpstr>
      <vt:lpstr>Appropriazione metalinguistica dell'analogia</vt:lpstr>
      <vt:lpstr>Consapevolezza ideologica e funzionale  </vt:lpstr>
      <vt:lpstr>Degli aspetti formali del testo della GFO</vt:lpstr>
      <vt:lpstr>Apresentação do PowerPoint</vt:lpstr>
      <vt:lpstr>Caratteri umanista-rinascimentali prominenti nella GFO</vt:lpstr>
      <vt:lpstr>Interdisciplinarità in senso lato</vt:lpstr>
      <vt:lpstr>Conti storici preziosi</vt:lpstr>
      <vt:lpstr>Fatti storici nel contesto europeo</vt:lpstr>
      <vt:lpstr>Intrusioni storico-politico-geografiche </vt:lpstr>
      <vt:lpstr>La GFO a servizio della politica linguistica ufficiale </vt:lpstr>
      <vt:lpstr>Progetto di inserimento della colonizzazione tramite strumentalizzazione grammaticale</vt:lpstr>
      <vt:lpstr>La stretta interdisciplinarità: FO sociofunzionalista</vt:lpstr>
      <vt:lpstr>Nazionalismo   </vt:lpstr>
      <vt:lpstr>Manifestazioni nazionaliste </vt:lpstr>
      <vt:lpstr>Il Portogallo nel "mercato europeo degli immaginari nazionali" (Franco, 2009)</vt:lpstr>
      <vt:lpstr>Il mito portoghese</vt:lpstr>
      <vt:lpstr>Pilastri del processo della mitologia portoghese nel progetto nazionalista di FO</vt:lpstr>
      <vt:lpstr>La costruzione dell'immagine della superiorità di Portogallo</vt:lpstr>
      <vt:lpstr>Contesto sociostorico</vt:lpstr>
      <vt:lpstr>La protonazionalità portoghese  </vt:lpstr>
      <vt:lpstr>Figura 4. La base del facere grammaticale di FO</vt:lpstr>
      <vt:lpstr>L'umanista geniale e controverso FO</vt:lpstr>
      <vt:lpstr>Evidenzia del carattere rinascimentale di FO (I)</vt:lpstr>
      <vt:lpstr>Evidenzia del carattere rinascimentale di FO (II) </vt:lpstr>
      <vt:lpstr>Finalmente...</vt:lpstr>
      <vt:lpstr>Bibliografia</vt:lpstr>
      <vt:lpstr>Apresentação do PowerPoint</vt:lpstr>
      <vt:lpstr>Grazie, Roma3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Aristóteles na primeira gramática da língua portuguesa</dc:title>
  <dc:creator>vania.casseb.galvao vania.casseb.galvao</dc:creator>
  <cp:lastModifiedBy>vania.casseb.galvao vania.casseb.galvao</cp:lastModifiedBy>
  <cp:revision>186</cp:revision>
  <dcterms:created xsi:type="dcterms:W3CDTF">2018-05-15T13:26:06Z</dcterms:created>
  <dcterms:modified xsi:type="dcterms:W3CDTF">2021-04-20T17:30:37Z</dcterms:modified>
</cp:coreProperties>
</file>